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media/image138.jpg" ContentType="image/jpeg"/>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media/image139.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92" r:id="rId2"/>
  </p:sldMasterIdLst>
  <p:notesMasterIdLst>
    <p:notesMasterId r:id="rId49"/>
  </p:notesMasterIdLst>
  <p:sldIdLst>
    <p:sldId id="374" r:id="rId3"/>
    <p:sldId id="308" r:id="rId4"/>
    <p:sldId id="587" r:id="rId5"/>
    <p:sldId id="598" r:id="rId6"/>
    <p:sldId id="601" r:id="rId7"/>
    <p:sldId id="599" r:id="rId8"/>
    <p:sldId id="600" r:id="rId9"/>
    <p:sldId id="602" r:id="rId10"/>
    <p:sldId id="603" r:id="rId11"/>
    <p:sldId id="612" r:id="rId12"/>
    <p:sldId id="613" r:id="rId13"/>
    <p:sldId id="604" r:id="rId14"/>
    <p:sldId id="617" r:id="rId15"/>
    <p:sldId id="605" r:id="rId16"/>
    <p:sldId id="591" r:id="rId17"/>
    <p:sldId id="610" r:id="rId18"/>
    <p:sldId id="614" r:id="rId19"/>
    <p:sldId id="611" r:id="rId20"/>
    <p:sldId id="606" r:id="rId21"/>
    <p:sldId id="607" r:id="rId22"/>
    <p:sldId id="609" r:id="rId23"/>
    <p:sldId id="597" r:id="rId24"/>
    <p:sldId id="615" r:id="rId25"/>
    <p:sldId id="468" r:id="rId26"/>
    <p:sldId id="417" r:id="rId27"/>
    <p:sldId id="355" r:id="rId28"/>
    <p:sldId id="356" r:id="rId29"/>
    <p:sldId id="357" r:id="rId30"/>
    <p:sldId id="412" r:id="rId31"/>
    <p:sldId id="427" r:id="rId32"/>
    <p:sldId id="596" r:id="rId33"/>
    <p:sldId id="408" r:id="rId34"/>
    <p:sldId id="616" r:id="rId35"/>
    <p:sldId id="505" r:id="rId36"/>
    <p:sldId id="507" r:id="rId37"/>
    <p:sldId id="510" r:id="rId38"/>
    <p:sldId id="522" r:id="rId39"/>
    <p:sldId id="386" r:id="rId40"/>
    <p:sldId id="588" r:id="rId41"/>
    <p:sldId id="589" r:id="rId42"/>
    <p:sldId id="419" r:id="rId43"/>
    <p:sldId id="421" r:id="rId44"/>
    <p:sldId id="420" r:id="rId45"/>
    <p:sldId id="422" r:id="rId46"/>
    <p:sldId id="423" r:id="rId47"/>
    <p:sldId id="424"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85C5"/>
    <a:srgbClr val="E9B420"/>
    <a:srgbClr val="9575B4"/>
    <a:srgbClr val="F16465"/>
    <a:srgbClr val="7F7F7F"/>
    <a:srgbClr val="004784"/>
    <a:srgbClr val="F3742E"/>
    <a:srgbClr val="008080"/>
    <a:srgbClr val="A1B8E1"/>
    <a:srgbClr val="91F0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4660"/>
  </p:normalViewPr>
  <p:slideViewPr>
    <p:cSldViewPr snapToGrid="0">
      <p:cViewPr varScale="1">
        <p:scale>
          <a:sx n="67" d="100"/>
          <a:sy n="67" d="100"/>
        </p:scale>
        <p:origin x="122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DEE014-7C6B-4663-8E5E-0239A1C394F9}" type="datetimeFigureOut">
              <a:rPr lang="en-US" smtClean="0"/>
              <a:t>9/24/2019</a:t>
            </a:fld>
            <a:endParaRPr lang="en-US"/>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B6E646-5309-44A5-A535-751A1EECC402}" type="slidenum">
              <a:rPr lang="en-US" smtClean="0"/>
              <a:t>‹#›</a:t>
            </a:fld>
            <a:endParaRPr lang="en-US"/>
          </a:p>
        </p:txBody>
      </p:sp>
    </p:spTree>
    <p:extLst>
      <p:ext uri="{BB962C8B-B14F-4D97-AF65-F5344CB8AC3E}">
        <p14:creationId xmlns:p14="http://schemas.microsoft.com/office/powerpoint/2010/main" val="1582170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936003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4287200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908191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5ed75ccf_0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6748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3331069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5249681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88432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4285994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57164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99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3638872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5ed75ccf_0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7808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177560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2645273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a:p>
        </p:txBody>
      </p:sp>
    </p:spTree>
    <p:extLst>
      <p:ext uri="{BB962C8B-B14F-4D97-AF65-F5344CB8AC3E}">
        <p14:creationId xmlns:p14="http://schemas.microsoft.com/office/powerpoint/2010/main" val="12145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18FEAF2F-594A-4EEC-A67D-A47774ED10E3}" type="datetimeFigureOut">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1516312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18FEAF2F-594A-4EEC-A67D-A47774ED10E3}" type="datetimeFigureOut">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2874100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18FEAF2F-594A-4EEC-A67D-A47774ED10E3}" type="datetimeFigureOut">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1192194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18FEAF2F-594A-4EEC-A67D-A47774ED10E3}" type="datetimeFigureOut">
              <a:rPr lang="en-US" smtClean="0"/>
              <a:t>9/24/2019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1755201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18FEAF2F-594A-4EEC-A67D-A47774ED10E3}" type="datetimeFigureOut">
              <a:rPr lang="en-US" smtClean="0"/>
              <a:t>9/24/2019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1227730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18FEAF2F-594A-4EEC-A67D-A47774ED10E3}" type="datetimeFigureOut">
              <a:rPr lang="en-US" smtClean="0"/>
              <a:t>9/24/2019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2050909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FEAF2F-594A-4EEC-A67D-A47774ED10E3}" type="datetimeFigureOut">
              <a:rPr lang="en-US" smtClean="0"/>
              <a:t>9/24/2019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3514771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18FEAF2F-594A-4EEC-A67D-A47774ED10E3}" type="datetimeFigureOut">
              <a:rPr lang="en-US" smtClean="0"/>
              <a:t>9/24/2019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1130033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18FEAF2F-594A-4EEC-A67D-A47774ED10E3}" type="datetimeFigureOut">
              <a:rPr lang="en-US" smtClean="0"/>
              <a:t>9/24/2019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208954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18FEAF2F-594A-4EEC-A67D-A47774ED10E3}" type="datetimeFigureOut">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2391194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18FEAF2F-594A-4EEC-A67D-A47774ED10E3}" type="datetimeFigureOut">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881E3E4-3AAB-4B73-A266-8C24818790EB}" type="slidenum">
              <a:rPr lang="en-US" smtClean="0"/>
              <a:t>‹#›</a:t>
            </a:fld>
            <a:endParaRPr lang="en-US"/>
          </a:p>
        </p:txBody>
      </p:sp>
    </p:spTree>
    <p:extLst>
      <p:ext uri="{BB962C8B-B14F-4D97-AF65-F5344CB8AC3E}">
        <p14:creationId xmlns:p14="http://schemas.microsoft.com/office/powerpoint/2010/main" val="2060829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9/24/2019</a:t>
            </a:fld>
            <a:endParaRPr lang="en-US"/>
          </a:p>
        </p:txBody>
      </p:sp>
      <p:sp>
        <p:nvSpPr>
          <p:cNvPr id="4" name="Holder 4"/>
          <p:cNvSpPr>
            <a:spLocks noGrp="1"/>
          </p:cNvSpPr>
          <p:nvPr>
            <p:ph type="sldNum" sz="quarter" idx="7"/>
          </p:nvPr>
        </p:nvSpPr>
        <p:spPr/>
        <p:txBody>
          <a:bodyPr lIns="0" tIns="0" rIns="0" bIns="0"/>
          <a:lstStyle>
            <a:lvl1pPr>
              <a:defRPr sz="700" b="0" i="0">
                <a:solidFill>
                  <a:srgbClr val="231F20"/>
                </a:solidFill>
                <a:latin typeface="Arial"/>
                <a:cs typeface="Arial"/>
              </a:defRPr>
            </a:lvl1pPr>
          </a:lstStyle>
          <a:p>
            <a:pPr marL="64769">
              <a:lnSpc>
                <a:spcPct val="100000"/>
              </a:lnSpc>
            </a:pPr>
            <a:r>
              <a:rPr spc="5" dirty="0"/>
              <a:t>linkedin.com/ads   </a:t>
            </a:r>
            <a:r>
              <a:rPr b="1" spc="-45" dirty="0">
                <a:latin typeface="Arial"/>
                <a:cs typeface="Arial"/>
              </a:rPr>
              <a:t>|   </a:t>
            </a:r>
            <a:fld id="{81D60167-4931-47E6-BA6A-407CBD079E47}" type="slidenum">
              <a:rPr b="1" spc="20" dirty="0">
                <a:latin typeface="Arial"/>
                <a:cs typeface="Arial"/>
              </a:rPr>
              <a:t>‹#›</a:t>
            </a:fld>
            <a:endParaRPr b="1" spc="20" dirty="0">
              <a:latin typeface="Arial"/>
              <a:cs typeface="Arial"/>
            </a:endParaRPr>
          </a:p>
        </p:txBody>
      </p:sp>
    </p:spTree>
    <p:extLst>
      <p:ext uri="{BB962C8B-B14F-4D97-AF65-F5344CB8AC3E}">
        <p14:creationId xmlns:p14="http://schemas.microsoft.com/office/powerpoint/2010/main" val="16859379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000" b="0" i="0">
                <a:solidFill>
                  <a:srgbClr val="4592CF"/>
                </a:solidFill>
                <a:latin typeface="Tahoma"/>
                <a:cs typeface="Tahoma"/>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59"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9/24/2019</a:t>
            </a:fld>
            <a:endParaRPr lang="en-US"/>
          </a:p>
        </p:txBody>
      </p:sp>
      <p:sp>
        <p:nvSpPr>
          <p:cNvPr id="7" name="Holder 7"/>
          <p:cNvSpPr>
            <a:spLocks noGrp="1"/>
          </p:cNvSpPr>
          <p:nvPr>
            <p:ph type="sldNum" sz="quarter" idx="7"/>
          </p:nvPr>
        </p:nvSpPr>
        <p:spPr/>
        <p:txBody>
          <a:bodyPr lIns="0" tIns="0" rIns="0" bIns="0"/>
          <a:lstStyle>
            <a:lvl1pPr>
              <a:defRPr sz="700" b="0" i="0">
                <a:solidFill>
                  <a:srgbClr val="231F20"/>
                </a:solidFill>
                <a:latin typeface="Arial"/>
                <a:cs typeface="Arial"/>
              </a:defRPr>
            </a:lvl1pPr>
          </a:lstStyle>
          <a:p>
            <a:pPr marL="64769">
              <a:lnSpc>
                <a:spcPct val="100000"/>
              </a:lnSpc>
            </a:pPr>
            <a:r>
              <a:rPr spc="5" dirty="0"/>
              <a:t>linkedin.com/ads   </a:t>
            </a:r>
            <a:r>
              <a:rPr b="1" spc="-45" dirty="0">
                <a:latin typeface="Arial"/>
                <a:cs typeface="Arial"/>
              </a:rPr>
              <a:t>|   </a:t>
            </a:r>
            <a:fld id="{81D60167-4931-47E6-BA6A-407CBD079E47}" type="slidenum">
              <a:rPr b="1" spc="20" dirty="0">
                <a:latin typeface="Arial"/>
                <a:cs typeface="Arial"/>
              </a:rPr>
              <a:t>‹#›</a:t>
            </a:fld>
            <a:endParaRPr b="1" spc="20" dirty="0">
              <a:latin typeface="Arial"/>
              <a:cs typeface="Arial"/>
            </a:endParaRPr>
          </a:p>
        </p:txBody>
      </p:sp>
    </p:spTree>
    <p:extLst>
      <p:ext uri="{BB962C8B-B14F-4D97-AF65-F5344CB8AC3E}">
        <p14:creationId xmlns:p14="http://schemas.microsoft.com/office/powerpoint/2010/main" val="5014622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color background">
  <p:cSld name="Blank color background">
    <p:bg>
      <p:bgPr>
        <a:solidFill>
          <a:srgbClr val="2185C5"/>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1"/>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1"/>
          <p:cNvSpPr/>
          <p:nvPr/>
        </p:nvSpPr>
        <p:spPr>
          <a:xfrm>
            <a:off x="0" y="6755100"/>
            <a:ext cx="893700" cy="102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1"/>
          <p:cNvSpPr/>
          <p:nvPr/>
        </p:nvSpPr>
        <p:spPr>
          <a:xfrm>
            <a:off x="893710" y="6755100"/>
            <a:ext cx="64626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1"/>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549523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89646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matchingName="Blank color background">
  <p:cSld name="Blank color background">
    <p:spTree>
      <p:nvGrpSpPr>
        <p:cNvPr id="1" name="Shape 78"/>
        <p:cNvGrpSpPr/>
        <p:nvPr/>
      </p:nvGrpSpPr>
      <p:grpSpPr>
        <a:xfrm>
          <a:off x="0" y="0"/>
          <a:ext cx="0" cy="0"/>
          <a:chOff x="0" y="0"/>
          <a:chExt cx="0" cy="0"/>
        </a:xfrm>
      </p:grpSpPr>
      <p:sp>
        <p:nvSpPr>
          <p:cNvPr id="79" name="Google Shape;79;p11"/>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1"/>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1"/>
          <p:cNvSpPr/>
          <p:nvPr/>
        </p:nvSpPr>
        <p:spPr>
          <a:xfrm>
            <a:off x="0" y="6755100"/>
            <a:ext cx="893700" cy="1029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1"/>
          <p:cNvSpPr/>
          <p:nvPr/>
        </p:nvSpPr>
        <p:spPr>
          <a:xfrm>
            <a:off x="893710" y="6755100"/>
            <a:ext cx="6462600" cy="102900"/>
          </a:xfrm>
          <a:prstGeom prst="rect">
            <a:avLst/>
          </a:prstGeom>
          <a:solidFill>
            <a:srgbClr val="7ECEF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1"/>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7061311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 2 columns" type="twoColTx">
  <p:cSld name="Title + 2 column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93700" y="274650"/>
            <a:ext cx="6462600" cy="1143000"/>
          </a:xfrm>
          <a:prstGeom prst="rect">
            <a:avLst/>
          </a:prstGeom>
        </p:spPr>
        <p:txBody>
          <a:bodyPr spcFirstLastPara="1" wrap="square" lIns="91425" tIns="91425" rIns="91425" bIns="91425" anchor="b" anchorCtr="0"/>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41" name="Google Shape;41;p6"/>
          <p:cNvSpPr txBox="1">
            <a:spLocks noGrp="1"/>
          </p:cNvSpPr>
          <p:nvPr>
            <p:ph type="body" idx="1"/>
          </p:nvPr>
        </p:nvSpPr>
        <p:spPr>
          <a:xfrm>
            <a:off x="893625" y="1600200"/>
            <a:ext cx="3136800" cy="4967700"/>
          </a:xfrm>
          <a:prstGeom prst="rect">
            <a:avLst/>
          </a:prstGeom>
        </p:spPr>
        <p:txBody>
          <a:bodyPr spcFirstLastPara="1" wrap="square" lIns="91425" tIns="91425" rIns="91425" bIns="91425" anchor="t" anchorCtr="0"/>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2" name="Google Shape;42;p6"/>
          <p:cNvSpPr txBox="1">
            <a:spLocks noGrp="1"/>
          </p:cNvSpPr>
          <p:nvPr>
            <p:ph type="body" idx="2"/>
          </p:nvPr>
        </p:nvSpPr>
        <p:spPr>
          <a:xfrm>
            <a:off x="4219456" y="1600200"/>
            <a:ext cx="3136800" cy="4967700"/>
          </a:xfrm>
          <a:prstGeom prst="rect">
            <a:avLst/>
          </a:prstGeom>
        </p:spPr>
        <p:txBody>
          <a:bodyPr spcFirstLastPara="1" wrap="square" lIns="91425" tIns="91425" rIns="91425" bIns="91425" anchor="t" anchorCtr="0"/>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3" name="Google Shape;43;p6"/>
          <p:cNvSpPr/>
          <p:nvPr/>
        </p:nvSpPr>
        <p:spPr>
          <a:xfrm>
            <a:off x="7356366" y="6755100"/>
            <a:ext cx="893700" cy="102900"/>
          </a:xfrm>
          <a:prstGeom prst="rect">
            <a:avLst/>
          </a:prstGeom>
          <a:solidFill>
            <a:srgbClr val="FF9715"/>
          </a:solidFill>
          <a:ln>
            <a:noFill/>
          </a:ln>
        </p:spPr>
        <p:txBody>
          <a:bodyPr spcFirstLastPara="1" wrap="square" lIns="91425" tIns="91425" rIns="91425" bIns="91425" anchor="ctr" anchorCtr="0">
            <a:noAutofit/>
          </a:bodyPr>
          <a:lstStyle/>
          <a:p>
            <a:endParaRPr>
              <a:solidFill>
                <a:prstClr val="black"/>
              </a:solidFill>
            </a:endParaRPr>
          </a:p>
        </p:txBody>
      </p:sp>
      <p:sp>
        <p:nvSpPr>
          <p:cNvPr id="44" name="Google Shape;44;p6"/>
          <p:cNvSpPr/>
          <p:nvPr/>
        </p:nvSpPr>
        <p:spPr>
          <a:xfrm>
            <a:off x="8250312" y="6755100"/>
            <a:ext cx="893700" cy="102900"/>
          </a:xfrm>
          <a:prstGeom prst="rect">
            <a:avLst/>
          </a:prstGeom>
          <a:solidFill>
            <a:srgbClr val="F20253"/>
          </a:solidFill>
          <a:ln>
            <a:noFill/>
          </a:ln>
        </p:spPr>
        <p:txBody>
          <a:bodyPr spcFirstLastPara="1" wrap="square" lIns="91425" tIns="91425" rIns="91425" bIns="91425" anchor="ctr" anchorCtr="0">
            <a:noAutofit/>
          </a:bodyPr>
          <a:lstStyle/>
          <a:p>
            <a:endParaRPr>
              <a:solidFill>
                <a:prstClr val="black"/>
              </a:solidFill>
            </a:endParaRPr>
          </a:p>
        </p:txBody>
      </p:sp>
      <p:sp>
        <p:nvSpPr>
          <p:cNvPr id="45" name="Google Shape;45;p6"/>
          <p:cNvSpPr/>
          <p:nvPr/>
        </p:nvSpPr>
        <p:spPr>
          <a:xfrm>
            <a:off x="0" y="6755100"/>
            <a:ext cx="893700" cy="102900"/>
          </a:xfrm>
          <a:prstGeom prst="rect">
            <a:avLst/>
          </a:prstGeom>
          <a:solidFill>
            <a:srgbClr val="7ECEFD"/>
          </a:solidFill>
          <a:ln>
            <a:noFill/>
          </a:ln>
        </p:spPr>
        <p:txBody>
          <a:bodyPr spcFirstLastPara="1" wrap="square" lIns="91425" tIns="91425" rIns="91425" bIns="91425" anchor="ctr" anchorCtr="0">
            <a:noAutofit/>
          </a:bodyPr>
          <a:lstStyle/>
          <a:p>
            <a:endParaRPr>
              <a:solidFill>
                <a:prstClr val="black"/>
              </a:solidFill>
            </a:endParaRPr>
          </a:p>
        </p:txBody>
      </p:sp>
      <p:sp>
        <p:nvSpPr>
          <p:cNvPr id="46" name="Google Shape;46;p6"/>
          <p:cNvSpPr/>
          <p:nvPr/>
        </p:nvSpPr>
        <p:spPr>
          <a:xfrm>
            <a:off x="893710" y="6755100"/>
            <a:ext cx="6462600" cy="102900"/>
          </a:xfrm>
          <a:prstGeom prst="rect">
            <a:avLst/>
          </a:prstGeom>
          <a:solidFill>
            <a:srgbClr val="2185C5"/>
          </a:solidFill>
          <a:ln>
            <a:noFill/>
          </a:ln>
        </p:spPr>
        <p:txBody>
          <a:bodyPr spcFirstLastPara="1" wrap="square" lIns="91425" tIns="91425" rIns="91425" bIns="91425" anchor="ctr" anchorCtr="0">
            <a:noAutofit/>
          </a:bodyPr>
          <a:lstStyle/>
          <a:p>
            <a:endParaRPr>
              <a:solidFill>
                <a:prstClr val="black"/>
              </a:solidFill>
            </a:endParaRPr>
          </a:p>
        </p:txBody>
      </p:sp>
      <p:sp>
        <p:nvSpPr>
          <p:cNvPr id="47" name="Google Shape;47;p6"/>
          <p:cNvSpPr txBox="1">
            <a:spLocks noGrp="1"/>
          </p:cNvSpPr>
          <p:nvPr>
            <p:ph type="sldNum" idx="12"/>
          </p:nvPr>
        </p:nvSpPr>
        <p:spPr>
          <a:xfrm>
            <a:off x="8480575" y="6364177"/>
            <a:ext cx="548700" cy="4179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39973068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EA1C35-2555-482C-924D-1506BC609211}"/>
              </a:ext>
            </a:extLst>
          </p:cNvPr>
          <p:cNvSpPr>
            <a:spLocks noGrp="1"/>
          </p:cNvSpPr>
          <p:nvPr>
            <p:ph type="title"/>
          </p:nvPr>
        </p:nvSpPr>
        <p:spPr>
          <a:xfrm>
            <a:off x="628650" y="365126"/>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C5A419D-7E48-4993-A144-88395619AE04}"/>
              </a:ext>
            </a:extLst>
          </p:cNvPr>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F91F7A-09BA-479D-8726-8AC0A0F140F4}"/>
              </a:ext>
            </a:extLst>
          </p:cNvPr>
          <p:cNvSpPr>
            <a:spLocks noGrp="1"/>
          </p:cNvSpPr>
          <p:nvPr>
            <p:ph type="dt" sz="half" idx="10"/>
          </p:nvPr>
        </p:nvSpPr>
        <p:spPr>
          <a:xfrm>
            <a:off x="628650" y="6356351"/>
            <a:ext cx="2057400" cy="365125"/>
          </a:xfrm>
          <a:prstGeom prst="rect">
            <a:avLst/>
          </a:prstGeom>
        </p:spPr>
        <p:txBody>
          <a:bodyPr/>
          <a:lstStyle/>
          <a:p>
            <a:fld id="{DCB4B745-4458-4710-BCF8-CA513F9A0C46}" type="datetimeFigureOut">
              <a:rPr lang="en-US" smtClean="0"/>
              <a:t>9/24/2019</a:t>
            </a:fld>
            <a:endParaRPr lang="en-US"/>
          </a:p>
        </p:txBody>
      </p:sp>
      <p:sp>
        <p:nvSpPr>
          <p:cNvPr id="5" name="Footer Placeholder 4">
            <a:extLst>
              <a:ext uri="{FF2B5EF4-FFF2-40B4-BE49-F238E27FC236}">
                <a16:creationId xmlns:a16="http://schemas.microsoft.com/office/drawing/2014/main" xmlns="" id="{843BEA92-7CD6-4C2F-A2CE-F88E500CA4CC}"/>
              </a:ext>
            </a:extLst>
          </p:cNvPr>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xmlns="" id="{6A173B96-DAEA-4303-B7E5-51E98311B8B8}"/>
              </a:ext>
            </a:extLst>
          </p:cNvPr>
          <p:cNvSpPr>
            <a:spLocks noGrp="1"/>
          </p:cNvSpPr>
          <p:nvPr>
            <p:ph type="sldNum" sz="quarter" idx="12"/>
          </p:nvPr>
        </p:nvSpPr>
        <p:spPr>
          <a:xfrm>
            <a:off x="6457950" y="6356351"/>
            <a:ext cx="2057400" cy="365125"/>
          </a:xfrm>
          <a:prstGeom prst="rect">
            <a:avLst/>
          </a:prstGeom>
        </p:spPr>
        <p:txBody>
          <a:bodyPr/>
          <a:lstStyle/>
          <a:p>
            <a:fld id="{01CA4EA3-F852-4132-8DBE-3575D1D34D98}" type="slidenum">
              <a:rPr lang="en-US" smtClean="0"/>
              <a:t>‹#›</a:t>
            </a:fld>
            <a:endParaRPr lang="en-US"/>
          </a:p>
        </p:txBody>
      </p:sp>
    </p:spTree>
    <p:extLst>
      <p:ext uri="{BB962C8B-B14F-4D97-AF65-F5344CB8AC3E}">
        <p14:creationId xmlns:p14="http://schemas.microsoft.com/office/powerpoint/2010/main" val="2078470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theme" Target="../theme/theme2.xml"/><Relationship Id="rId4"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FEAF2F-594A-4EEC-A67D-A47774ED10E3}" type="datetimeFigureOut">
              <a:rPr lang="en-US" smtClean="0"/>
              <a:t>9/24/2019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81E3E4-3AAB-4B73-A266-8C24818790EB}" type="slidenum">
              <a:rPr lang="en-US" smtClean="0"/>
              <a:t>‹#›</a:t>
            </a:fld>
            <a:endParaRPr lang="en-US"/>
          </a:p>
        </p:txBody>
      </p:sp>
    </p:spTree>
    <p:extLst>
      <p:ext uri="{BB962C8B-B14F-4D97-AF65-F5344CB8AC3E}">
        <p14:creationId xmlns:p14="http://schemas.microsoft.com/office/powerpoint/2010/main" val="31551122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72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7003629"/>
      </p:ext>
    </p:extLst>
  </p:cSld>
  <p:clrMap bg1="lt1" tx1="dk1" bg2="lt2" tx2="dk2" accent1="accent1" accent2="accent2" accent3="accent3" accent4="accent4" accent5="accent5" accent6="accent6" hlink="hlink" folHlink="folHlink"/>
  <p:sldLayoutIdLst>
    <p:sldLayoutId id="2147483693" r:id="rId1"/>
    <p:sldLayoutId id="2147483723" r:id="rId2"/>
    <p:sldLayoutId id="2147483725" r:id="rId3"/>
    <p:sldLayoutId id="2147483727" r:id="rId4"/>
  </p:sldLayoutIdLst>
  <p:txStyles>
    <p:titleStyle>
      <a:lvl1pPr algn="ctr" defTabSz="844083" rtl="0" eaLnBrk="1" latinLnBrk="0" hangingPunct="1">
        <a:spcBef>
          <a:spcPct val="0"/>
        </a:spcBef>
        <a:buNone/>
        <a:defRPr sz="4062" kern="1200">
          <a:solidFill>
            <a:schemeClr val="tx1"/>
          </a:solidFill>
          <a:latin typeface="+mj-lt"/>
          <a:ea typeface="+mj-ea"/>
          <a:cs typeface="+mj-cs"/>
        </a:defRPr>
      </a:lvl1pPr>
    </p:titleStyle>
    <p:bodyStyle>
      <a:lvl1pPr marL="316531" indent="-316531" algn="l" defTabSz="844083" rtl="0" eaLnBrk="1" latinLnBrk="0" hangingPunct="1">
        <a:spcBef>
          <a:spcPct val="20000"/>
        </a:spcBef>
        <a:buFont typeface="Arial" pitchFamily="34" charset="0"/>
        <a:buChar char="•"/>
        <a:defRPr sz="2954" kern="1200">
          <a:solidFill>
            <a:schemeClr val="tx1"/>
          </a:solidFill>
          <a:latin typeface="+mn-lt"/>
          <a:ea typeface="+mn-ea"/>
          <a:cs typeface="+mn-cs"/>
        </a:defRPr>
      </a:lvl1pPr>
      <a:lvl2pPr marL="685817" indent="-263776" algn="l" defTabSz="844083" rtl="0" eaLnBrk="1" latinLnBrk="0" hangingPunct="1">
        <a:spcBef>
          <a:spcPct val="20000"/>
        </a:spcBef>
        <a:buFont typeface="Arial" pitchFamily="34" charset="0"/>
        <a:buChar char="–"/>
        <a:defRPr sz="2585" kern="1200">
          <a:solidFill>
            <a:schemeClr val="tx1"/>
          </a:solidFill>
          <a:latin typeface="+mn-lt"/>
          <a:ea typeface="+mn-ea"/>
          <a:cs typeface="+mn-cs"/>
        </a:defRPr>
      </a:lvl2pPr>
      <a:lvl3pPr marL="1055103" indent="-211021" algn="l" defTabSz="844083" rtl="0" eaLnBrk="1" latinLnBrk="0" hangingPunct="1">
        <a:spcBef>
          <a:spcPct val="20000"/>
        </a:spcBef>
        <a:buFont typeface="Arial" pitchFamily="34" charset="0"/>
        <a:buChar char="•"/>
        <a:defRPr sz="2215" kern="1200">
          <a:solidFill>
            <a:schemeClr val="tx1"/>
          </a:solidFill>
          <a:latin typeface="+mn-lt"/>
          <a:ea typeface="+mn-ea"/>
          <a:cs typeface="+mn-cs"/>
        </a:defRPr>
      </a:lvl3pPr>
      <a:lvl4pPr marL="1477145"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4pPr>
      <a:lvl5pPr marL="1899186"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5pPr>
      <a:lvl6pPr marL="2321227"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6pPr>
      <a:lvl7pPr marL="2743269"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7pPr>
      <a:lvl8pPr marL="3165310"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8pPr>
      <a:lvl9pPr marL="3587351" indent="-211021" algn="l" defTabSz="844083" rtl="0" eaLnBrk="1" latinLnBrk="0" hangingPunct="1">
        <a:spcBef>
          <a:spcPct val="20000"/>
        </a:spcBef>
        <a:buFont typeface="Arial" pitchFamily="34" charset="0"/>
        <a:buChar char="•"/>
        <a:defRPr sz="1846" kern="1200">
          <a:solidFill>
            <a:schemeClr val="tx1"/>
          </a:solidFill>
          <a:latin typeface="+mn-lt"/>
          <a:ea typeface="+mn-ea"/>
          <a:cs typeface="+mn-cs"/>
        </a:defRPr>
      </a:lvl9pPr>
    </p:bodyStyle>
    <p:otherStyle>
      <a:defPPr>
        <a:defRPr lang="en-US"/>
      </a:defPPr>
      <a:lvl1pPr marL="0" algn="l" defTabSz="844083" rtl="0" eaLnBrk="1" latinLnBrk="0" hangingPunct="1">
        <a:defRPr sz="1662" kern="1200">
          <a:solidFill>
            <a:schemeClr val="tx1"/>
          </a:solidFill>
          <a:latin typeface="+mn-lt"/>
          <a:ea typeface="+mn-ea"/>
          <a:cs typeface="+mn-cs"/>
        </a:defRPr>
      </a:lvl1pPr>
      <a:lvl2pPr marL="422041" algn="l" defTabSz="844083" rtl="0" eaLnBrk="1" latinLnBrk="0" hangingPunct="1">
        <a:defRPr sz="1662" kern="1200">
          <a:solidFill>
            <a:schemeClr val="tx1"/>
          </a:solidFill>
          <a:latin typeface="+mn-lt"/>
          <a:ea typeface="+mn-ea"/>
          <a:cs typeface="+mn-cs"/>
        </a:defRPr>
      </a:lvl2pPr>
      <a:lvl3pPr marL="844083" algn="l" defTabSz="844083" rtl="0" eaLnBrk="1" latinLnBrk="0" hangingPunct="1">
        <a:defRPr sz="1662" kern="1200">
          <a:solidFill>
            <a:schemeClr val="tx1"/>
          </a:solidFill>
          <a:latin typeface="+mn-lt"/>
          <a:ea typeface="+mn-ea"/>
          <a:cs typeface="+mn-cs"/>
        </a:defRPr>
      </a:lvl3pPr>
      <a:lvl4pPr marL="1266124" algn="l" defTabSz="844083" rtl="0" eaLnBrk="1" latinLnBrk="0" hangingPunct="1">
        <a:defRPr sz="1662" kern="1200">
          <a:solidFill>
            <a:schemeClr val="tx1"/>
          </a:solidFill>
          <a:latin typeface="+mn-lt"/>
          <a:ea typeface="+mn-ea"/>
          <a:cs typeface="+mn-cs"/>
        </a:defRPr>
      </a:lvl4pPr>
      <a:lvl5pPr marL="1688165" algn="l" defTabSz="844083" rtl="0" eaLnBrk="1" latinLnBrk="0" hangingPunct="1">
        <a:defRPr sz="1662" kern="1200">
          <a:solidFill>
            <a:schemeClr val="tx1"/>
          </a:solidFill>
          <a:latin typeface="+mn-lt"/>
          <a:ea typeface="+mn-ea"/>
          <a:cs typeface="+mn-cs"/>
        </a:defRPr>
      </a:lvl5pPr>
      <a:lvl6pPr marL="2110207" algn="l" defTabSz="844083" rtl="0" eaLnBrk="1" latinLnBrk="0" hangingPunct="1">
        <a:defRPr sz="1662" kern="1200">
          <a:solidFill>
            <a:schemeClr val="tx1"/>
          </a:solidFill>
          <a:latin typeface="+mn-lt"/>
          <a:ea typeface="+mn-ea"/>
          <a:cs typeface="+mn-cs"/>
        </a:defRPr>
      </a:lvl6pPr>
      <a:lvl7pPr marL="2532248" algn="l" defTabSz="844083" rtl="0" eaLnBrk="1" latinLnBrk="0" hangingPunct="1">
        <a:defRPr sz="1662" kern="1200">
          <a:solidFill>
            <a:schemeClr val="tx1"/>
          </a:solidFill>
          <a:latin typeface="+mn-lt"/>
          <a:ea typeface="+mn-ea"/>
          <a:cs typeface="+mn-cs"/>
        </a:defRPr>
      </a:lvl7pPr>
      <a:lvl8pPr marL="2954289" algn="l" defTabSz="844083" rtl="0" eaLnBrk="1" latinLnBrk="0" hangingPunct="1">
        <a:defRPr sz="1662" kern="1200">
          <a:solidFill>
            <a:schemeClr val="tx1"/>
          </a:solidFill>
          <a:latin typeface="+mn-lt"/>
          <a:ea typeface="+mn-ea"/>
          <a:cs typeface="+mn-cs"/>
        </a:defRPr>
      </a:lvl8pPr>
      <a:lvl9pPr marL="3376331" algn="l" defTabSz="844083" rtl="0" eaLnBrk="1" latinLnBrk="0" hangingPunct="1">
        <a:defRPr sz="16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3" Type="http://schemas.openxmlformats.org/officeDocument/2006/relationships/image" Target="../media/image17.png"/><Relationship Id="rId18" Type="http://schemas.openxmlformats.org/officeDocument/2006/relationships/image" Target="../media/image22.png"/><Relationship Id="rId26" Type="http://schemas.openxmlformats.org/officeDocument/2006/relationships/image" Target="../media/image30.png"/><Relationship Id="rId39" Type="http://schemas.openxmlformats.org/officeDocument/2006/relationships/image" Target="../media/image43.png"/><Relationship Id="rId21" Type="http://schemas.openxmlformats.org/officeDocument/2006/relationships/image" Target="../media/image25.png"/><Relationship Id="rId34" Type="http://schemas.openxmlformats.org/officeDocument/2006/relationships/image" Target="../media/image38.png"/><Relationship Id="rId42" Type="http://schemas.openxmlformats.org/officeDocument/2006/relationships/image" Target="../media/image46.png"/><Relationship Id="rId47" Type="http://schemas.openxmlformats.org/officeDocument/2006/relationships/image" Target="../media/image51.png"/><Relationship Id="rId7" Type="http://schemas.openxmlformats.org/officeDocument/2006/relationships/image" Target="../media/image11.png"/><Relationship Id="rId2" Type="http://schemas.openxmlformats.org/officeDocument/2006/relationships/image" Target="../media/image6.png"/><Relationship Id="rId16" Type="http://schemas.openxmlformats.org/officeDocument/2006/relationships/image" Target="../media/image20.png"/><Relationship Id="rId29" Type="http://schemas.openxmlformats.org/officeDocument/2006/relationships/image" Target="../media/image33.png"/><Relationship Id="rId1" Type="http://schemas.openxmlformats.org/officeDocument/2006/relationships/slideLayout" Target="../slideLayouts/slideLayout12.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8.png"/><Relationship Id="rId32" Type="http://schemas.openxmlformats.org/officeDocument/2006/relationships/image" Target="../media/image36.png"/><Relationship Id="rId37" Type="http://schemas.openxmlformats.org/officeDocument/2006/relationships/image" Target="../media/image41.png"/><Relationship Id="rId40" Type="http://schemas.openxmlformats.org/officeDocument/2006/relationships/image" Target="../media/image44.png"/><Relationship Id="rId45" Type="http://schemas.openxmlformats.org/officeDocument/2006/relationships/image" Target="../media/image49.png"/><Relationship Id="rId5" Type="http://schemas.openxmlformats.org/officeDocument/2006/relationships/image" Target="../media/image9.png"/><Relationship Id="rId15" Type="http://schemas.openxmlformats.org/officeDocument/2006/relationships/image" Target="../media/image19.png"/><Relationship Id="rId23" Type="http://schemas.openxmlformats.org/officeDocument/2006/relationships/image" Target="../media/image27.png"/><Relationship Id="rId28" Type="http://schemas.openxmlformats.org/officeDocument/2006/relationships/image" Target="../media/image32.png"/><Relationship Id="rId36" Type="http://schemas.openxmlformats.org/officeDocument/2006/relationships/image" Target="../media/image40.png"/><Relationship Id="rId10" Type="http://schemas.openxmlformats.org/officeDocument/2006/relationships/image" Target="../media/image14.png"/><Relationship Id="rId19" Type="http://schemas.openxmlformats.org/officeDocument/2006/relationships/image" Target="../media/image23.png"/><Relationship Id="rId31" Type="http://schemas.openxmlformats.org/officeDocument/2006/relationships/image" Target="../media/image35.png"/><Relationship Id="rId44" Type="http://schemas.openxmlformats.org/officeDocument/2006/relationships/image" Target="../media/image48.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 Id="rId22" Type="http://schemas.openxmlformats.org/officeDocument/2006/relationships/image" Target="../media/image26.png"/><Relationship Id="rId27" Type="http://schemas.openxmlformats.org/officeDocument/2006/relationships/image" Target="../media/image31.png"/><Relationship Id="rId30" Type="http://schemas.openxmlformats.org/officeDocument/2006/relationships/image" Target="../media/image34.png"/><Relationship Id="rId35" Type="http://schemas.openxmlformats.org/officeDocument/2006/relationships/image" Target="../media/image39.png"/><Relationship Id="rId43" Type="http://schemas.openxmlformats.org/officeDocument/2006/relationships/image" Target="../media/image47.png"/><Relationship Id="rId48" Type="http://schemas.openxmlformats.org/officeDocument/2006/relationships/image" Target="../media/image52.png"/><Relationship Id="rId8" Type="http://schemas.openxmlformats.org/officeDocument/2006/relationships/image" Target="../media/image12.png"/><Relationship Id="rId3" Type="http://schemas.openxmlformats.org/officeDocument/2006/relationships/image" Target="../media/image7.png"/><Relationship Id="rId12" Type="http://schemas.openxmlformats.org/officeDocument/2006/relationships/image" Target="../media/image16.png"/><Relationship Id="rId17" Type="http://schemas.openxmlformats.org/officeDocument/2006/relationships/image" Target="../media/image21.png"/><Relationship Id="rId25" Type="http://schemas.openxmlformats.org/officeDocument/2006/relationships/image" Target="../media/image29.png"/><Relationship Id="rId33" Type="http://schemas.openxmlformats.org/officeDocument/2006/relationships/image" Target="../media/image37.png"/><Relationship Id="rId38" Type="http://schemas.openxmlformats.org/officeDocument/2006/relationships/image" Target="../media/image42.png"/><Relationship Id="rId46" Type="http://schemas.openxmlformats.org/officeDocument/2006/relationships/image" Target="../media/image50.png"/><Relationship Id="rId20" Type="http://schemas.openxmlformats.org/officeDocument/2006/relationships/image" Target="../media/image24.png"/><Relationship Id="rId41" Type="http://schemas.openxmlformats.org/officeDocument/2006/relationships/image" Target="../media/image45.png"/></Relationships>
</file>

<file path=ppt/slides/_rels/slide7.xml.rels><?xml version="1.0" encoding="UTF-8" standalone="yes"?>
<Relationships xmlns="http://schemas.openxmlformats.org/package/2006/relationships"><Relationship Id="rId13" Type="http://schemas.openxmlformats.org/officeDocument/2006/relationships/image" Target="../media/image63.png"/><Relationship Id="rId18" Type="http://schemas.openxmlformats.org/officeDocument/2006/relationships/image" Target="../media/image68.png"/><Relationship Id="rId26" Type="http://schemas.openxmlformats.org/officeDocument/2006/relationships/image" Target="../media/image76.png"/><Relationship Id="rId39" Type="http://schemas.openxmlformats.org/officeDocument/2006/relationships/image" Target="../media/image89.png"/><Relationship Id="rId21" Type="http://schemas.openxmlformats.org/officeDocument/2006/relationships/image" Target="../media/image71.png"/><Relationship Id="rId34" Type="http://schemas.openxmlformats.org/officeDocument/2006/relationships/image" Target="../media/image84.png"/><Relationship Id="rId7" Type="http://schemas.openxmlformats.org/officeDocument/2006/relationships/image" Target="../media/image57.png"/><Relationship Id="rId12" Type="http://schemas.openxmlformats.org/officeDocument/2006/relationships/image" Target="../media/image62.png"/><Relationship Id="rId17" Type="http://schemas.openxmlformats.org/officeDocument/2006/relationships/image" Target="../media/image67.png"/><Relationship Id="rId25" Type="http://schemas.openxmlformats.org/officeDocument/2006/relationships/image" Target="../media/image75.png"/><Relationship Id="rId33" Type="http://schemas.openxmlformats.org/officeDocument/2006/relationships/image" Target="../media/image83.png"/><Relationship Id="rId38" Type="http://schemas.openxmlformats.org/officeDocument/2006/relationships/image" Target="../media/image88.png"/><Relationship Id="rId2" Type="http://schemas.openxmlformats.org/officeDocument/2006/relationships/image" Target="../media/image6.png"/><Relationship Id="rId16" Type="http://schemas.openxmlformats.org/officeDocument/2006/relationships/image" Target="../media/image66.png"/><Relationship Id="rId20" Type="http://schemas.openxmlformats.org/officeDocument/2006/relationships/image" Target="../media/image70.png"/><Relationship Id="rId29" Type="http://schemas.openxmlformats.org/officeDocument/2006/relationships/image" Target="../media/image79.png"/><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image" Target="../media/image61.png"/><Relationship Id="rId24" Type="http://schemas.openxmlformats.org/officeDocument/2006/relationships/image" Target="../media/image74.png"/><Relationship Id="rId32" Type="http://schemas.openxmlformats.org/officeDocument/2006/relationships/image" Target="../media/image82.png"/><Relationship Id="rId37" Type="http://schemas.openxmlformats.org/officeDocument/2006/relationships/image" Target="../media/image87.png"/><Relationship Id="rId5" Type="http://schemas.openxmlformats.org/officeDocument/2006/relationships/image" Target="../media/image55.png"/><Relationship Id="rId15" Type="http://schemas.openxmlformats.org/officeDocument/2006/relationships/image" Target="../media/image65.png"/><Relationship Id="rId23" Type="http://schemas.openxmlformats.org/officeDocument/2006/relationships/image" Target="../media/image73.png"/><Relationship Id="rId28" Type="http://schemas.openxmlformats.org/officeDocument/2006/relationships/image" Target="../media/image78.png"/><Relationship Id="rId36" Type="http://schemas.openxmlformats.org/officeDocument/2006/relationships/image" Target="../media/image86.png"/><Relationship Id="rId10" Type="http://schemas.openxmlformats.org/officeDocument/2006/relationships/image" Target="../media/image60.png"/><Relationship Id="rId19" Type="http://schemas.openxmlformats.org/officeDocument/2006/relationships/image" Target="../media/image69.png"/><Relationship Id="rId31" Type="http://schemas.openxmlformats.org/officeDocument/2006/relationships/image" Target="../media/image81.png"/><Relationship Id="rId4" Type="http://schemas.openxmlformats.org/officeDocument/2006/relationships/image" Target="../media/image54.png"/><Relationship Id="rId9" Type="http://schemas.openxmlformats.org/officeDocument/2006/relationships/image" Target="../media/image59.png"/><Relationship Id="rId14" Type="http://schemas.openxmlformats.org/officeDocument/2006/relationships/image" Target="../media/image64.png"/><Relationship Id="rId22" Type="http://schemas.openxmlformats.org/officeDocument/2006/relationships/image" Target="../media/image72.png"/><Relationship Id="rId27" Type="http://schemas.openxmlformats.org/officeDocument/2006/relationships/image" Target="../media/image77.png"/><Relationship Id="rId30" Type="http://schemas.openxmlformats.org/officeDocument/2006/relationships/image" Target="../media/image80.png"/><Relationship Id="rId35" Type="http://schemas.openxmlformats.org/officeDocument/2006/relationships/image" Target="../media/image85.png"/><Relationship Id="rId8" Type="http://schemas.openxmlformats.org/officeDocument/2006/relationships/image" Target="../media/image58.png"/><Relationship Id="rId3" Type="http://schemas.openxmlformats.org/officeDocument/2006/relationships/image" Target="../media/image5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image" Target="../media/image100.png"/><Relationship Id="rId18" Type="http://schemas.openxmlformats.org/officeDocument/2006/relationships/image" Target="../media/image105.png"/><Relationship Id="rId3" Type="http://schemas.openxmlformats.org/officeDocument/2006/relationships/image" Target="../media/image7.png"/><Relationship Id="rId21" Type="http://schemas.openxmlformats.org/officeDocument/2006/relationships/image" Target="../media/image108.png"/><Relationship Id="rId7" Type="http://schemas.openxmlformats.org/officeDocument/2006/relationships/image" Target="../media/image94.png"/><Relationship Id="rId12" Type="http://schemas.openxmlformats.org/officeDocument/2006/relationships/image" Target="../media/image99.png"/><Relationship Id="rId17" Type="http://schemas.openxmlformats.org/officeDocument/2006/relationships/image" Target="../media/image104.png"/><Relationship Id="rId2" Type="http://schemas.openxmlformats.org/officeDocument/2006/relationships/image" Target="../media/image6.png"/><Relationship Id="rId16" Type="http://schemas.openxmlformats.org/officeDocument/2006/relationships/image" Target="../media/image103.png"/><Relationship Id="rId20" Type="http://schemas.openxmlformats.org/officeDocument/2006/relationships/image" Target="../media/image107.png"/><Relationship Id="rId1" Type="http://schemas.openxmlformats.org/officeDocument/2006/relationships/slideLayout" Target="../slideLayouts/slideLayout12.xml"/><Relationship Id="rId6" Type="http://schemas.openxmlformats.org/officeDocument/2006/relationships/image" Target="../media/image93.png"/><Relationship Id="rId11" Type="http://schemas.openxmlformats.org/officeDocument/2006/relationships/image" Target="../media/image98.png"/><Relationship Id="rId5" Type="http://schemas.openxmlformats.org/officeDocument/2006/relationships/image" Target="../media/image92.png"/><Relationship Id="rId15" Type="http://schemas.openxmlformats.org/officeDocument/2006/relationships/image" Target="../media/image102.png"/><Relationship Id="rId10" Type="http://schemas.openxmlformats.org/officeDocument/2006/relationships/image" Target="../media/image97.png"/><Relationship Id="rId19" Type="http://schemas.openxmlformats.org/officeDocument/2006/relationships/image" Target="../media/image106.png"/><Relationship Id="rId4" Type="http://schemas.openxmlformats.org/officeDocument/2006/relationships/image" Target="../media/image91.png"/><Relationship Id="rId9" Type="http://schemas.openxmlformats.org/officeDocument/2006/relationships/image" Target="../media/image96.png"/><Relationship Id="rId14" Type="http://schemas.openxmlformats.org/officeDocument/2006/relationships/image" Target="../media/image101.png"/><Relationship Id="rId22" Type="http://schemas.openxmlformats.org/officeDocument/2006/relationships/image" Target="../media/image10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2.jpg"/></Relationships>
</file>

<file path=ppt/slides/_rels/slide1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115.png"/></Relationships>
</file>

<file path=ppt/slides/_rels/slide18.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5.png"/><Relationship Id="rId7" Type="http://schemas.openxmlformats.org/officeDocument/2006/relationships/image" Target="../media/image129.png"/><Relationship Id="rId2" Type="http://schemas.openxmlformats.org/officeDocument/2006/relationships/image" Target="../media/image124.png"/><Relationship Id="rId1" Type="http://schemas.openxmlformats.org/officeDocument/2006/relationships/slideLayout" Target="../slideLayouts/slideLayout15.xml"/><Relationship Id="rId6" Type="http://schemas.openxmlformats.org/officeDocument/2006/relationships/image" Target="../media/image128.png"/><Relationship Id="rId5" Type="http://schemas.openxmlformats.org/officeDocument/2006/relationships/image" Target="../media/image127.png"/><Relationship Id="rId4" Type="http://schemas.openxmlformats.org/officeDocument/2006/relationships/image" Target="../media/image126.png"/></Relationships>
</file>

<file path=ppt/slides/_rels/slide27.xml.rels><?xml version="1.0" encoding="UTF-8" standalone="yes"?>
<Relationships xmlns="http://schemas.openxmlformats.org/package/2006/relationships"><Relationship Id="rId3" Type="http://schemas.openxmlformats.org/officeDocument/2006/relationships/image" Target="../media/image125.png"/><Relationship Id="rId7" Type="http://schemas.openxmlformats.org/officeDocument/2006/relationships/image" Target="../media/image132.png"/><Relationship Id="rId2" Type="http://schemas.openxmlformats.org/officeDocument/2006/relationships/image" Target="../media/image124.png"/><Relationship Id="rId1" Type="http://schemas.openxmlformats.org/officeDocument/2006/relationships/slideLayout" Target="../slideLayouts/slideLayout15.xml"/><Relationship Id="rId6" Type="http://schemas.openxmlformats.org/officeDocument/2006/relationships/image" Target="../media/image131.png"/><Relationship Id="rId5" Type="http://schemas.openxmlformats.org/officeDocument/2006/relationships/image" Target="../media/image130.png"/><Relationship Id="rId4" Type="http://schemas.openxmlformats.org/officeDocument/2006/relationships/image" Target="../media/image126.png"/></Relationships>
</file>

<file path=ppt/slides/_rels/slide28.xml.rels><?xml version="1.0" encoding="UTF-8" standalone="yes"?>
<Relationships xmlns="http://schemas.openxmlformats.org/package/2006/relationships"><Relationship Id="rId3" Type="http://schemas.openxmlformats.org/officeDocument/2006/relationships/image" Target="../media/image125.png"/><Relationship Id="rId7" Type="http://schemas.openxmlformats.org/officeDocument/2006/relationships/image" Target="../media/image135.png"/><Relationship Id="rId2" Type="http://schemas.openxmlformats.org/officeDocument/2006/relationships/image" Target="../media/image124.png"/><Relationship Id="rId1" Type="http://schemas.openxmlformats.org/officeDocument/2006/relationships/slideLayout" Target="../slideLayouts/slideLayout15.xml"/><Relationship Id="rId6" Type="http://schemas.openxmlformats.org/officeDocument/2006/relationships/image" Target="../media/image134.png"/><Relationship Id="rId5" Type="http://schemas.openxmlformats.org/officeDocument/2006/relationships/image" Target="../media/image133.png"/><Relationship Id="rId4" Type="http://schemas.openxmlformats.org/officeDocument/2006/relationships/image" Target="../media/image126.png"/></Relationships>
</file>

<file path=ppt/slides/_rels/slide29.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hyperlink" Target="http://www.lpjk.net/" TargetMode="External"/><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hyperlink" Target="http://www.gapensi.or.id/" TargetMode="External"/><Relationship Id="rId4" Type="http://schemas.openxmlformats.org/officeDocument/2006/relationships/hyperlink" Target="http://www.aki.or.id/"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38.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9.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358026"/>
            <a:ext cx="9144000" cy="5235677"/>
          </a:xfrm>
          <a:prstGeom prst="rect">
            <a:avLst/>
          </a:prstGeom>
        </p:spPr>
      </p:pic>
      <p:sp>
        <p:nvSpPr>
          <p:cNvPr id="50" name="object 30"/>
          <p:cNvSpPr/>
          <p:nvPr/>
        </p:nvSpPr>
        <p:spPr>
          <a:xfrm>
            <a:off x="3155980" y="2636543"/>
            <a:ext cx="0" cy="0"/>
          </a:xfrm>
          <a:custGeom>
            <a:avLst/>
            <a:gdLst/>
            <a:ahLst/>
            <a:cxnLst/>
            <a:rect l="l" t="t" r="r" b="b"/>
            <a:pathLst>
              <a:path>
                <a:moveTo>
                  <a:pt x="0" y="0"/>
                </a:moveTo>
                <a:lnTo>
                  <a:pt x="0" y="0"/>
                </a:lnTo>
              </a:path>
            </a:pathLst>
          </a:custGeom>
          <a:ln w="38099">
            <a:solidFill>
              <a:srgbClr val="FFFFFF"/>
            </a:solidFill>
          </a:ln>
        </p:spPr>
        <p:txBody>
          <a:bodyPr wrap="square" lIns="0" tIns="0" rIns="0" bIns="0" rtlCol="0"/>
          <a:lstStyle/>
          <a:p>
            <a:endParaRPr/>
          </a:p>
        </p:txBody>
      </p:sp>
      <p:sp>
        <p:nvSpPr>
          <p:cNvPr id="51" name="object 31"/>
          <p:cNvSpPr/>
          <p:nvPr/>
        </p:nvSpPr>
        <p:spPr>
          <a:xfrm>
            <a:off x="2862518" y="2636543"/>
            <a:ext cx="0" cy="0"/>
          </a:xfrm>
          <a:custGeom>
            <a:avLst/>
            <a:gdLst/>
            <a:ahLst/>
            <a:cxnLst/>
            <a:rect l="l" t="t" r="r" b="b"/>
            <a:pathLst>
              <a:path>
                <a:moveTo>
                  <a:pt x="0" y="0"/>
                </a:moveTo>
                <a:lnTo>
                  <a:pt x="0" y="0"/>
                </a:lnTo>
              </a:path>
            </a:pathLst>
          </a:custGeom>
          <a:ln w="38099">
            <a:solidFill>
              <a:srgbClr val="FFFFFF"/>
            </a:solidFill>
          </a:ln>
        </p:spPr>
        <p:txBody>
          <a:bodyPr wrap="square" lIns="0" tIns="0" rIns="0" bIns="0" rtlCol="0"/>
          <a:lstStyle/>
          <a:p>
            <a:endParaRPr/>
          </a:p>
        </p:txBody>
      </p:sp>
      <p:sp>
        <p:nvSpPr>
          <p:cNvPr id="30" name="object 4"/>
          <p:cNvSpPr txBox="1"/>
          <p:nvPr/>
        </p:nvSpPr>
        <p:spPr>
          <a:xfrm>
            <a:off x="295275" y="3974816"/>
            <a:ext cx="7667066" cy="1354217"/>
          </a:xfrm>
          <a:prstGeom prst="rect">
            <a:avLst/>
          </a:prstGeom>
          <a:solidFill>
            <a:srgbClr val="004784">
              <a:alpha val="50000"/>
            </a:srgbClr>
          </a:solidFill>
        </p:spPr>
        <p:txBody>
          <a:bodyPr vert="horz" wrap="square" lIns="0" tIns="0" rIns="0" bIns="0" rtlCol="0">
            <a:spAutoFit/>
          </a:bodyPr>
          <a:lstStyle/>
          <a:p>
            <a:pPr marL="12700" marR="5080">
              <a:lnSpc>
                <a:spcPct val="100000"/>
              </a:lnSpc>
            </a:pPr>
            <a:r>
              <a:rPr lang="en-US" sz="4400" b="1" spc="114" dirty="0" smtClean="0">
                <a:solidFill>
                  <a:schemeClr val="bg1"/>
                </a:solidFill>
                <a:latin typeface="Trueno" panose="00000500000000000000" pitchFamily="50" charset="0"/>
                <a:cs typeface="Tahoma"/>
              </a:rPr>
              <a:t>Development of Project in Indonesia</a:t>
            </a:r>
            <a:endParaRPr lang="en-US" sz="4400" b="1" spc="114" dirty="0">
              <a:solidFill>
                <a:schemeClr val="bg1"/>
              </a:solidFill>
              <a:latin typeface="Trueno" panose="00000500000000000000" pitchFamily="50" charset="0"/>
              <a:cs typeface="Tahoma"/>
            </a:endParaRPr>
          </a:p>
        </p:txBody>
      </p:sp>
      <p:sp>
        <p:nvSpPr>
          <p:cNvPr id="12" name="Rectangle 11"/>
          <p:cNvSpPr/>
          <p:nvPr/>
        </p:nvSpPr>
        <p:spPr>
          <a:xfrm>
            <a:off x="6215054" y="5803253"/>
            <a:ext cx="2808774" cy="307777"/>
          </a:xfrm>
          <a:prstGeom prst="rect">
            <a:avLst/>
          </a:prstGeom>
          <a:noFill/>
        </p:spPr>
        <p:txBody>
          <a:bodyPr wrap="square">
            <a:spAutoFit/>
          </a:bodyPr>
          <a:lstStyle/>
          <a:p>
            <a:pPr algn="r"/>
            <a:r>
              <a:rPr lang="en-US" sz="1400" b="1" dirty="0" smtClean="0">
                <a:solidFill>
                  <a:schemeClr val="tx1">
                    <a:lumMod val="50000"/>
                    <a:lumOff val="50000"/>
                  </a:schemeClr>
                </a:solidFill>
                <a:latin typeface="Trueno" panose="00000500000000000000" pitchFamily="50" charset="0"/>
                <a:ea typeface="Open Sans" panose="020B0606030504020204" pitchFamily="34" charset="0"/>
                <a:cs typeface="Open Sans" panose="020B0606030504020204" pitchFamily="34" charset="0"/>
              </a:rPr>
              <a:t>AGUNG JADI PRAKOSO</a:t>
            </a:r>
            <a:endParaRPr lang="en-US" sz="1400" dirty="0">
              <a:solidFill>
                <a:schemeClr val="tx1">
                  <a:lumMod val="50000"/>
                  <a:lumOff val="50000"/>
                </a:schemeClr>
              </a:solidFill>
              <a:latin typeface="Trueno" panose="00000500000000000000" pitchFamily="50" charset="0"/>
              <a:ea typeface="Open Sans" panose="020B0606030504020204" pitchFamily="34" charset="0"/>
              <a:cs typeface="Open Sans" panose="020B0606030504020204" pitchFamily="34" charset="0"/>
            </a:endParaRPr>
          </a:p>
        </p:txBody>
      </p:sp>
      <p:sp>
        <p:nvSpPr>
          <p:cNvPr id="10" name="Rectangle 9"/>
          <p:cNvSpPr/>
          <p:nvPr/>
        </p:nvSpPr>
        <p:spPr>
          <a:xfrm>
            <a:off x="6215054" y="6287391"/>
            <a:ext cx="2808774" cy="307777"/>
          </a:xfrm>
          <a:prstGeom prst="rect">
            <a:avLst/>
          </a:prstGeom>
          <a:noFill/>
        </p:spPr>
        <p:txBody>
          <a:bodyPr wrap="square">
            <a:spAutoFit/>
          </a:bodyPr>
          <a:lstStyle/>
          <a:p>
            <a:pPr algn="r"/>
            <a:r>
              <a:rPr lang="en-US" sz="1400" b="1" dirty="0" smtClean="0">
                <a:solidFill>
                  <a:schemeClr val="bg1">
                    <a:lumMod val="50000"/>
                  </a:schemeClr>
                </a:solidFill>
                <a:latin typeface="Trueno" panose="00000500000000000000" pitchFamily="50" charset="0"/>
                <a:ea typeface="Open Sans" panose="020B0606030504020204" pitchFamily="34" charset="0"/>
                <a:cs typeface="Open Sans" panose="020B0606030504020204" pitchFamily="34" charset="0"/>
              </a:rPr>
              <a:t>UNIVERSITY OF SEOUL</a:t>
            </a:r>
            <a:endParaRPr lang="en-US" sz="1400" dirty="0">
              <a:solidFill>
                <a:schemeClr val="bg1">
                  <a:lumMod val="50000"/>
                </a:schemeClr>
              </a:solidFill>
              <a:latin typeface="Trueno" panose="00000500000000000000" pitchFamily="50" charset="0"/>
              <a:ea typeface="Open Sans" panose="020B0606030504020204" pitchFamily="34" charset="0"/>
              <a:cs typeface="Open Sans" panose="020B0606030504020204" pitchFamily="34" charset="0"/>
            </a:endParaRPr>
          </a:p>
        </p:txBody>
      </p:sp>
      <p:sp>
        <p:nvSpPr>
          <p:cNvPr id="13" name="Rectangle 12"/>
          <p:cNvSpPr/>
          <p:nvPr/>
        </p:nvSpPr>
        <p:spPr>
          <a:xfrm>
            <a:off x="2676816" y="6040781"/>
            <a:ext cx="6347012" cy="307777"/>
          </a:xfrm>
          <a:prstGeom prst="rect">
            <a:avLst/>
          </a:prstGeom>
          <a:noFill/>
        </p:spPr>
        <p:txBody>
          <a:bodyPr wrap="square">
            <a:spAutoFit/>
          </a:bodyPr>
          <a:lstStyle/>
          <a:p>
            <a:pPr algn="r"/>
            <a:r>
              <a:rPr lang="en-US" sz="1400" b="1" dirty="0" smtClean="0">
                <a:solidFill>
                  <a:srgbClr val="7F7F7F"/>
                </a:solidFill>
                <a:latin typeface="Trueno" panose="00000500000000000000" pitchFamily="50" charset="0"/>
                <a:ea typeface="Open Sans" panose="020B0606030504020204" pitchFamily="34" charset="0"/>
                <a:cs typeface="Open Sans" panose="020B0606030504020204" pitchFamily="34" charset="0"/>
              </a:rPr>
              <a:t>MINISTRY OF PUBLIC WORKS AND HOUSING OF INDONESIA</a:t>
            </a:r>
            <a:endParaRPr lang="en-US" sz="1400" dirty="0">
              <a:solidFill>
                <a:srgbClr val="7F7F7F"/>
              </a:solidFill>
              <a:latin typeface="Trueno" panose="00000500000000000000" pitchFamily="50" charset="0"/>
              <a:ea typeface="Open Sans" panose="020B0606030504020204" pitchFamily="34" charset="0"/>
              <a:cs typeface="Open Sans" panose="020B0606030504020204" pitchFamily="34" charset="0"/>
            </a:endParaRPr>
          </a:p>
        </p:txBody>
      </p:sp>
      <p:pic>
        <p:nvPicPr>
          <p:cNvPr id="11" name="Picture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5275" y="5864971"/>
            <a:ext cx="659395" cy="659395"/>
          </a:xfrm>
          <a:prstGeom prst="rect">
            <a:avLst/>
          </a:prstGeom>
        </p:spPr>
      </p:pic>
    </p:spTree>
    <p:extLst>
      <p:ext uri="{BB962C8B-B14F-4D97-AF65-F5344CB8AC3E}">
        <p14:creationId xmlns:p14="http://schemas.microsoft.com/office/powerpoint/2010/main" val="25846987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752600"/>
            <a:ext cx="9144000" cy="3895726"/>
          </a:xfrm>
          <a:custGeom>
            <a:avLst/>
            <a:gdLst/>
            <a:ahLst/>
            <a:cxnLst/>
            <a:rect l="l" t="t" r="r" b="b"/>
            <a:pathLst>
              <a:path w="9144000" h="5148580">
                <a:moveTo>
                  <a:pt x="0" y="5148071"/>
                </a:moveTo>
                <a:lnTo>
                  <a:pt x="9143999" y="5148071"/>
                </a:lnTo>
                <a:lnTo>
                  <a:pt x="9143999" y="0"/>
                </a:lnTo>
                <a:lnTo>
                  <a:pt x="0" y="0"/>
                </a:lnTo>
                <a:lnTo>
                  <a:pt x="0" y="5148071"/>
                </a:lnTo>
                <a:close/>
              </a:path>
            </a:pathLst>
          </a:custGeom>
          <a:solidFill>
            <a:srgbClr val="D7D8D7"/>
          </a:solidFill>
        </p:spPr>
        <p:txBody>
          <a:bodyPr wrap="square" lIns="0" tIns="0" rIns="0" bIns="0" rtlCol="0"/>
          <a:lstStyle/>
          <a:p>
            <a:endParaRPr/>
          </a:p>
        </p:txBody>
      </p:sp>
      <p:sp>
        <p:nvSpPr>
          <p:cNvPr id="3" name="object 3"/>
          <p:cNvSpPr txBox="1">
            <a:spLocks noGrp="1"/>
          </p:cNvSpPr>
          <p:nvPr>
            <p:ph type="title"/>
          </p:nvPr>
        </p:nvSpPr>
        <p:spPr>
          <a:xfrm>
            <a:off x="889001" y="744195"/>
            <a:ext cx="8254999" cy="923330"/>
          </a:xfrm>
          <a:prstGeom prst="rect">
            <a:avLst/>
          </a:prstGeom>
        </p:spPr>
        <p:txBody>
          <a:bodyPr vert="horz" wrap="square" lIns="0" tIns="0" rIns="0" bIns="0" rtlCol="0">
            <a:spAutoFit/>
          </a:bodyPr>
          <a:lstStyle/>
          <a:p>
            <a:pPr marL="12700">
              <a:lnSpc>
                <a:spcPct val="100000"/>
              </a:lnSpc>
            </a:pPr>
            <a:r>
              <a:rPr lang="en-US" sz="6000" spc="-365" dirty="0" smtClean="0">
                <a:solidFill>
                  <a:schemeClr val="tx1">
                    <a:lumMod val="50000"/>
                    <a:lumOff val="50000"/>
                  </a:schemeClr>
                </a:solidFill>
                <a:latin typeface="Trueno" panose="00000500000000000000" pitchFamily="50" charset="0"/>
              </a:rPr>
              <a:t>Outline</a:t>
            </a:r>
            <a:endParaRPr sz="6000" spc="10" dirty="0">
              <a:solidFill>
                <a:schemeClr val="tx1">
                  <a:lumMod val="50000"/>
                  <a:lumOff val="50000"/>
                </a:schemeClr>
              </a:solidFill>
              <a:latin typeface="Trueno" panose="00000500000000000000" pitchFamily="50" charset="0"/>
            </a:endParaRPr>
          </a:p>
        </p:txBody>
      </p:sp>
      <p:sp>
        <p:nvSpPr>
          <p:cNvPr id="14" name="object 14"/>
          <p:cNvSpPr/>
          <p:nvPr/>
        </p:nvSpPr>
        <p:spPr>
          <a:xfrm>
            <a:off x="1523980" y="2104996"/>
            <a:ext cx="7086620" cy="546100"/>
          </a:xfrm>
          <a:custGeom>
            <a:avLst/>
            <a:gdLst/>
            <a:ahLst/>
            <a:cxnLst/>
            <a:rect l="l" t="t" r="r" b="b"/>
            <a:pathLst>
              <a:path w="2946400" h="546100">
                <a:moveTo>
                  <a:pt x="0" y="546104"/>
                </a:moveTo>
                <a:lnTo>
                  <a:pt x="2946385" y="546104"/>
                </a:lnTo>
                <a:lnTo>
                  <a:pt x="2946385" y="0"/>
                </a:lnTo>
                <a:lnTo>
                  <a:pt x="0" y="0"/>
                </a:lnTo>
                <a:lnTo>
                  <a:pt x="0" y="546104"/>
                </a:lnTo>
                <a:close/>
              </a:path>
            </a:pathLst>
          </a:custGeom>
          <a:solidFill>
            <a:srgbClr val="FFFFFF"/>
          </a:solidFill>
        </p:spPr>
        <p:txBody>
          <a:bodyPr wrap="square" lIns="0" tIns="0" rIns="0" bIns="0" rtlCol="0"/>
          <a:lstStyle/>
          <a:p>
            <a:endParaRPr sz="2000">
              <a:latin typeface="Trueno" panose="00000500000000000000" pitchFamily="50" charset="0"/>
            </a:endParaRPr>
          </a:p>
        </p:txBody>
      </p:sp>
      <p:sp>
        <p:nvSpPr>
          <p:cNvPr id="18" name="object 18"/>
          <p:cNvSpPr/>
          <p:nvPr/>
        </p:nvSpPr>
        <p:spPr>
          <a:xfrm>
            <a:off x="1524001" y="3870549"/>
            <a:ext cx="7086598" cy="546100"/>
          </a:xfrm>
          <a:custGeom>
            <a:avLst/>
            <a:gdLst/>
            <a:ahLst/>
            <a:cxnLst/>
            <a:rect l="l" t="t" r="r" b="b"/>
            <a:pathLst>
              <a:path w="2946400" h="546100">
                <a:moveTo>
                  <a:pt x="0" y="546091"/>
                </a:moveTo>
                <a:lnTo>
                  <a:pt x="2946385" y="546091"/>
                </a:lnTo>
                <a:lnTo>
                  <a:pt x="2946385" y="0"/>
                </a:lnTo>
                <a:lnTo>
                  <a:pt x="0" y="0"/>
                </a:lnTo>
                <a:lnTo>
                  <a:pt x="0" y="546091"/>
                </a:lnTo>
                <a:close/>
              </a:path>
            </a:pathLst>
          </a:custGeom>
          <a:solidFill>
            <a:srgbClr val="FFFFFF"/>
          </a:solidFill>
        </p:spPr>
        <p:txBody>
          <a:bodyPr wrap="square" lIns="0" tIns="0" rIns="0" bIns="0" rtlCol="0"/>
          <a:lstStyle/>
          <a:p>
            <a:endParaRPr sz="2000">
              <a:latin typeface="Trueno" panose="00000500000000000000" pitchFamily="50" charset="0"/>
            </a:endParaRPr>
          </a:p>
        </p:txBody>
      </p:sp>
      <p:grpSp>
        <p:nvGrpSpPr>
          <p:cNvPr id="7" name="Group 6"/>
          <p:cNvGrpSpPr/>
          <p:nvPr/>
        </p:nvGrpSpPr>
        <p:grpSpPr>
          <a:xfrm>
            <a:off x="977877" y="2104996"/>
            <a:ext cx="546100" cy="546100"/>
            <a:chOff x="977877" y="2104996"/>
            <a:chExt cx="546100" cy="546100"/>
          </a:xfrm>
          <a:solidFill>
            <a:srgbClr val="2185C5"/>
          </a:solidFill>
        </p:grpSpPr>
        <p:sp>
          <p:nvSpPr>
            <p:cNvPr id="16" name="object 16"/>
            <p:cNvSpPr/>
            <p:nvPr/>
          </p:nvSpPr>
          <p:spPr>
            <a:xfrm>
              <a:off x="977877" y="2104996"/>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latin typeface="Trueno" panose="00000500000000000000" pitchFamily="50" charset="0"/>
              </a:endParaRPr>
            </a:p>
          </p:txBody>
        </p:sp>
        <p:sp>
          <p:nvSpPr>
            <p:cNvPr id="21" name="object 21"/>
            <p:cNvSpPr txBox="1"/>
            <p:nvPr/>
          </p:nvSpPr>
          <p:spPr>
            <a:xfrm>
              <a:off x="1082973" y="2244508"/>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FFFFFF"/>
                  </a:solidFill>
                  <a:latin typeface="Trueno" panose="00000500000000000000" pitchFamily="50" charset="0"/>
                  <a:cs typeface="Arial"/>
                </a:rPr>
                <a:t>01</a:t>
              </a:r>
              <a:endParaRPr sz="2400" dirty="0">
                <a:latin typeface="Trueno" panose="00000500000000000000" pitchFamily="50" charset="0"/>
                <a:cs typeface="Arial"/>
              </a:endParaRPr>
            </a:p>
          </p:txBody>
        </p:sp>
      </p:grpSp>
      <p:sp>
        <p:nvSpPr>
          <p:cNvPr id="44" name="object 44"/>
          <p:cNvSpPr/>
          <p:nvPr/>
        </p:nvSpPr>
        <p:spPr>
          <a:xfrm>
            <a:off x="1524000" y="2971800"/>
            <a:ext cx="7086600" cy="546100"/>
          </a:xfrm>
          <a:custGeom>
            <a:avLst/>
            <a:gdLst/>
            <a:ahLst/>
            <a:cxnLst/>
            <a:rect l="l" t="t" r="r" b="b"/>
            <a:pathLst>
              <a:path w="2946400" h="546100">
                <a:moveTo>
                  <a:pt x="0" y="546104"/>
                </a:moveTo>
                <a:lnTo>
                  <a:pt x="2946379" y="546104"/>
                </a:lnTo>
                <a:lnTo>
                  <a:pt x="2946379" y="0"/>
                </a:lnTo>
                <a:lnTo>
                  <a:pt x="0" y="0"/>
                </a:lnTo>
                <a:lnTo>
                  <a:pt x="0" y="546104"/>
                </a:lnTo>
                <a:close/>
              </a:path>
            </a:pathLst>
          </a:custGeom>
          <a:solidFill>
            <a:srgbClr val="FFFFFF"/>
          </a:solidFill>
        </p:spPr>
        <p:txBody>
          <a:bodyPr wrap="square" lIns="0" tIns="0" rIns="0" bIns="0" rtlCol="0"/>
          <a:lstStyle/>
          <a:p>
            <a:endParaRPr sz="2000" dirty="0">
              <a:latin typeface="Trueno" panose="00000500000000000000" pitchFamily="50" charset="0"/>
            </a:endParaRPr>
          </a:p>
        </p:txBody>
      </p:sp>
      <p:sp>
        <p:nvSpPr>
          <p:cNvPr id="54" name="object 54"/>
          <p:cNvSpPr/>
          <p:nvPr/>
        </p:nvSpPr>
        <p:spPr>
          <a:xfrm>
            <a:off x="1523990" y="4705409"/>
            <a:ext cx="7086609" cy="546100"/>
          </a:xfrm>
          <a:custGeom>
            <a:avLst/>
            <a:gdLst/>
            <a:ahLst/>
            <a:cxnLst/>
            <a:rect l="l" t="t" r="r" b="b"/>
            <a:pathLst>
              <a:path w="2946400" h="546100">
                <a:moveTo>
                  <a:pt x="0" y="546104"/>
                </a:moveTo>
                <a:lnTo>
                  <a:pt x="2946379" y="546104"/>
                </a:lnTo>
                <a:lnTo>
                  <a:pt x="2946379" y="0"/>
                </a:lnTo>
                <a:lnTo>
                  <a:pt x="0" y="0"/>
                </a:lnTo>
                <a:lnTo>
                  <a:pt x="0" y="546104"/>
                </a:lnTo>
                <a:close/>
              </a:path>
            </a:pathLst>
          </a:custGeom>
          <a:solidFill>
            <a:srgbClr val="FFFFFF"/>
          </a:solidFill>
        </p:spPr>
        <p:txBody>
          <a:bodyPr wrap="square" lIns="0" tIns="0" rIns="0" bIns="0" rtlCol="0"/>
          <a:lstStyle/>
          <a:p>
            <a:endParaRPr sz="2000">
              <a:latin typeface="Trueno" panose="00000500000000000000" pitchFamily="50" charset="0"/>
            </a:endParaRPr>
          </a:p>
        </p:txBody>
      </p:sp>
      <p:grpSp>
        <p:nvGrpSpPr>
          <p:cNvPr id="4" name="Group 3"/>
          <p:cNvGrpSpPr/>
          <p:nvPr/>
        </p:nvGrpSpPr>
        <p:grpSpPr>
          <a:xfrm>
            <a:off x="977891" y="2971800"/>
            <a:ext cx="546100" cy="546100"/>
            <a:chOff x="977891" y="2971800"/>
            <a:chExt cx="546100" cy="546100"/>
          </a:xfrm>
          <a:solidFill>
            <a:srgbClr val="E9B420"/>
          </a:solidFill>
        </p:grpSpPr>
        <p:sp>
          <p:nvSpPr>
            <p:cNvPr id="46" name="object 46"/>
            <p:cNvSpPr/>
            <p:nvPr/>
          </p:nvSpPr>
          <p:spPr>
            <a:xfrm>
              <a:off x="977891" y="2971800"/>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latin typeface="Trueno" panose="00000500000000000000" pitchFamily="50" charset="0"/>
              </a:endParaRPr>
            </a:p>
          </p:txBody>
        </p:sp>
        <p:sp>
          <p:nvSpPr>
            <p:cNvPr id="72" name="object 21"/>
            <p:cNvSpPr txBox="1"/>
            <p:nvPr/>
          </p:nvSpPr>
          <p:spPr>
            <a:xfrm>
              <a:off x="1049285" y="3142446"/>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FFFFFF"/>
                  </a:solidFill>
                  <a:latin typeface="Trueno" panose="00000500000000000000" pitchFamily="50" charset="0"/>
                  <a:cs typeface="Arial"/>
                </a:rPr>
                <a:t>0</a:t>
              </a:r>
              <a:r>
                <a:rPr lang="en-US" sz="2400" b="1" spc="65" dirty="0" smtClean="0">
                  <a:solidFill>
                    <a:srgbClr val="FFFFFF"/>
                  </a:solidFill>
                  <a:latin typeface="Trueno" panose="00000500000000000000" pitchFamily="50" charset="0"/>
                  <a:cs typeface="Arial"/>
                </a:rPr>
                <a:t>2</a:t>
              </a:r>
              <a:endParaRPr sz="2400" dirty="0">
                <a:latin typeface="Trueno" panose="00000500000000000000" pitchFamily="50" charset="0"/>
                <a:cs typeface="Arial"/>
              </a:endParaRPr>
            </a:p>
          </p:txBody>
        </p:sp>
      </p:grpSp>
      <p:grpSp>
        <p:nvGrpSpPr>
          <p:cNvPr id="6" name="Group 5"/>
          <p:cNvGrpSpPr/>
          <p:nvPr/>
        </p:nvGrpSpPr>
        <p:grpSpPr>
          <a:xfrm>
            <a:off x="977897" y="3870549"/>
            <a:ext cx="546100" cy="546100"/>
            <a:chOff x="977897" y="3870549"/>
            <a:chExt cx="546100" cy="546100"/>
          </a:xfrm>
          <a:solidFill>
            <a:srgbClr val="F16465"/>
          </a:solidFill>
        </p:grpSpPr>
        <p:sp>
          <p:nvSpPr>
            <p:cNvPr id="20" name="object 20"/>
            <p:cNvSpPr/>
            <p:nvPr/>
          </p:nvSpPr>
          <p:spPr>
            <a:xfrm>
              <a:off x="977897" y="3870549"/>
              <a:ext cx="546100" cy="546100"/>
            </a:xfrm>
            <a:custGeom>
              <a:avLst/>
              <a:gdLst/>
              <a:ahLst/>
              <a:cxnLst/>
              <a:rect l="l" t="t" r="r" b="b"/>
              <a:pathLst>
                <a:path w="546100" h="546100">
                  <a:moveTo>
                    <a:pt x="0" y="546091"/>
                  </a:moveTo>
                  <a:lnTo>
                    <a:pt x="546104" y="546091"/>
                  </a:lnTo>
                  <a:lnTo>
                    <a:pt x="546104" y="0"/>
                  </a:lnTo>
                  <a:lnTo>
                    <a:pt x="0" y="0"/>
                  </a:lnTo>
                  <a:lnTo>
                    <a:pt x="0" y="546091"/>
                  </a:lnTo>
                  <a:close/>
                </a:path>
              </a:pathLst>
            </a:custGeom>
            <a:grpFill/>
          </p:spPr>
          <p:txBody>
            <a:bodyPr wrap="square" lIns="0" tIns="0" rIns="0" bIns="0" rtlCol="0"/>
            <a:lstStyle/>
            <a:p>
              <a:endParaRPr sz="2000">
                <a:latin typeface="Trueno" panose="00000500000000000000" pitchFamily="50" charset="0"/>
              </a:endParaRPr>
            </a:p>
          </p:txBody>
        </p:sp>
        <p:sp>
          <p:nvSpPr>
            <p:cNvPr id="73" name="object 21"/>
            <p:cNvSpPr txBox="1"/>
            <p:nvPr/>
          </p:nvSpPr>
          <p:spPr>
            <a:xfrm>
              <a:off x="1049285" y="4019744"/>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FFFFFF"/>
                  </a:solidFill>
                  <a:latin typeface="Trueno" panose="00000500000000000000" pitchFamily="50" charset="0"/>
                  <a:cs typeface="Arial"/>
                </a:rPr>
                <a:t>0</a:t>
              </a:r>
              <a:r>
                <a:rPr lang="en-US" sz="2400" b="1" spc="65" dirty="0" smtClean="0">
                  <a:solidFill>
                    <a:srgbClr val="FFFFFF"/>
                  </a:solidFill>
                  <a:latin typeface="Trueno" panose="00000500000000000000" pitchFamily="50" charset="0"/>
                  <a:cs typeface="Arial"/>
                </a:rPr>
                <a:t>3</a:t>
              </a:r>
              <a:endParaRPr sz="2400" dirty="0">
                <a:latin typeface="Trueno" panose="00000500000000000000" pitchFamily="50" charset="0"/>
                <a:cs typeface="Arial"/>
              </a:endParaRPr>
            </a:p>
          </p:txBody>
        </p:sp>
      </p:grpSp>
      <p:grpSp>
        <p:nvGrpSpPr>
          <p:cNvPr id="5" name="Group 4"/>
          <p:cNvGrpSpPr/>
          <p:nvPr/>
        </p:nvGrpSpPr>
        <p:grpSpPr>
          <a:xfrm>
            <a:off x="977881" y="4705409"/>
            <a:ext cx="546100" cy="546100"/>
            <a:chOff x="977881" y="4705409"/>
            <a:chExt cx="546100" cy="546100"/>
          </a:xfrm>
          <a:solidFill>
            <a:srgbClr val="92D050"/>
          </a:solidFill>
        </p:grpSpPr>
        <p:sp>
          <p:nvSpPr>
            <p:cNvPr id="56" name="object 56"/>
            <p:cNvSpPr/>
            <p:nvPr/>
          </p:nvSpPr>
          <p:spPr>
            <a:xfrm>
              <a:off x="977881" y="4705409"/>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latin typeface="Trueno" panose="00000500000000000000" pitchFamily="50" charset="0"/>
              </a:endParaRPr>
            </a:p>
          </p:txBody>
        </p:sp>
        <p:sp>
          <p:nvSpPr>
            <p:cNvPr id="74" name="object 21"/>
            <p:cNvSpPr txBox="1"/>
            <p:nvPr/>
          </p:nvSpPr>
          <p:spPr>
            <a:xfrm>
              <a:off x="1044172" y="4861812"/>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FFFFFF"/>
                  </a:solidFill>
                  <a:latin typeface="Trueno" panose="00000500000000000000" pitchFamily="50" charset="0"/>
                  <a:cs typeface="Arial"/>
                </a:rPr>
                <a:t>0</a:t>
              </a:r>
              <a:r>
                <a:rPr lang="en-US" sz="2400" b="1" spc="65" dirty="0" smtClean="0">
                  <a:solidFill>
                    <a:srgbClr val="FFFFFF"/>
                  </a:solidFill>
                  <a:latin typeface="Trueno" panose="00000500000000000000" pitchFamily="50" charset="0"/>
                  <a:cs typeface="Arial"/>
                </a:rPr>
                <a:t>4</a:t>
              </a:r>
              <a:endParaRPr sz="2400" dirty="0">
                <a:latin typeface="Trueno" panose="00000500000000000000" pitchFamily="50" charset="0"/>
                <a:cs typeface="Arial"/>
              </a:endParaRPr>
            </a:p>
          </p:txBody>
        </p:sp>
      </p:grpSp>
      <p:sp>
        <p:nvSpPr>
          <p:cNvPr id="45" name="object 45"/>
          <p:cNvSpPr txBox="1"/>
          <p:nvPr/>
        </p:nvSpPr>
        <p:spPr>
          <a:xfrm>
            <a:off x="1679554" y="3088178"/>
            <a:ext cx="6775465" cy="307777"/>
          </a:xfrm>
          <a:prstGeom prst="rect">
            <a:avLst/>
          </a:prstGeom>
        </p:spPr>
        <p:txBody>
          <a:bodyPr vert="horz" wrap="square" lIns="0" tIns="0" rIns="0" bIns="0" rtlCol="0">
            <a:spAutoFit/>
          </a:bodyPr>
          <a:lstStyle/>
          <a:p>
            <a:pPr marL="12700" marR="5080">
              <a:lnSpc>
                <a:spcPct val="100000"/>
              </a:lnSpc>
            </a:pPr>
            <a:r>
              <a:rPr lang="en-US" sz="2000" spc="150" dirty="0" smtClean="0">
                <a:latin typeface="Trueno" panose="00000500000000000000" pitchFamily="50" charset="0"/>
                <a:cs typeface="Tahoma"/>
              </a:rPr>
              <a:t>Type </a:t>
            </a:r>
            <a:r>
              <a:rPr lang="en-US" sz="2000" spc="150" dirty="0">
                <a:latin typeface="Trueno" panose="00000500000000000000" pitchFamily="50" charset="0"/>
                <a:cs typeface="Tahoma"/>
              </a:rPr>
              <a:t>of Project Development </a:t>
            </a:r>
            <a:endParaRPr lang="en-US" sz="2000" dirty="0">
              <a:latin typeface="Trueno" panose="00000500000000000000" pitchFamily="50" charset="0"/>
              <a:cs typeface="Tahoma"/>
            </a:endParaRPr>
          </a:p>
        </p:txBody>
      </p:sp>
      <p:sp>
        <p:nvSpPr>
          <p:cNvPr id="25" name="object 45"/>
          <p:cNvSpPr txBox="1"/>
          <p:nvPr/>
        </p:nvSpPr>
        <p:spPr>
          <a:xfrm>
            <a:off x="1679554" y="3989710"/>
            <a:ext cx="6775465" cy="307777"/>
          </a:xfrm>
          <a:prstGeom prst="rect">
            <a:avLst/>
          </a:prstGeom>
        </p:spPr>
        <p:txBody>
          <a:bodyPr vert="horz" wrap="square" lIns="0" tIns="0" rIns="0" bIns="0" rtlCol="0">
            <a:spAutoFit/>
          </a:bodyPr>
          <a:lstStyle/>
          <a:p>
            <a:pPr marL="12700" marR="5080">
              <a:lnSpc>
                <a:spcPct val="100000"/>
              </a:lnSpc>
            </a:pPr>
            <a:r>
              <a:rPr lang="en-US" sz="2000" spc="150" dirty="0" smtClean="0">
                <a:latin typeface="Trueno" panose="00000500000000000000" pitchFamily="50" charset="0"/>
                <a:cs typeface="Tahoma"/>
              </a:rPr>
              <a:t>Project Process and Selection</a:t>
            </a:r>
            <a:endParaRPr lang="en-US" sz="2000" dirty="0">
              <a:latin typeface="Trueno" panose="00000500000000000000" pitchFamily="50" charset="0"/>
              <a:cs typeface="Tahoma"/>
            </a:endParaRPr>
          </a:p>
        </p:txBody>
      </p:sp>
      <p:sp>
        <p:nvSpPr>
          <p:cNvPr id="27" name="object 45"/>
          <p:cNvSpPr txBox="1"/>
          <p:nvPr/>
        </p:nvSpPr>
        <p:spPr>
          <a:xfrm>
            <a:off x="1643248" y="2208312"/>
            <a:ext cx="6775465" cy="307777"/>
          </a:xfrm>
          <a:prstGeom prst="rect">
            <a:avLst/>
          </a:prstGeom>
        </p:spPr>
        <p:txBody>
          <a:bodyPr vert="horz" wrap="square" lIns="0" tIns="0" rIns="0" bIns="0" rtlCol="0">
            <a:spAutoFit/>
          </a:bodyPr>
          <a:lstStyle/>
          <a:p>
            <a:pPr marL="12700" marR="5080">
              <a:lnSpc>
                <a:spcPct val="100000"/>
              </a:lnSpc>
            </a:pPr>
            <a:r>
              <a:rPr lang="en-US" sz="2000" spc="150" dirty="0" smtClean="0">
                <a:latin typeface="Trueno" panose="00000500000000000000" pitchFamily="50" charset="0"/>
                <a:cs typeface="Tahoma"/>
              </a:rPr>
              <a:t>Country Overview</a:t>
            </a:r>
            <a:endParaRPr lang="en-US" sz="2000" dirty="0">
              <a:latin typeface="Trueno" panose="00000500000000000000" pitchFamily="50" charset="0"/>
              <a:cs typeface="Tahoma"/>
            </a:endParaRPr>
          </a:p>
        </p:txBody>
      </p:sp>
      <p:sp>
        <p:nvSpPr>
          <p:cNvPr id="28" name="object 45"/>
          <p:cNvSpPr txBox="1"/>
          <p:nvPr/>
        </p:nvSpPr>
        <p:spPr>
          <a:xfrm>
            <a:off x="1679557" y="4808403"/>
            <a:ext cx="6775465" cy="307777"/>
          </a:xfrm>
          <a:prstGeom prst="rect">
            <a:avLst/>
          </a:prstGeom>
        </p:spPr>
        <p:txBody>
          <a:bodyPr vert="horz" wrap="square" lIns="0" tIns="0" rIns="0" bIns="0" rtlCol="0">
            <a:spAutoFit/>
          </a:bodyPr>
          <a:lstStyle/>
          <a:p>
            <a:pPr marL="12700" marR="5080">
              <a:lnSpc>
                <a:spcPct val="100000"/>
              </a:lnSpc>
            </a:pPr>
            <a:r>
              <a:rPr lang="en-US" sz="2000" spc="150" dirty="0">
                <a:latin typeface="Trueno" panose="00000500000000000000" pitchFamily="50" charset="0"/>
                <a:cs typeface="Tahoma"/>
              </a:rPr>
              <a:t>Major Project</a:t>
            </a:r>
            <a:endParaRPr lang="en-US" sz="2000" dirty="0">
              <a:latin typeface="Trueno" panose="00000500000000000000" pitchFamily="50" charset="0"/>
              <a:cs typeface="Tahoma"/>
            </a:endParaRPr>
          </a:p>
        </p:txBody>
      </p:sp>
    </p:spTree>
    <p:extLst>
      <p:ext uri="{BB962C8B-B14F-4D97-AF65-F5344CB8AC3E}">
        <p14:creationId xmlns:p14="http://schemas.microsoft.com/office/powerpoint/2010/main" val="30151388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41782"/>
            <a:ext cx="9144000" cy="6899781"/>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2185C5"/>
          </a:solidFill>
        </p:spPr>
        <p:txBody>
          <a:bodyPr wrap="square" lIns="0" tIns="0" rIns="0" bIns="0" rtlCol="0"/>
          <a:lstStyle/>
          <a:p>
            <a:endParaRPr>
              <a:solidFill>
                <a:prstClr val="black"/>
              </a:solidFill>
            </a:endParaRPr>
          </a:p>
        </p:txBody>
      </p:sp>
      <p:sp>
        <p:nvSpPr>
          <p:cNvPr id="3" name="object 3"/>
          <p:cNvSpPr txBox="1"/>
          <p:nvPr/>
        </p:nvSpPr>
        <p:spPr>
          <a:xfrm>
            <a:off x="2120900" y="2967335"/>
            <a:ext cx="7023100" cy="461665"/>
          </a:xfrm>
          <a:prstGeom prst="rect">
            <a:avLst/>
          </a:prstGeom>
        </p:spPr>
        <p:txBody>
          <a:bodyPr vert="horz" wrap="square" lIns="0" tIns="0" rIns="0" bIns="0" rtlCol="0">
            <a:spAutoFit/>
          </a:bodyPr>
          <a:lstStyle/>
          <a:p>
            <a:pPr marL="12700" marR="5080"/>
            <a:endParaRPr sz="3000" dirty="0">
              <a:solidFill>
                <a:prstClr val="black"/>
              </a:solidFill>
              <a:latin typeface="Tahoma"/>
              <a:cs typeface="Tahoma"/>
            </a:endParaRPr>
          </a:p>
        </p:txBody>
      </p:sp>
      <p:grpSp>
        <p:nvGrpSpPr>
          <p:cNvPr id="5" name="Group 4"/>
          <p:cNvGrpSpPr/>
          <p:nvPr/>
        </p:nvGrpSpPr>
        <p:grpSpPr>
          <a:xfrm>
            <a:off x="1075822" y="4539634"/>
            <a:ext cx="546100" cy="546100"/>
            <a:chOff x="977891" y="2971800"/>
            <a:chExt cx="546100" cy="546100"/>
          </a:xfrm>
          <a:solidFill>
            <a:schemeClr val="bg1"/>
          </a:solidFill>
        </p:grpSpPr>
        <p:sp>
          <p:nvSpPr>
            <p:cNvPr id="6" name="object 46"/>
            <p:cNvSpPr/>
            <p:nvPr/>
          </p:nvSpPr>
          <p:spPr>
            <a:xfrm>
              <a:off x="977891" y="2971800"/>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solidFill>
                  <a:srgbClr val="70AD47">
                    <a:lumMod val="75000"/>
                  </a:srgbClr>
                </a:solidFill>
                <a:latin typeface="Trueno" panose="00000500000000000000" pitchFamily="50" charset="0"/>
              </a:endParaRPr>
            </a:p>
          </p:txBody>
        </p:sp>
        <p:sp>
          <p:nvSpPr>
            <p:cNvPr id="7" name="object 21"/>
            <p:cNvSpPr txBox="1"/>
            <p:nvPr/>
          </p:nvSpPr>
          <p:spPr>
            <a:xfrm>
              <a:off x="1049285" y="3142446"/>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2185C5"/>
                  </a:solidFill>
                  <a:latin typeface="Trueno" panose="00000500000000000000" pitchFamily="50" charset="0"/>
                  <a:cs typeface="Arial"/>
                </a:rPr>
                <a:t>0</a:t>
              </a:r>
              <a:r>
                <a:rPr lang="en-US" sz="2400" b="1" spc="65" dirty="0" smtClean="0">
                  <a:solidFill>
                    <a:srgbClr val="2185C5"/>
                  </a:solidFill>
                  <a:latin typeface="Trueno" panose="00000500000000000000" pitchFamily="50" charset="0"/>
                  <a:cs typeface="Arial"/>
                </a:rPr>
                <a:t>1</a:t>
              </a:r>
              <a:endParaRPr sz="2400" dirty="0">
                <a:solidFill>
                  <a:srgbClr val="2185C5"/>
                </a:solidFill>
                <a:latin typeface="Trueno" panose="00000500000000000000" pitchFamily="50" charset="0"/>
                <a:cs typeface="Arial"/>
              </a:endParaRPr>
            </a:p>
          </p:txBody>
        </p:sp>
      </p:grpSp>
      <p:sp>
        <p:nvSpPr>
          <p:cNvPr id="8" name="object 3"/>
          <p:cNvSpPr txBox="1"/>
          <p:nvPr/>
        </p:nvSpPr>
        <p:spPr>
          <a:xfrm>
            <a:off x="1075822" y="5205453"/>
            <a:ext cx="7023100" cy="553998"/>
          </a:xfrm>
          <a:prstGeom prst="rect">
            <a:avLst/>
          </a:prstGeom>
        </p:spPr>
        <p:txBody>
          <a:bodyPr vert="horz" wrap="square" lIns="0" tIns="0" rIns="0" bIns="0" rtlCol="0">
            <a:spAutoFit/>
          </a:bodyPr>
          <a:lstStyle/>
          <a:p>
            <a:pPr marL="12700" marR="5080"/>
            <a:r>
              <a:rPr lang="en-US" sz="3600" dirty="0" smtClean="0">
                <a:solidFill>
                  <a:prstClr val="white"/>
                </a:solidFill>
              </a:rPr>
              <a:t>Country Overview</a:t>
            </a:r>
            <a:endParaRPr lang="en-US" sz="3600" dirty="0">
              <a:solidFill>
                <a:prstClr val="white"/>
              </a:solidFill>
            </a:endParaRPr>
          </a:p>
        </p:txBody>
      </p:sp>
      <p:pic>
        <p:nvPicPr>
          <p:cNvPr id="9"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478" y="1104728"/>
            <a:ext cx="7842738" cy="2954215"/>
          </a:xfrm>
          <a:prstGeom prst="rect">
            <a:avLst/>
          </a:prstGeom>
        </p:spPr>
      </p:pic>
    </p:spTree>
    <p:extLst>
      <p:ext uri="{BB962C8B-B14F-4D97-AF65-F5344CB8AC3E}">
        <p14:creationId xmlns:p14="http://schemas.microsoft.com/office/powerpoint/2010/main" val="22465433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pic>
        <p:nvPicPr>
          <p:cNvPr id="208" name="Google Shape;208;p25" descr="mapa_tramalineas_blanco_50-01.png"/>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0" y="1575816"/>
            <a:ext cx="9144000" cy="4620768"/>
          </a:xfrm>
          <a:prstGeom prst="rect">
            <a:avLst/>
          </a:prstGeom>
          <a:solidFill>
            <a:srgbClr val="2185C5"/>
          </a:solidFill>
          <a:ln>
            <a:noFill/>
          </a:ln>
        </p:spPr>
      </p:pic>
      <p:sp>
        <p:nvSpPr>
          <p:cNvPr id="209" name="Google Shape;209;p25"/>
          <p:cNvSpPr txBox="1">
            <a:spLocks noGrp="1"/>
          </p:cNvSpPr>
          <p:nvPr>
            <p:ph type="title" idx="4294967295"/>
          </p:nvPr>
        </p:nvSpPr>
        <p:spPr>
          <a:xfrm>
            <a:off x="221329" y="142301"/>
            <a:ext cx="7260127"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b="1" dirty="0" smtClean="0">
                <a:solidFill>
                  <a:srgbClr val="FFFFFF"/>
                </a:solidFill>
                <a:latin typeface="Trueno" panose="00000500000000000000" pitchFamily="50" charset="0"/>
              </a:rPr>
              <a:t>Country Info: Indonesia</a:t>
            </a:r>
            <a:endParaRPr b="1" dirty="0">
              <a:solidFill>
                <a:srgbClr val="FFFFFF"/>
              </a:solidFill>
              <a:latin typeface="Trueno" panose="00000500000000000000" pitchFamily="50" charset="0"/>
            </a:endParaRPr>
          </a:p>
        </p:txBody>
      </p:sp>
      <p:sp>
        <p:nvSpPr>
          <p:cNvPr id="214" name="Google Shape;214;p25"/>
          <p:cNvSpPr/>
          <p:nvPr/>
        </p:nvSpPr>
        <p:spPr>
          <a:xfrm rot="8100000">
            <a:off x="7304259" y="3074170"/>
            <a:ext cx="146795" cy="146795"/>
          </a:xfrm>
          <a:prstGeom prst="teardrop">
            <a:avLst>
              <a:gd name="adj" fmla="val 100000"/>
            </a:avLst>
          </a:prstGeom>
          <a:solidFill>
            <a:srgbClr val="FFFFFF"/>
          </a:solidFill>
          <a:ln w="28575" cap="flat" cmpd="sng">
            <a:solidFill>
              <a:srgbClr val="FF9715"/>
            </a:solidFill>
            <a:prstDash val="solid"/>
            <a:round/>
            <a:headEnd type="none" w="sm" len="sm"/>
            <a:tailEnd type="none" w="sm" len="sm"/>
          </a:ln>
        </p:spPr>
        <p:txBody>
          <a:bodyPr spcFirstLastPara="1" wrap="square" lIns="91425" tIns="91425" rIns="91425" bIns="91425" anchor="ctr" anchorCtr="0">
            <a:noAutofit/>
          </a:bodyPr>
          <a:lstStyle/>
          <a:p>
            <a:endParaRPr>
              <a:solidFill>
                <a:prstClr val="black"/>
              </a:solidFill>
            </a:endParaRPr>
          </a:p>
        </p:txBody>
      </p:sp>
      <p:sp>
        <p:nvSpPr>
          <p:cNvPr id="215" name="Google Shape;215;p25"/>
          <p:cNvSpPr/>
          <p:nvPr/>
        </p:nvSpPr>
        <p:spPr>
          <a:xfrm rot="8100000">
            <a:off x="7096659" y="4433790"/>
            <a:ext cx="146795" cy="146795"/>
          </a:xfrm>
          <a:prstGeom prst="teardrop">
            <a:avLst>
              <a:gd name="adj" fmla="val 100000"/>
            </a:avLst>
          </a:prstGeom>
          <a:solidFill>
            <a:srgbClr val="FFFFFF"/>
          </a:solidFill>
          <a:ln w="28575" cap="flat" cmpd="sng">
            <a:solidFill>
              <a:srgbClr val="FF9715"/>
            </a:solidFill>
            <a:prstDash val="solid"/>
            <a:round/>
            <a:headEnd type="none" w="sm" len="sm"/>
            <a:tailEnd type="none" w="sm" len="sm"/>
          </a:ln>
        </p:spPr>
        <p:txBody>
          <a:bodyPr spcFirstLastPara="1" wrap="square" lIns="91425" tIns="91425" rIns="91425" bIns="91425" anchor="ctr" anchorCtr="0">
            <a:noAutofit/>
          </a:bodyPr>
          <a:lstStyle/>
          <a:p>
            <a:endParaRPr>
              <a:solidFill>
                <a:prstClr val="black"/>
              </a:solidFill>
            </a:endParaRPr>
          </a:p>
        </p:txBody>
      </p:sp>
      <p:sp>
        <p:nvSpPr>
          <p:cNvPr id="216" name="Google Shape;216;p25"/>
          <p:cNvSpPr/>
          <p:nvPr/>
        </p:nvSpPr>
        <p:spPr>
          <a:xfrm>
            <a:off x="6517121" y="2701248"/>
            <a:ext cx="1613305" cy="400500"/>
          </a:xfrm>
          <a:prstGeom prst="downArrowCallout">
            <a:avLst>
              <a:gd name="adj1" fmla="val 16192"/>
              <a:gd name="adj2" fmla="val 18214"/>
              <a:gd name="adj3" fmla="val 17015"/>
              <a:gd name="adj4" fmla="val 64977"/>
            </a:avLst>
          </a:prstGeom>
          <a:solidFill>
            <a:srgbClr val="FF9715"/>
          </a:solidFill>
          <a:ln w="19050"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algn="ctr"/>
            <a:r>
              <a:rPr lang="en-US" b="1" dirty="0" smtClean="0">
                <a:solidFill>
                  <a:srgbClr val="FFFFFF"/>
                </a:solidFill>
                <a:latin typeface="Lato"/>
                <a:ea typeface="Lato"/>
                <a:cs typeface="Lato"/>
                <a:sym typeface="Lato"/>
              </a:rPr>
              <a:t>W</a:t>
            </a:r>
            <a:r>
              <a:rPr lang="en" b="1" dirty="0" smtClean="0">
                <a:solidFill>
                  <a:srgbClr val="FFFFFF"/>
                </a:solidFill>
                <a:latin typeface="Lato"/>
                <a:ea typeface="Lato"/>
                <a:cs typeface="Lato"/>
                <a:sym typeface="Lato"/>
              </a:rPr>
              <a:t>e are here</a:t>
            </a:r>
            <a:endParaRPr sz="2400" dirty="0">
              <a:solidFill>
                <a:prstClr val="black"/>
              </a:solidFill>
            </a:endParaRPr>
          </a:p>
        </p:txBody>
      </p:sp>
      <p:sp>
        <p:nvSpPr>
          <p:cNvPr id="12" name="Google Shape;216;p25"/>
          <p:cNvSpPr/>
          <p:nvPr/>
        </p:nvSpPr>
        <p:spPr>
          <a:xfrm>
            <a:off x="7419829" y="3752724"/>
            <a:ext cx="967697" cy="400500"/>
          </a:xfrm>
          <a:prstGeom prst="downArrowCallout">
            <a:avLst>
              <a:gd name="adj1" fmla="val 16192"/>
              <a:gd name="adj2" fmla="val 18214"/>
              <a:gd name="adj3" fmla="val 17015"/>
              <a:gd name="adj4" fmla="val 64977"/>
            </a:avLst>
          </a:prstGeom>
          <a:solidFill>
            <a:srgbClr val="FF9715"/>
          </a:solidFill>
          <a:ln w="19050" cap="flat" cmpd="sng">
            <a:solidFill>
              <a:srgbClr val="FFC000"/>
            </a:solidFill>
            <a:prstDash val="solid"/>
            <a:round/>
            <a:headEnd type="none" w="sm" len="sm"/>
            <a:tailEnd type="none" w="sm" len="sm"/>
          </a:ln>
        </p:spPr>
        <p:txBody>
          <a:bodyPr spcFirstLastPara="1" wrap="square" lIns="91425" tIns="91425" rIns="91425" bIns="91425" anchor="ctr" anchorCtr="0">
            <a:noAutofit/>
          </a:bodyPr>
          <a:lstStyle/>
          <a:p>
            <a:pPr algn="ctr"/>
            <a:r>
              <a:rPr lang="en-US" sz="1000" b="1" dirty="0" smtClean="0">
                <a:solidFill>
                  <a:srgbClr val="FFFFFF"/>
                </a:solidFill>
                <a:latin typeface="Lato"/>
                <a:ea typeface="Lato"/>
                <a:cs typeface="Lato"/>
                <a:sym typeface="Lato"/>
              </a:rPr>
              <a:t>INDONESIA</a:t>
            </a:r>
            <a:endParaRPr dirty="0">
              <a:solidFill>
                <a:prstClr val="black"/>
              </a:solidFill>
            </a:endParaRPr>
          </a:p>
        </p:txBody>
      </p:sp>
      <p:sp>
        <p:nvSpPr>
          <p:cNvPr id="2" name="Rectangle 1"/>
          <p:cNvSpPr/>
          <p:nvPr/>
        </p:nvSpPr>
        <p:spPr>
          <a:xfrm>
            <a:off x="6591869" y="4160574"/>
            <a:ext cx="1460310" cy="602495"/>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Google Shape;222;p26"/>
          <p:cNvSpPr txBox="1">
            <a:spLocks/>
          </p:cNvSpPr>
          <p:nvPr/>
        </p:nvSpPr>
        <p:spPr>
          <a:xfrm>
            <a:off x="783118" y="2719871"/>
            <a:ext cx="6444600" cy="1095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1pPr>
            <a:lvl2pPr marR="0" lvl="1"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2pPr>
            <a:lvl3pPr marR="0" lvl="2"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3pPr>
            <a:lvl4pPr marR="0" lvl="3"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4pPr>
            <a:lvl5pPr marR="0" lvl="4"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5pPr>
            <a:lvl6pPr marR="0" lvl="5"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6pPr>
            <a:lvl7pPr marR="0" lvl="6"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7pPr>
            <a:lvl8pPr marR="0" lvl="7"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8pPr>
            <a:lvl9pPr marR="0" lvl="8"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9pPr>
          </a:lstStyle>
          <a:p>
            <a:r>
              <a:rPr lang="en" sz="5400" b="1" dirty="0" smtClean="0">
                <a:solidFill>
                  <a:srgbClr val="FFFFFF"/>
                </a:solidFill>
                <a:latin typeface="Trueno" panose="00000500000000000000" pitchFamily="50" charset="0"/>
                <a:ea typeface="Lato"/>
                <a:cs typeface="Lato"/>
                <a:sym typeface="Lato"/>
              </a:rPr>
              <a:t>266.794.980</a:t>
            </a:r>
            <a:r>
              <a:rPr lang="en" sz="6000" b="1" dirty="0" smtClean="0">
                <a:solidFill>
                  <a:srgbClr val="FFFFFF"/>
                </a:solidFill>
                <a:latin typeface="Trueno" panose="00000500000000000000" pitchFamily="50" charset="0"/>
                <a:ea typeface="Lato"/>
                <a:cs typeface="Lato"/>
                <a:sym typeface="Lato"/>
              </a:rPr>
              <a:t> </a:t>
            </a:r>
            <a:r>
              <a:rPr lang="en" sz="2800" b="1" dirty="0" smtClean="0">
                <a:solidFill>
                  <a:srgbClr val="FFFFFF"/>
                </a:solidFill>
                <a:latin typeface="Trueno" panose="00000500000000000000" pitchFamily="50" charset="0"/>
                <a:ea typeface="Lato"/>
                <a:cs typeface="Lato"/>
                <a:sym typeface="Lato"/>
              </a:rPr>
              <a:t>people</a:t>
            </a:r>
            <a:endParaRPr lang="en" sz="2800" b="1" dirty="0">
              <a:solidFill>
                <a:srgbClr val="FFFFFF"/>
              </a:solidFill>
              <a:latin typeface="Trueno" panose="00000500000000000000" pitchFamily="50" charset="0"/>
              <a:ea typeface="Lato"/>
              <a:cs typeface="Lato"/>
              <a:sym typeface="Lato"/>
            </a:endParaRPr>
          </a:p>
        </p:txBody>
      </p:sp>
      <p:sp>
        <p:nvSpPr>
          <p:cNvPr id="16" name="Google Shape;222;p26"/>
          <p:cNvSpPr txBox="1">
            <a:spLocks/>
          </p:cNvSpPr>
          <p:nvPr/>
        </p:nvSpPr>
        <p:spPr>
          <a:xfrm>
            <a:off x="783118" y="3509690"/>
            <a:ext cx="6444600" cy="1095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1pPr>
            <a:lvl2pPr marR="0" lvl="1"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2pPr>
            <a:lvl3pPr marR="0" lvl="2"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3pPr>
            <a:lvl4pPr marR="0" lvl="3"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4pPr>
            <a:lvl5pPr marR="0" lvl="4"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5pPr>
            <a:lvl6pPr marR="0" lvl="5"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6pPr>
            <a:lvl7pPr marR="0" lvl="6"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7pPr>
            <a:lvl8pPr marR="0" lvl="7"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8pPr>
            <a:lvl9pPr marR="0" lvl="8" algn="l" rtl="0">
              <a:lnSpc>
                <a:spcPct val="100000"/>
              </a:lnSpc>
              <a:spcBef>
                <a:spcPts val="0"/>
              </a:spcBef>
              <a:spcAft>
                <a:spcPts val="0"/>
              </a:spcAft>
              <a:buClr>
                <a:srgbClr val="97ABBC"/>
              </a:buClr>
              <a:buSzPts val="3600"/>
              <a:buFont typeface="Raleway"/>
              <a:buNone/>
              <a:defRPr sz="3600" b="0" i="0" u="none" strike="noStrike" cap="none">
                <a:solidFill>
                  <a:srgbClr val="97ABBC"/>
                </a:solidFill>
                <a:latin typeface="Raleway"/>
                <a:ea typeface="Raleway"/>
                <a:cs typeface="Raleway"/>
                <a:sym typeface="Raleway"/>
              </a:defRPr>
            </a:lvl9pPr>
          </a:lstStyle>
          <a:p>
            <a:r>
              <a:rPr lang="en" sz="5400" b="1" dirty="0">
                <a:solidFill>
                  <a:srgbClr val="FFFFFF"/>
                </a:solidFill>
                <a:latin typeface="Trueno" panose="00000500000000000000" pitchFamily="50" charset="0"/>
                <a:ea typeface="Lato"/>
                <a:cs typeface="Lato"/>
                <a:sym typeface="Lato"/>
              </a:rPr>
              <a:t>17.504</a:t>
            </a:r>
            <a:r>
              <a:rPr lang="en" sz="6000" b="1" dirty="0" smtClean="0">
                <a:solidFill>
                  <a:srgbClr val="FFFFFF"/>
                </a:solidFill>
                <a:latin typeface="Trueno" panose="00000500000000000000" pitchFamily="50" charset="0"/>
                <a:ea typeface="Lato"/>
                <a:cs typeface="Lato"/>
                <a:sym typeface="Lato"/>
              </a:rPr>
              <a:t> </a:t>
            </a:r>
            <a:r>
              <a:rPr lang="en" sz="2800" b="1" dirty="0" smtClean="0">
                <a:solidFill>
                  <a:srgbClr val="FFFFFF"/>
                </a:solidFill>
                <a:latin typeface="Trueno" panose="00000500000000000000" pitchFamily="50" charset="0"/>
                <a:ea typeface="Lato"/>
                <a:cs typeface="Lato"/>
                <a:sym typeface="Lato"/>
              </a:rPr>
              <a:t>islands</a:t>
            </a:r>
            <a:endParaRPr lang="en" sz="2800" b="1" dirty="0">
              <a:solidFill>
                <a:srgbClr val="FFFFFF"/>
              </a:solidFill>
              <a:latin typeface="Trueno" panose="00000500000000000000" pitchFamily="50" charset="0"/>
              <a:ea typeface="Lato"/>
              <a:cs typeface="Lato"/>
              <a:sym typeface="Lato"/>
            </a:endParaRPr>
          </a:p>
        </p:txBody>
      </p:sp>
      <p:sp>
        <p:nvSpPr>
          <p:cNvPr id="17" name="Google Shape;224;p26"/>
          <p:cNvSpPr/>
          <p:nvPr/>
        </p:nvSpPr>
        <p:spPr>
          <a:xfrm>
            <a:off x="0" y="2916107"/>
            <a:ext cx="736979" cy="747259"/>
          </a:xfrm>
          <a:prstGeom prst="rightArrow">
            <a:avLst>
              <a:gd name="adj1" fmla="val 61815"/>
              <a:gd name="adj2" fmla="val 50000"/>
            </a:avLst>
          </a:prstGeom>
          <a:solidFill>
            <a:srgbClr val="FFFFFF"/>
          </a:solidFill>
          <a:ln>
            <a:noFill/>
          </a:ln>
        </p:spPr>
        <p:txBody>
          <a:bodyPr spcFirstLastPara="1" wrap="square" lIns="91425" tIns="91425" rIns="91425" bIns="91425" anchor="ctr" anchorCtr="0">
            <a:noAutofit/>
          </a:bodyPr>
          <a:lstStyle/>
          <a:p>
            <a:endParaRPr>
              <a:solidFill>
                <a:prstClr val="black"/>
              </a:solidFill>
              <a:latin typeface="Trueno" panose="00000500000000000000" pitchFamily="50" charset="0"/>
            </a:endParaRPr>
          </a:p>
        </p:txBody>
      </p:sp>
    </p:spTree>
    <p:extLst>
      <p:ext uri="{BB962C8B-B14F-4D97-AF65-F5344CB8AC3E}">
        <p14:creationId xmlns:p14="http://schemas.microsoft.com/office/powerpoint/2010/main" val="38565002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0" y="1234780"/>
            <a:ext cx="9144000" cy="4235116"/>
          </a:xfrm>
          <a:prstGeom prst="rect">
            <a:avLst/>
          </a:prstGeom>
        </p:spPr>
      </p:pic>
      <p:sp>
        <p:nvSpPr>
          <p:cNvPr id="11" name="Title 1">
            <a:extLst>
              <a:ext uri="{FF2B5EF4-FFF2-40B4-BE49-F238E27FC236}">
                <a16:creationId xmlns:a16="http://schemas.microsoft.com/office/drawing/2014/main" xmlns="" id="{A375710D-75A2-413B-8761-6DB0D32AC68E}"/>
              </a:ext>
            </a:extLst>
          </p:cNvPr>
          <p:cNvSpPr txBox="1">
            <a:spLocks/>
          </p:cNvSpPr>
          <p:nvPr/>
        </p:nvSpPr>
        <p:spPr>
          <a:xfrm>
            <a:off x="254217" y="361044"/>
            <a:ext cx="5413158" cy="11957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ko-KR" sz="4050" b="1" dirty="0" smtClean="0">
                <a:solidFill>
                  <a:srgbClr val="2185C5"/>
                </a:solidFill>
                <a:latin typeface="Trueno" panose="00000500000000000000" pitchFamily="50" charset="0"/>
              </a:rPr>
              <a:t>Indonesia: </a:t>
            </a:r>
            <a:r>
              <a:rPr lang="en-US" altLang="ko-KR" sz="3000" b="1" dirty="0" smtClean="0">
                <a:latin typeface="Trueno" panose="00000500000000000000" pitchFamily="50" charset="0"/>
              </a:rPr>
              <a:t>Overview</a:t>
            </a:r>
            <a:endParaRPr lang="ko-KR" altLang="en-US" sz="3000" b="1" dirty="0">
              <a:latin typeface="Trueno" panose="00000500000000000000" pitchFamily="50" charset="0"/>
            </a:endParaRPr>
          </a:p>
        </p:txBody>
      </p:sp>
      <p:sp>
        <p:nvSpPr>
          <p:cNvPr id="12" name="TextBox 11"/>
          <p:cNvSpPr txBox="1"/>
          <p:nvPr/>
        </p:nvSpPr>
        <p:spPr>
          <a:xfrm>
            <a:off x="146481" y="5713133"/>
            <a:ext cx="2044084" cy="253916"/>
          </a:xfrm>
          <a:prstGeom prst="rect">
            <a:avLst/>
          </a:prstGeom>
          <a:noFill/>
        </p:spPr>
        <p:txBody>
          <a:bodyPr wrap="square" rtlCol="0">
            <a:spAutoFit/>
          </a:bodyPr>
          <a:lstStyle/>
          <a:p>
            <a:r>
              <a:rPr lang="en-US" sz="1050" i="1" dirty="0"/>
              <a:t>Source: </a:t>
            </a:r>
            <a:r>
              <a:rPr lang="en-US" sz="1050" i="1" dirty="0" err="1"/>
              <a:t>Bappenas</a:t>
            </a:r>
            <a:r>
              <a:rPr lang="en-US" sz="1050" i="1" dirty="0"/>
              <a:t>, 2014</a:t>
            </a:r>
            <a:endParaRPr lang="en-US" sz="1050" i="1" dirty="0"/>
          </a:p>
        </p:txBody>
      </p:sp>
    </p:spTree>
    <p:extLst>
      <p:ext uri="{BB962C8B-B14F-4D97-AF65-F5344CB8AC3E}">
        <p14:creationId xmlns:p14="http://schemas.microsoft.com/office/powerpoint/2010/main" val="21996132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63769"/>
            <a:ext cx="9144000" cy="6330462"/>
          </a:xfrm>
          <a:prstGeom prst="rect">
            <a:avLst/>
          </a:prstGeom>
        </p:spPr>
      </p:pic>
      <p:pic>
        <p:nvPicPr>
          <p:cNvPr id="25" name="Image"/>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310" y="6477345"/>
            <a:ext cx="456935" cy="248680"/>
          </a:xfrm>
          <a:prstGeom prst="rect">
            <a:avLst/>
          </a:prstGeom>
        </p:spPr>
      </p:pic>
      <p:sp>
        <p:nvSpPr>
          <p:cNvPr id="3" name="object 3"/>
          <p:cNvSpPr/>
          <p:nvPr/>
        </p:nvSpPr>
        <p:spPr>
          <a:xfrm>
            <a:off x="7245682" y="3799096"/>
            <a:ext cx="1794569" cy="837497"/>
          </a:xfrm>
          <a:custGeom>
            <a:avLst/>
            <a:gdLst/>
            <a:ahLst/>
            <a:cxnLst/>
            <a:rect l="l" t="t" r="r" b="b"/>
            <a:pathLst>
              <a:path w="1944116" h="907288">
                <a:moveTo>
                  <a:pt x="0" y="453644"/>
                </a:moveTo>
                <a:cubicBezTo>
                  <a:pt x="0" y="203073"/>
                  <a:pt x="435229" y="0"/>
                  <a:pt x="972058" y="0"/>
                </a:cubicBezTo>
                <a:cubicBezTo>
                  <a:pt x="1508887" y="0"/>
                  <a:pt x="1944116" y="203073"/>
                  <a:pt x="1944116" y="453644"/>
                </a:cubicBezTo>
                <a:cubicBezTo>
                  <a:pt x="1944116" y="704215"/>
                  <a:pt x="1508887" y="907288"/>
                  <a:pt x="972058" y="907288"/>
                </a:cubicBezTo>
                <a:cubicBezTo>
                  <a:pt x="435229" y="907288"/>
                  <a:pt x="0" y="704215"/>
                  <a:pt x="0" y="453644"/>
                </a:cubicBezTo>
                <a:close/>
              </a:path>
            </a:pathLst>
          </a:custGeom>
          <a:solidFill>
            <a:srgbClr val="93CDDD"/>
          </a:solidFill>
        </p:spPr>
        <p:txBody>
          <a:bodyPr wrap="square" lIns="0" tIns="0" rIns="0" bIns="0" rtlCol="0">
            <a:noAutofit/>
          </a:bodyPr>
          <a:lstStyle/>
          <a:p>
            <a:endParaRPr sz="1662"/>
          </a:p>
        </p:txBody>
      </p:sp>
      <p:sp>
        <p:nvSpPr>
          <p:cNvPr id="2" name="text 1"/>
          <p:cNvSpPr txBox="1"/>
          <p:nvPr/>
        </p:nvSpPr>
        <p:spPr>
          <a:xfrm>
            <a:off x="127383" y="1121534"/>
            <a:ext cx="1922899" cy="184666"/>
          </a:xfrm>
          <a:prstGeom prst="rect">
            <a:avLst/>
          </a:prstGeom>
        </p:spPr>
        <p:txBody>
          <a:bodyPr vert="horz" wrap="none" lIns="0" tIns="0" rIns="0" bIns="0" rtlCol="0">
            <a:spAutoFit/>
          </a:bodyPr>
          <a:lstStyle/>
          <a:p>
            <a:r>
              <a:rPr sz="1200" spc="9" dirty="0">
                <a:solidFill>
                  <a:srgbClr val="F79646"/>
                </a:solidFill>
                <a:latin typeface="Trueno" panose="00000500000000000000" pitchFamily="50" charset="0"/>
                <a:cs typeface="Arial"/>
              </a:rPr>
              <a:t>Travel Time (hrs/100km)</a:t>
            </a:r>
            <a:endParaRPr sz="1200" dirty="0">
              <a:latin typeface="Trueno" panose="00000500000000000000" pitchFamily="50" charset="0"/>
              <a:cs typeface="Arial"/>
            </a:endParaRPr>
          </a:p>
        </p:txBody>
      </p:sp>
      <p:sp>
        <p:nvSpPr>
          <p:cNvPr id="4" name="object 4"/>
          <p:cNvSpPr/>
          <p:nvPr/>
        </p:nvSpPr>
        <p:spPr>
          <a:xfrm>
            <a:off x="127383" y="1345925"/>
            <a:ext cx="1477154" cy="7034"/>
          </a:xfrm>
          <a:custGeom>
            <a:avLst/>
            <a:gdLst/>
            <a:ahLst/>
            <a:cxnLst/>
            <a:rect l="l" t="t" r="r" b="b"/>
            <a:pathLst>
              <a:path w="1600250" h="7620">
                <a:moveTo>
                  <a:pt x="0" y="0"/>
                </a:moveTo>
                <a:lnTo>
                  <a:pt x="400050" y="0"/>
                </a:lnTo>
                <a:lnTo>
                  <a:pt x="800100" y="0"/>
                </a:lnTo>
                <a:lnTo>
                  <a:pt x="1200201" y="0"/>
                </a:lnTo>
                <a:lnTo>
                  <a:pt x="1600251" y="0"/>
                </a:lnTo>
                <a:lnTo>
                  <a:pt x="1600251" y="7620"/>
                </a:lnTo>
                <a:lnTo>
                  <a:pt x="1200201" y="7620"/>
                </a:lnTo>
                <a:lnTo>
                  <a:pt x="800100" y="7620"/>
                </a:lnTo>
                <a:lnTo>
                  <a:pt x="400050" y="7620"/>
                </a:lnTo>
                <a:lnTo>
                  <a:pt x="0" y="7620"/>
                </a:lnTo>
                <a:close/>
              </a:path>
            </a:pathLst>
          </a:custGeom>
          <a:solidFill>
            <a:srgbClr val="F79646"/>
          </a:solidFill>
        </p:spPr>
        <p:txBody>
          <a:bodyPr wrap="square" lIns="0" tIns="0" rIns="0" bIns="0" rtlCol="0">
            <a:noAutofit/>
          </a:bodyPr>
          <a:lstStyle/>
          <a:p>
            <a:endParaRPr sz="1662"/>
          </a:p>
        </p:txBody>
      </p:sp>
      <p:sp>
        <p:nvSpPr>
          <p:cNvPr id="5" name="object 5"/>
          <p:cNvSpPr/>
          <p:nvPr/>
        </p:nvSpPr>
        <p:spPr>
          <a:xfrm>
            <a:off x="1209821" y="4213273"/>
            <a:ext cx="1495396" cy="1277346"/>
          </a:xfrm>
          <a:custGeom>
            <a:avLst/>
            <a:gdLst/>
            <a:ahLst/>
            <a:cxnLst/>
            <a:rect l="l" t="t" r="r" b="b"/>
            <a:pathLst>
              <a:path w="1620012" h="1383792">
                <a:moveTo>
                  <a:pt x="4572" y="4572"/>
                </a:moveTo>
                <a:lnTo>
                  <a:pt x="4572" y="1379220"/>
                </a:lnTo>
                <a:moveTo>
                  <a:pt x="406908" y="4572"/>
                </a:moveTo>
                <a:lnTo>
                  <a:pt x="406908" y="1379220"/>
                </a:lnTo>
                <a:moveTo>
                  <a:pt x="809244" y="4572"/>
                </a:moveTo>
                <a:lnTo>
                  <a:pt x="809244" y="1379220"/>
                </a:lnTo>
                <a:moveTo>
                  <a:pt x="1213104" y="4572"/>
                </a:moveTo>
                <a:lnTo>
                  <a:pt x="1213104" y="1379220"/>
                </a:lnTo>
                <a:moveTo>
                  <a:pt x="1615440" y="4572"/>
                </a:moveTo>
                <a:lnTo>
                  <a:pt x="1615440" y="1379220"/>
                </a:lnTo>
              </a:path>
            </a:pathLst>
          </a:custGeom>
          <a:ln w="9144">
            <a:solidFill>
              <a:srgbClr val="878787"/>
            </a:solidFill>
          </a:ln>
        </p:spPr>
        <p:txBody>
          <a:bodyPr wrap="square" lIns="0" tIns="0" rIns="0" bIns="0" rtlCol="0">
            <a:noAutofit/>
          </a:bodyPr>
          <a:lstStyle/>
          <a:p>
            <a:endParaRPr sz="1662"/>
          </a:p>
        </p:txBody>
      </p:sp>
      <p:pic>
        <p:nvPicPr>
          <p:cNvPr id="27" name="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3264" y="5320400"/>
            <a:ext cx="364353" cy="163185"/>
          </a:xfrm>
          <a:prstGeom prst="rect">
            <a:avLst/>
          </a:prstGeom>
        </p:spPr>
      </p:pic>
      <p:pic>
        <p:nvPicPr>
          <p:cNvPr id="28" name="Image"/>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3265" y="5109385"/>
            <a:ext cx="576775" cy="163185"/>
          </a:xfrm>
          <a:prstGeom prst="rect">
            <a:avLst/>
          </a:prstGeom>
        </p:spPr>
      </p:pic>
      <p:pic>
        <p:nvPicPr>
          <p:cNvPr id="29" name="Image"/>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03265" y="4896963"/>
            <a:ext cx="746994" cy="164592"/>
          </a:xfrm>
          <a:prstGeom prst="rect">
            <a:avLst/>
          </a:prstGeom>
        </p:spPr>
      </p:pic>
      <p:pic>
        <p:nvPicPr>
          <p:cNvPr id="30" name="Image"/>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03264" y="4685947"/>
            <a:ext cx="1133856" cy="163185"/>
          </a:xfrm>
          <a:prstGeom prst="rect">
            <a:avLst/>
          </a:prstGeom>
        </p:spPr>
      </p:pic>
      <p:pic>
        <p:nvPicPr>
          <p:cNvPr id="31" name="Image"/>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03264" y="4474932"/>
            <a:ext cx="1520718" cy="163185"/>
          </a:xfrm>
          <a:prstGeom prst="rect">
            <a:avLst/>
          </a:prstGeom>
        </p:spPr>
      </p:pic>
      <p:pic>
        <p:nvPicPr>
          <p:cNvPr id="32" name="Image"/>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03265" y="4262510"/>
            <a:ext cx="1606530" cy="163185"/>
          </a:xfrm>
          <a:prstGeom prst="rect">
            <a:avLst/>
          </a:prstGeom>
        </p:spPr>
      </p:pic>
      <p:sp>
        <p:nvSpPr>
          <p:cNvPr id="6" name="object 6"/>
          <p:cNvSpPr/>
          <p:nvPr/>
        </p:nvSpPr>
        <p:spPr>
          <a:xfrm>
            <a:off x="842596" y="5338916"/>
            <a:ext cx="286124" cy="84646"/>
          </a:xfrm>
          <a:custGeom>
            <a:avLst/>
            <a:gdLst/>
            <a:ahLst/>
            <a:cxnLst/>
            <a:rect l="l" t="t" r="r" b="b"/>
            <a:pathLst>
              <a:path w="309968" h="91700">
                <a:moveTo>
                  <a:pt x="0" y="91701"/>
                </a:moveTo>
                <a:lnTo>
                  <a:pt x="0" y="0"/>
                </a:lnTo>
                <a:lnTo>
                  <a:pt x="309969" y="0"/>
                </a:lnTo>
                <a:lnTo>
                  <a:pt x="309969" y="91701"/>
                </a:lnTo>
                <a:lnTo>
                  <a:pt x="0" y="91701"/>
                </a:lnTo>
                <a:close/>
              </a:path>
            </a:pathLst>
          </a:custGeom>
          <a:solidFill>
            <a:srgbClr val="FF6600"/>
          </a:solidFill>
        </p:spPr>
        <p:txBody>
          <a:bodyPr wrap="square" lIns="0" tIns="0" rIns="0" bIns="0" rtlCol="0">
            <a:noAutofit/>
          </a:bodyPr>
          <a:lstStyle/>
          <a:p>
            <a:endParaRPr sz="1662"/>
          </a:p>
        </p:txBody>
      </p:sp>
      <p:pic>
        <p:nvPicPr>
          <p:cNvPr id="33" name="Image"/>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42596" y="5127314"/>
            <a:ext cx="497937" cy="84647"/>
          </a:xfrm>
          <a:prstGeom prst="rect">
            <a:avLst/>
          </a:prstGeom>
        </p:spPr>
      </p:pic>
      <p:pic>
        <p:nvPicPr>
          <p:cNvPr id="34"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842596" y="4915713"/>
            <a:ext cx="668872" cy="84646"/>
          </a:xfrm>
          <a:prstGeom prst="rect">
            <a:avLst/>
          </a:prstGeom>
        </p:spPr>
      </p:pic>
      <p:pic>
        <p:nvPicPr>
          <p:cNvPr id="35" name="Image"/>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842596" y="4703994"/>
            <a:ext cx="1055334" cy="84646"/>
          </a:xfrm>
          <a:prstGeom prst="rect">
            <a:avLst/>
          </a:prstGeom>
        </p:spPr>
      </p:pic>
      <p:pic>
        <p:nvPicPr>
          <p:cNvPr id="36" name="Image"/>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42596" y="4492392"/>
            <a:ext cx="1441821" cy="84648"/>
          </a:xfrm>
          <a:prstGeom prst="rect">
            <a:avLst/>
          </a:prstGeom>
        </p:spPr>
      </p:pic>
      <p:pic>
        <p:nvPicPr>
          <p:cNvPr id="37" name="Image"/>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842596" y="4280791"/>
            <a:ext cx="1527282" cy="84646"/>
          </a:xfrm>
          <a:prstGeom prst="rect">
            <a:avLst/>
          </a:prstGeom>
        </p:spPr>
      </p:pic>
      <p:sp>
        <p:nvSpPr>
          <p:cNvPr id="7" name="object 7"/>
          <p:cNvSpPr/>
          <p:nvPr/>
        </p:nvSpPr>
        <p:spPr>
          <a:xfrm>
            <a:off x="838433" y="4213273"/>
            <a:ext cx="8441" cy="1277346"/>
          </a:xfrm>
          <a:custGeom>
            <a:avLst/>
            <a:gdLst/>
            <a:ahLst/>
            <a:cxnLst/>
            <a:rect l="l" t="t" r="r" b="b"/>
            <a:pathLst>
              <a:path w="9144" h="1383792">
                <a:moveTo>
                  <a:pt x="4572" y="1379220"/>
                </a:moveTo>
                <a:lnTo>
                  <a:pt x="4572" y="4572"/>
                </a:lnTo>
              </a:path>
            </a:pathLst>
          </a:custGeom>
          <a:ln w="9144">
            <a:solidFill>
              <a:srgbClr val="878787"/>
            </a:solidFill>
          </a:ln>
        </p:spPr>
        <p:txBody>
          <a:bodyPr wrap="square" lIns="0" tIns="0" rIns="0" bIns="0" rtlCol="0">
            <a:noAutofit/>
          </a:bodyPr>
          <a:lstStyle/>
          <a:p>
            <a:endParaRPr sz="1662"/>
          </a:p>
        </p:txBody>
      </p:sp>
      <p:sp>
        <p:nvSpPr>
          <p:cNvPr id="8" name="object 8"/>
          <p:cNvSpPr/>
          <p:nvPr/>
        </p:nvSpPr>
        <p:spPr>
          <a:xfrm>
            <a:off x="801858" y="4213273"/>
            <a:ext cx="45017" cy="1277346"/>
          </a:xfrm>
          <a:custGeom>
            <a:avLst/>
            <a:gdLst/>
            <a:ahLst/>
            <a:cxnLst/>
            <a:rect l="l" t="t" r="r" b="b"/>
            <a:pathLst>
              <a:path w="48768" h="1383792">
                <a:moveTo>
                  <a:pt x="4572" y="1379220"/>
                </a:moveTo>
                <a:lnTo>
                  <a:pt x="44195" y="1379220"/>
                </a:lnTo>
                <a:moveTo>
                  <a:pt x="4572" y="1150620"/>
                </a:moveTo>
                <a:lnTo>
                  <a:pt x="44195" y="1150620"/>
                </a:lnTo>
                <a:moveTo>
                  <a:pt x="4572" y="920496"/>
                </a:moveTo>
                <a:lnTo>
                  <a:pt x="44195" y="920496"/>
                </a:lnTo>
                <a:moveTo>
                  <a:pt x="4572" y="691896"/>
                </a:moveTo>
                <a:lnTo>
                  <a:pt x="44195" y="691896"/>
                </a:lnTo>
                <a:moveTo>
                  <a:pt x="4572" y="463296"/>
                </a:moveTo>
                <a:lnTo>
                  <a:pt x="44195" y="463296"/>
                </a:lnTo>
                <a:moveTo>
                  <a:pt x="4572" y="233172"/>
                </a:moveTo>
                <a:lnTo>
                  <a:pt x="44195" y="233172"/>
                </a:lnTo>
                <a:moveTo>
                  <a:pt x="4572" y="4572"/>
                </a:moveTo>
                <a:lnTo>
                  <a:pt x="44195" y="4572"/>
                </a:lnTo>
              </a:path>
            </a:pathLst>
          </a:custGeom>
          <a:ln w="9144">
            <a:solidFill>
              <a:srgbClr val="878787"/>
            </a:solidFill>
          </a:ln>
        </p:spPr>
        <p:txBody>
          <a:bodyPr wrap="square" lIns="0" tIns="0" rIns="0" bIns="0" rtlCol="0">
            <a:noAutofit/>
          </a:bodyPr>
          <a:lstStyle/>
          <a:p>
            <a:endParaRPr sz="1662"/>
          </a:p>
        </p:txBody>
      </p:sp>
      <p:sp>
        <p:nvSpPr>
          <p:cNvPr id="85" name="text 1"/>
          <p:cNvSpPr txBox="1"/>
          <p:nvPr/>
        </p:nvSpPr>
        <p:spPr>
          <a:xfrm>
            <a:off x="1198568" y="5314694"/>
            <a:ext cx="288349" cy="149143"/>
          </a:xfrm>
          <a:prstGeom prst="rect">
            <a:avLst/>
          </a:prstGeom>
        </p:spPr>
        <p:txBody>
          <a:bodyPr vert="horz" wrap="none" lIns="0" tIns="0" rIns="0" bIns="0" rtlCol="0">
            <a:spAutoFit/>
          </a:bodyPr>
          <a:lstStyle/>
          <a:p>
            <a:r>
              <a:rPr sz="969" spc="9" dirty="0">
                <a:latin typeface="Arial"/>
                <a:cs typeface="Arial"/>
              </a:rPr>
              <a:t>7.7%</a:t>
            </a:r>
            <a:endParaRPr sz="923">
              <a:latin typeface="Arial"/>
              <a:cs typeface="Arial"/>
            </a:endParaRPr>
          </a:p>
        </p:txBody>
      </p:sp>
      <p:sp>
        <p:nvSpPr>
          <p:cNvPr id="86" name="text 1"/>
          <p:cNvSpPr txBox="1"/>
          <p:nvPr/>
        </p:nvSpPr>
        <p:spPr>
          <a:xfrm>
            <a:off x="1409583" y="5103093"/>
            <a:ext cx="358431" cy="149143"/>
          </a:xfrm>
          <a:prstGeom prst="rect">
            <a:avLst/>
          </a:prstGeom>
        </p:spPr>
        <p:txBody>
          <a:bodyPr vert="horz" wrap="none" lIns="0" tIns="0" rIns="0" bIns="0" rtlCol="0">
            <a:spAutoFit/>
          </a:bodyPr>
          <a:lstStyle/>
          <a:p>
            <a:r>
              <a:rPr sz="969" spc="9" dirty="0">
                <a:latin typeface="Arial"/>
                <a:cs typeface="Arial"/>
              </a:rPr>
              <a:t>13.4%</a:t>
            </a:r>
            <a:endParaRPr sz="923">
              <a:latin typeface="Arial"/>
              <a:cs typeface="Arial"/>
            </a:endParaRPr>
          </a:p>
        </p:txBody>
      </p:sp>
      <p:sp>
        <p:nvSpPr>
          <p:cNvPr id="87" name="text 1"/>
          <p:cNvSpPr txBox="1"/>
          <p:nvPr/>
        </p:nvSpPr>
        <p:spPr>
          <a:xfrm>
            <a:off x="1580623" y="4891609"/>
            <a:ext cx="358431" cy="149143"/>
          </a:xfrm>
          <a:prstGeom prst="rect">
            <a:avLst/>
          </a:prstGeom>
        </p:spPr>
        <p:txBody>
          <a:bodyPr vert="horz" wrap="none" lIns="0" tIns="0" rIns="0" bIns="0" rtlCol="0">
            <a:spAutoFit/>
          </a:bodyPr>
          <a:lstStyle/>
          <a:p>
            <a:r>
              <a:rPr sz="969" spc="9" dirty="0">
                <a:latin typeface="Arial"/>
                <a:cs typeface="Arial"/>
              </a:rPr>
              <a:t>18.0%</a:t>
            </a:r>
            <a:endParaRPr sz="923">
              <a:latin typeface="Arial"/>
              <a:cs typeface="Arial"/>
            </a:endParaRPr>
          </a:p>
        </p:txBody>
      </p:sp>
      <p:sp>
        <p:nvSpPr>
          <p:cNvPr id="88" name="text 1"/>
          <p:cNvSpPr txBox="1"/>
          <p:nvPr/>
        </p:nvSpPr>
        <p:spPr>
          <a:xfrm>
            <a:off x="1967250" y="4679655"/>
            <a:ext cx="358431" cy="149143"/>
          </a:xfrm>
          <a:prstGeom prst="rect">
            <a:avLst/>
          </a:prstGeom>
        </p:spPr>
        <p:txBody>
          <a:bodyPr vert="horz" wrap="none" lIns="0" tIns="0" rIns="0" bIns="0" rtlCol="0">
            <a:spAutoFit/>
          </a:bodyPr>
          <a:lstStyle/>
          <a:p>
            <a:r>
              <a:rPr sz="969" spc="9" dirty="0">
                <a:latin typeface="Arial"/>
                <a:cs typeface="Arial"/>
              </a:rPr>
              <a:t>28.4%</a:t>
            </a:r>
            <a:endParaRPr sz="923">
              <a:latin typeface="Arial"/>
              <a:cs typeface="Arial"/>
            </a:endParaRPr>
          </a:p>
        </p:txBody>
      </p:sp>
      <p:sp>
        <p:nvSpPr>
          <p:cNvPr id="89" name="text 1"/>
          <p:cNvSpPr txBox="1"/>
          <p:nvPr/>
        </p:nvSpPr>
        <p:spPr>
          <a:xfrm>
            <a:off x="2353526" y="4468171"/>
            <a:ext cx="358431" cy="149143"/>
          </a:xfrm>
          <a:prstGeom prst="rect">
            <a:avLst/>
          </a:prstGeom>
        </p:spPr>
        <p:txBody>
          <a:bodyPr vert="horz" wrap="none" lIns="0" tIns="0" rIns="0" bIns="0" rtlCol="0">
            <a:spAutoFit/>
          </a:bodyPr>
          <a:lstStyle/>
          <a:p>
            <a:r>
              <a:rPr sz="969" spc="9" dirty="0">
                <a:latin typeface="Arial"/>
                <a:cs typeface="Arial"/>
              </a:rPr>
              <a:t>38.8%</a:t>
            </a:r>
            <a:endParaRPr sz="923">
              <a:latin typeface="Arial"/>
              <a:cs typeface="Arial"/>
            </a:endParaRPr>
          </a:p>
        </p:txBody>
      </p:sp>
      <p:sp>
        <p:nvSpPr>
          <p:cNvPr id="90" name="text 1"/>
          <p:cNvSpPr txBox="1"/>
          <p:nvPr/>
        </p:nvSpPr>
        <p:spPr>
          <a:xfrm>
            <a:off x="2439104" y="4256569"/>
            <a:ext cx="358431" cy="149143"/>
          </a:xfrm>
          <a:prstGeom prst="rect">
            <a:avLst/>
          </a:prstGeom>
        </p:spPr>
        <p:txBody>
          <a:bodyPr vert="horz" wrap="none" lIns="0" tIns="0" rIns="0" bIns="0" rtlCol="0">
            <a:spAutoFit/>
          </a:bodyPr>
          <a:lstStyle/>
          <a:p>
            <a:r>
              <a:rPr sz="969" spc="9" dirty="0">
                <a:latin typeface="Arial"/>
                <a:cs typeface="Arial"/>
              </a:rPr>
              <a:t>41.1%</a:t>
            </a:r>
            <a:endParaRPr sz="923">
              <a:latin typeface="Arial"/>
              <a:cs typeface="Arial"/>
            </a:endParaRPr>
          </a:p>
        </p:txBody>
      </p:sp>
      <p:sp>
        <p:nvSpPr>
          <p:cNvPr id="91" name="text 1"/>
          <p:cNvSpPr txBox="1"/>
          <p:nvPr/>
        </p:nvSpPr>
        <p:spPr>
          <a:xfrm>
            <a:off x="202855" y="5309066"/>
            <a:ext cx="548996" cy="149143"/>
          </a:xfrm>
          <a:prstGeom prst="rect">
            <a:avLst/>
          </a:prstGeom>
        </p:spPr>
        <p:txBody>
          <a:bodyPr vert="horz" wrap="none" lIns="0" tIns="0" rIns="0" bIns="0" rtlCol="0">
            <a:spAutoFit/>
          </a:bodyPr>
          <a:lstStyle/>
          <a:p>
            <a:r>
              <a:rPr sz="969" spc="9" dirty="0">
                <a:latin typeface="Arial"/>
                <a:cs typeface="Arial"/>
              </a:rPr>
              <a:t>Indonesia</a:t>
            </a:r>
            <a:endParaRPr sz="923">
              <a:latin typeface="Arial"/>
              <a:cs typeface="Arial"/>
            </a:endParaRPr>
          </a:p>
        </p:txBody>
      </p:sp>
      <p:sp>
        <p:nvSpPr>
          <p:cNvPr id="92" name="text 1"/>
          <p:cNvSpPr txBox="1"/>
          <p:nvPr/>
        </p:nvSpPr>
        <p:spPr>
          <a:xfrm>
            <a:off x="264472" y="5097231"/>
            <a:ext cx="483722" cy="149143"/>
          </a:xfrm>
          <a:prstGeom prst="rect">
            <a:avLst/>
          </a:prstGeom>
        </p:spPr>
        <p:txBody>
          <a:bodyPr vert="horz" wrap="none" lIns="0" tIns="0" rIns="0" bIns="0" rtlCol="0">
            <a:spAutoFit/>
          </a:bodyPr>
          <a:lstStyle/>
          <a:p>
            <a:r>
              <a:rPr sz="969" spc="9" dirty="0">
                <a:latin typeface="Arial"/>
                <a:cs typeface="Arial"/>
              </a:rPr>
              <a:t>Thailand</a:t>
            </a:r>
            <a:endParaRPr sz="923">
              <a:latin typeface="Arial"/>
              <a:cs typeface="Arial"/>
            </a:endParaRPr>
          </a:p>
        </p:txBody>
      </p:sp>
      <p:sp>
        <p:nvSpPr>
          <p:cNvPr id="93" name="text 1"/>
          <p:cNvSpPr txBox="1"/>
          <p:nvPr/>
        </p:nvSpPr>
        <p:spPr>
          <a:xfrm>
            <a:off x="250967" y="4885630"/>
            <a:ext cx="499752" cy="149143"/>
          </a:xfrm>
          <a:prstGeom prst="rect">
            <a:avLst/>
          </a:prstGeom>
        </p:spPr>
        <p:txBody>
          <a:bodyPr vert="horz" wrap="none" lIns="0" tIns="0" rIns="0" bIns="0" rtlCol="0">
            <a:spAutoFit/>
          </a:bodyPr>
          <a:lstStyle/>
          <a:p>
            <a:r>
              <a:rPr sz="969" spc="9" dirty="0">
                <a:latin typeface="Arial"/>
                <a:cs typeface="Arial"/>
              </a:rPr>
              <a:t>Malaysia</a:t>
            </a:r>
            <a:endParaRPr sz="923">
              <a:latin typeface="Arial"/>
              <a:cs typeface="Arial"/>
            </a:endParaRPr>
          </a:p>
        </p:txBody>
      </p:sp>
      <p:sp>
        <p:nvSpPr>
          <p:cNvPr id="94" name="text 1"/>
          <p:cNvSpPr txBox="1"/>
          <p:nvPr/>
        </p:nvSpPr>
        <p:spPr>
          <a:xfrm>
            <a:off x="469862" y="4674028"/>
            <a:ext cx="275075" cy="149143"/>
          </a:xfrm>
          <a:prstGeom prst="rect">
            <a:avLst/>
          </a:prstGeom>
        </p:spPr>
        <p:txBody>
          <a:bodyPr vert="horz" wrap="none" lIns="0" tIns="0" rIns="0" bIns="0" rtlCol="0">
            <a:spAutoFit/>
          </a:bodyPr>
          <a:lstStyle/>
          <a:p>
            <a:r>
              <a:rPr sz="969" spc="9" dirty="0">
                <a:latin typeface="Arial"/>
                <a:cs typeface="Arial"/>
              </a:rPr>
              <a:t>India</a:t>
            </a:r>
            <a:endParaRPr sz="923">
              <a:latin typeface="Arial"/>
              <a:cs typeface="Arial"/>
            </a:endParaRPr>
          </a:p>
        </p:txBody>
      </p:sp>
      <p:sp>
        <p:nvSpPr>
          <p:cNvPr id="95" name="text 1"/>
          <p:cNvSpPr txBox="1"/>
          <p:nvPr/>
        </p:nvSpPr>
        <p:spPr>
          <a:xfrm>
            <a:off x="414997" y="4462192"/>
            <a:ext cx="329577" cy="149143"/>
          </a:xfrm>
          <a:prstGeom prst="rect">
            <a:avLst/>
          </a:prstGeom>
        </p:spPr>
        <p:txBody>
          <a:bodyPr vert="horz" wrap="none" lIns="0" tIns="0" rIns="0" bIns="0" rtlCol="0">
            <a:spAutoFit/>
          </a:bodyPr>
          <a:lstStyle/>
          <a:p>
            <a:r>
              <a:rPr sz="969" spc="9" dirty="0">
                <a:latin typeface="Arial"/>
                <a:cs typeface="Arial"/>
              </a:rPr>
              <a:t>China</a:t>
            </a:r>
            <a:endParaRPr sz="923">
              <a:latin typeface="Arial"/>
              <a:cs typeface="Arial"/>
            </a:endParaRPr>
          </a:p>
        </p:txBody>
      </p:sp>
      <p:sp>
        <p:nvSpPr>
          <p:cNvPr id="96" name="text 1"/>
          <p:cNvSpPr txBox="1"/>
          <p:nvPr/>
        </p:nvSpPr>
        <p:spPr>
          <a:xfrm>
            <a:off x="401492" y="4250590"/>
            <a:ext cx="344005" cy="149143"/>
          </a:xfrm>
          <a:prstGeom prst="rect">
            <a:avLst/>
          </a:prstGeom>
        </p:spPr>
        <p:txBody>
          <a:bodyPr vert="horz" wrap="none" lIns="0" tIns="0" rIns="0" bIns="0" rtlCol="0">
            <a:spAutoFit/>
          </a:bodyPr>
          <a:lstStyle/>
          <a:p>
            <a:r>
              <a:rPr sz="969" spc="9" dirty="0">
                <a:latin typeface="Arial"/>
                <a:cs typeface="Arial"/>
              </a:rPr>
              <a:t>Japan</a:t>
            </a:r>
            <a:endParaRPr sz="923">
              <a:latin typeface="Arial"/>
              <a:cs typeface="Arial"/>
            </a:endParaRPr>
          </a:p>
        </p:txBody>
      </p:sp>
      <p:sp>
        <p:nvSpPr>
          <p:cNvPr id="97" name="text 1"/>
          <p:cNvSpPr txBox="1"/>
          <p:nvPr/>
        </p:nvSpPr>
        <p:spPr>
          <a:xfrm>
            <a:off x="127383" y="3803666"/>
            <a:ext cx="2013372" cy="184666"/>
          </a:xfrm>
          <a:prstGeom prst="rect">
            <a:avLst/>
          </a:prstGeom>
        </p:spPr>
        <p:txBody>
          <a:bodyPr vert="horz" wrap="none" lIns="0" tIns="0" rIns="0" bIns="0" rtlCol="0">
            <a:spAutoFit/>
          </a:bodyPr>
          <a:lstStyle/>
          <a:p>
            <a:r>
              <a:rPr sz="1200" spc="9" dirty="0">
                <a:solidFill>
                  <a:srgbClr val="F79646"/>
                </a:solidFill>
                <a:latin typeface="Trueno" panose="00000500000000000000" pitchFamily="50" charset="0"/>
                <a:cs typeface="Arial"/>
              </a:rPr>
              <a:t>Ratio of Double Track (%)</a:t>
            </a:r>
            <a:endParaRPr sz="1200" dirty="0">
              <a:latin typeface="Trueno" panose="00000500000000000000" pitchFamily="50" charset="0"/>
              <a:cs typeface="Arial"/>
            </a:endParaRPr>
          </a:p>
        </p:txBody>
      </p:sp>
      <p:sp>
        <p:nvSpPr>
          <p:cNvPr id="9" name="object 9"/>
          <p:cNvSpPr/>
          <p:nvPr/>
        </p:nvSpPr>
        <p:spPr>
          <a:xfrm>
            <a:off x="127383" y="4051025"/>
            <a:ext cx="1568594" cy="7034"/>
          </a:xfrm>
          <a:custGeom>
            <a:avLst/>
            <a:gdLst/>
            <a:ahLst/>
            <a:cxnLst/>
            <a:rect l="l" t="t" r="r" b="b"/>
            <a:pathLst>
              <a:path w="1699310" h="7620">
                <a:moveTo>
                  <a:pt x="0" y="0"/>
                </a:moveTo>
                <a:lnTo>
                  <a:pt x="424815" y="0"/>
                </a:lnTo>
                <a:lnTo>
                  <a:pt x="849630" y="0"/>
                </a:lnTo>
                <a:lnTo>
                  <a:pt x="1274496" y="0"/>
                </a:lnTo>
                <a:lnTo>
                  <a:pt x="1699311" y="0"/>
                </a:lnTo>
                <a:lnTo>
                  <a:pt x="1699311" y="7620"/>
                </a:lnTo>
                <a:lnTo>
                  <a:pt x="1274496" y="7620"/>
                </a:lnTo>
                <a:lnTo>
                  <a:pt x="849630" y="7620"/>
                </a:lnTo>
                <a:lnTo>
                  <a:pt x="424815" y="7620"/>
                </a:lnTo>
                <a:lnTo>
                  <a:pt x="0" y="7620"/>
                </a:lnTo>
                <a:close/>
              </a:path>
            </a:pathLst>
          </a:custGeom>
          <a:solidFill>
            <a:srgbClr val="F79646"/>
          </a:solidFill>
        </p:spPr>
        <p:txBody>
          <a:bodyPr wrap="square" lIns="0" tIns="0" rIns="0" bIns="0" rtlCol="0">
            <a:noAutofit/>
          </a:bodyPr>
          <a:lstStyle/>
          <a:p>
            <a:endParaRPr sz="1662"/>
          </a:p>
        </p:txBody>
      </p:sp>
      <p:sp>
        <p:nvSpPr>
          <p:cNvPr id="98" name="text 1"/>
          <p:cNvSpPr txBox="1"/>
          <p:nvPr/>
        </p:nvSpPr>
        <p:spPr>
          <a:xfrm>
            <a:off x="2941555" y="1086398"/>
            <a:ext cx="1293303" cy="184666"/>
          </a:xfrm>
          <a:prstGeom prst="rect">
            <a:avLst/>
          </a:prstGeom>
        </p:spPr>
        <p:txBody>
          <a:bodyPr vert="horz" wrap="none" lIns="0" tIns="0" rIns="0" bIns="0" rtlCol="0">
            <a:spAutoFit/>
          </a:bodyPr>
          <a:lstStyle/>
          <a:p>
            <a:r>
              <a:rPr sz="1200" spc="9" dirty="0">
                <a:solidFill>
                  <a:srgbClr val="F79646"/>
                </a:solidFill>
                <a:latin typeface="Trueno" panose="00000500000000000000" pitchFamily="50" charset="0"/>
                <a:cs typeface="Arial"/>
              </a:rPr>
              <a:t>Modal Share (%)</a:t>
            </a:r>
            <a:endParaRPr sz="1200" dirty="0">
              <a:latin typeface="Trueno" panose="00000500000000000000" pitchFamily="50" charset="0"/>
              <a:cs typeface="Arial"/>
            </a:endParaRPr>
          </a:p>
        </p:txBody>
      </p:sp>
      <p:sp>
        <p:nvSpPr>
          <p:cNvPr id="10" name="object 10"/>
          <p:cNvSpPr/>
          <p:nvPr/>
        </p:nvSpPr>
        <p:spPr>
          <a:xfrm>
            <a:off x="2941906" y="1323065"/>
            <a:ext cx="1003026" cy="7034"/>
          </a:xfrm>
          <a:custGeom>
            <a:avLst/>
            <a:gdLst/>
            <a:ahLst/>
            <a:cxnLst/>
            <a:rect l="l" t="t" r="r" b="b"/>
            <a:pathLst>
              <a:path w="1086612" h="7620">
                <a:moveTo>
                  <a:pt x="0" y="0"/>
                </a:moveTo>
                <a:lnTo>
                  <a:pt x="271653" y="0"/>
                </a:lnTo>
                <a:lnTo>
                  <a:pt x="543306" y="0"/>
                </a:lnTo>
                <a:lnTo>
                  <a:pt x="814959" y="0"/>
                </a:lnTo>
                <a:lnTo>
                  <a:pt x="1086612" y="0"/>
                </a:lnTo>
                <a:lnTo>
                  <a:pt x="1086612" y="7620"/>
                </a:lnTo>
                <a:lnTo>
                  <a:pt x="814959" y="7620"/>
                </a:lnTo>
                <a:lnTo>
                  <a:pt x="543306" y="7620"/>
                </a:lnTo>
                <a:lnTo>
                  <a:pt x="271653" y="7620"/>
                </a:lnTo>
                <a:lnTo>
                  <a:pt x="0" y="7620"/>
                </a:lnTo>
                <a:close/>
              </a:path>
            </a:pathLst>
          </a:custGeom>
          <a:solidFill>
            <a:srgbClr val="F79646"/>
          </a:solidFill>
        </p:spPr>
        <p:txBody>
          <a:bodyPr wrap="square" lIns="0" tIns="0" rIns="0" bIns="0" rtlCol="0">
            <a:noAutofit/>
          </a:bodyPr>
          <a:lstStyle/>
          <a:p>
            <a:endParaRPr sz="1662"/>
          </a:p>
        </p:txBody>
      </p:sp>
      <p:sp>
        <p:nvSpPr>
          <p:cNvPr id="11" name="object 11"/>
          <p:cNvSpPr/>
          <p:nvPr/>
        </p:nvSpPr>
        <p:spPr>
          <a:xfrm>
            <a:off x="4050089" y="1401141"/>
            <a:ext cx="1606530" cy="1306889"/>
          </a:xfrm>
          <a:custGeom>
            <a:avLst/>
            <a:gdLst/>
            <a:ahLst/>
            <a:cxnLst/>
            <a:rect l="l" t="t" r="r" b="b"/>
            <a:pathLst>
              <a:path w="1740408" h="1415796">
                <a:moveTo>
                  <a:pt x="4572" y="4572"/>
                </a:moveTo>
                <a:lnTo>
                  <a:pt x="4572" y="1411224"/>
                </a:lnTo>
                <a:moveTo>
                  <a:pt x="437388" y="4572"/>
                </a:moveTo>
                <a:lnTo>
                  <a:pt x="437388" y="1411224"/>
                </a:lnTo>
                <a:moveTo>
                  <a:pt x="870204" y="4572"/>
                </a:moveTo>
                <a:lnTo>
                  <a:pt x="870204" y="1411224"/>
                </a:lnTo>
                <a:moveTo>
                  <a:pt x="1303020" y="4572"/>
                </a:moveTo>
                <a:lnTo>
                  <a:pt x="1303020" y="1411224"/>
                </a:lnTo>
                <a:moveTo>
                  <a:pt x="1735836" y="4572"/>
                </a:moveTo>
                <a:lnTo>
                  <a:pt x="1735836" y="1411224"/>
                </a:lnTo>
              </a:path>
            </a:pathLst>
          </a:custGeom>
          <a:ln w="9144">
            <a:solidFill>
              <a:srgbClr val="878787"/>
            </a:solidFill>
          </a:ln>
        </p:spPr>
        <p:txBody>
          <a:bodyPr wrap="square" lIns="0" tIns="0" rIns="0" bIns="0" rtlCol="0">
            <a:noAutofit/>
          </a:bodyPr>
          <a:lstStyle/>
          <a:p>
            <a:endParaRPr sz="1662"/>
          </a:p>
        </p:txBody>
      </p:sp>
      <p:pic>
        <p:nvPicPr>
          <p:cNvPr id="38" name="Image"/>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3616803" y="1516496"/>
            <a:ext cx="582402" cy="1118382"/>
          </a:xfrm>
          <a:prstGeom prst="rect">
            <a:avLst/>
          </a:prstGeom>
        </p:spPr>
      </p:pic>
      <p:pic>
        <p:nvPicPr>
          <p:cNvPr id="39" name="Image"/>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3661820" y="1516496"/>
            <a:ext cx="1320955" cy="1118382"/>
          </a:xfrm>
          <a:prstGeom prst="rect">
            <a:avLst/>
          </a:prstGeom>
        </p:spPr>
      </p:pic>
      <p:pic>
        <p:nvPicPr>
          <p:cNvPr id="40" name="Image"/>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4342697" y="1516496"/>
            <a:ext cx="1350498" cy="1118382"/>
          </a:xfrm>
          <a:prstGeom prst="rect">
            <a:avLst/>
          </a:prstGeom>
        </p:spPr>
      </p:pic>
      <p:pic>
        <p:nvPicPr>
          <p:cNvPr id="41" name="Image"/>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5162843" y="1949781"/>
            <a:ext cx="530352" cy="685097"/>
          </a:xfrm>
          <a:prstGeom prst="rect">
            <a:avLst/>
          </a:prstGeom>
        </p:spPr>
      </p:pic>
      <p:sp>
        <p:nvSpPr>
          <p:cNvPr id="12" name="object 12"/>
          <p:cNvSpPr/>
          <p:nvPr/>
        </p:nvSpPr>
        <p:spPr>
          <a:xfrm>
            <a:off x="3655138" y="1534784"/>
            <a:ext cx="505030" cy="1039602"/>
          </a:xfrm>
          <a:custGeom>
            <a:avLst/>
            <a:gdLst/>
            <a:ahLst/>
            <a:cxnLst/>
            <a:rect l="l" t="t" r="r" b="b"/>
            <a:pathLst>
              <a:path w="547116" h="1126236">
                <a:moveTo>
                  <a:pt x="50292" y="1126236"/>
                </a:moveTo>
                <a:lnTo>
                  <a:pt x="0" y="1126236"/>
                </a:lnTo>
                <a:lnTo>
                  <a:pt x="0" y="937260"/>
                </a:lnTo>
                <a:lnTo>
                  <a:pt x="50292" y="937260"/>
                </a:lnTo>
                <a:close/>
                <a:moveTo>
                  <a:pt x="306324" y="656844"/>
                </a:moveTo>
                <a:lnTo>
                  <a:pt x="0" y="656844"/>
                </a:lnTo>
                <a:lnTo>
                  <a:pt x="0" y="469392"/>
                </a:lnTo>
                <a:lnTo>
                  <a:pt x="306324" y="469392"/>
                </a:lnTo>
                <a:close/>
                <a:moveTo>
                  <a:pt x="547116" y="187452"/>
                </a:moveTo>
                <a:lnTo>
                  <a:pt x="0" y="187452"/>
                </a:lnTo>
                <a:lnTo>
                  <a:pt x="0" y="0"/>
                </a:lnTo>
                <a:lnTo>
                  <a:pt x="547116" y="0"/>
                </a:lnTo>
                <a:close/>
              </a:path>
            </a:pathLst>
          </a:custGeom>
          <a:solidFill>
            <a:srgbClr val="77933C"/>
          </a:solidFill>
        </p:spPr>
        <p:txBody>
          <a:bodyPr wrap="square" lIns="0" tIns="0" rIns="0" bIns="0" rtlCol="0">
            <a:noAutofit/>
          </a:bodyPr>
          <a:lstStyle/>
          <a:p>
            <a:endParaRPr sz="1662"/>
          </a:p>
        </p:txBody>
      </p:sp>
      <p:sp>
        <p:nvSpPr>
          <p:cNvPr id="13" name="object 13"/>
          <p:cNvSpPr/>
          <p:nvPr/>
        </p:nvSpPr>
        <p:spPr>
          <a:xfrm>
            <a:off x="3701562" y="1534784"/>
            <a:ext cx="1242177" cy="1039602"/>
          </a:xfrm>
          <a:custGeom>
            <a:avLst/>
            <a:gdLst/>
            <a:ahLst/>
            <a:cxnLst/>
            <a:rect l="l" t="t" r="r" b="b"/>
            <a:pathLst>
              <a:path w="1345692" h="1126236">
                <a:moveTo>
                  <a:pt x="1345692" y="1126236"/>
                </a:moveTo>
                <a:lnTo>
                  <a:pt x="0" y="1126236"/>
                </a:lnTo>
                <a:lnTo>
                  <a:pt x="0" y="937260"/>
                </a:lnTo>
                <a:lnTo>
                  <a:pt x="1345692" y="937260"/>
                </a:lnTo>
                <a:close/>
                <a:moveTo>
                  <a:pt x="1261872" y="656844"/>
                </a:moveTo>
                <a:lnTo>
                  <a:pt x="256032" y="656844"/>
                </a:lnTo>
                <a:lnTo>
                  <a:pt x="256032" y="469392"/>
                </a:lnTo>
                <a:lnTo>
                  <a:pt x="1261872" y="469392"/>
                </a:lnTo>
                <a:close/>
                <a:moveTo>
                  <a:pt x="737616" y="187452"/>
                </a:moveTo>
                <a:lnTo>
                  <a:pt x="496824" y="187452"/>
                </a:lnTo>
                <a:lnTo>
                  <a:pt x="496824" y="0"/>
                </a:lnTo>
                <a:lnTo>
                  <a:pt x="737616" y="0"/>
                </a:lnTo>
                <a:close/>
              </a:path>
            </a:pathLst>
          </a:custGeom>
          <a:solidFill>
            <a:srgbClr val="800000"/>
          </a:solidFill>
        </p:spPr>
        <p:txBody>
          <a:bodyPr wrap="square" lIns="0" tIns="0" rIns="0" bIns="0" rtlCol="0">
            <a:noAutofit/>
          </a:bodyPr>
          <a:lstStyle/>
          <a:p>
            <a:endParaRPr sz="1662"/>
          </a:p>
        </p:txBody>
      </p:sp>
      <p:sp>
        <p:nvSpPr>
          <p:cNvPr id="14" name="object 14"/>
          <p:cNvSpPr/>
          <p:nvPr/>
        </p:nvSpPr>
        <p:spPr>
          <a:xfrm>
            <a:off x="4382438" y="1534784"/>
            <a:ext cx="1270782" cy="1039602"/>
          </a:xfrm>
          <a:custGeom>
            <a:avLst/>
            <a:gdLst/>
            <a:ahLst/>
            <a:cxnLst/>
            <a:rect l="l" t="t" r="r" b="b"/>
            <a:pathLst>
              <a:path w="1376680" h="1126236">
                <a:moveTo>
                  <a:pt x="886968" y="1126236"/>
                </a:moveTo>
                <a:lnTo>
                  <a:pt x="608076" y="1126236"/>
                </a:lnTo>
                <a:lnTo>
                  <a:pt x="608076" y="937260"/>
                </a:lnTo>
                <a:lnTo>
                  <a:pt x="886968" y="937260"/>
                </a:lnTo>
                <a:close/>
                <a:moveTo>
                  <a:pt x="961644" y="656844"/>
                </a:moveTo>
                <a:lnTo>
                  <a:pt x="524256" y="656844"/>
                </a:lnTo>
                <a:lnTo>
                  <a:pt x="524256" y="469392"/>
                </a:lnTo>
                <a:lnTo>
                  <a:pt x="961644" y="469392"/>
                </a:lnTo>
                <a:close/>
                <a:moveTo>
                  <a:pt x="1376680" y="187452"/>
                </a:moveTo>
                <a:lnTo>
                  <a:pt x="0" y="187452"/>
                </a:lnTo>
                <a:lnTo>
                  <a:pt x="0" y="0"/>
                </a:lnTo>
                <a:lnTo>
                  <a:pt x="1376680" y="0"/>
                </a:lnTo>
                <a:close/>
              </a:path>
            </a:pathLst>
          </a:custGeom>
          <a:solidFill>
            <a:srgbClr val="DFA576"/>
          </a:solidFill>
        </p:spPr>
        <p:txBody>
          <a:bodyPr wrap="square" lIns="0" tIns="0" rIns="0" bIns="0" rtlCol="0">
            <a:noAutofit/>
          </a:bodyPr>
          <a:lstStyle/>
          <a:p>
            <a:endParaRPr sz="1662"/>
          </a:p>
        </p:txBody>
      </p:sp>
      <p:sp>
        <p:nvSpPr>
          <p:cNvPr id="15" name="object 15"/>
          <p:cNvSpPr/>
          <p:nvPr/>
        </p:nvSpPr>
        <p:spPr>
          <a:xfrm>
            <a:off x="5201177" y="1968069"/>
            <a:ext cx="452042" cy="606318"/>
          </a:xfrm>
          <a:custGeom>
            <a:avLst/>
            <a:gdLst/>
            <a:ahLst/>
            <a:cxnLst/>
            <a:rect l="l" t="t" r="r" b="b"/>
            <a:pathLst>
              <a:path w="489712" h="656844">
                <a:moveTo>
                  <a:pt x="489712" y="656844"/>
                </a:moveTo>
                <a:lnTo>
                  <a:pt x="0" y="656844"/>
                </a:lnTo>
                <a:lnTo>
                  <a:pt x="0" y="467868"/>
                </a:lnTo>
                <a:lnTo>
                  <a:pt x="489712" y="467868"/>
                </a:lnTo>
                <a:close/>
                <a:moveTo>
                  <a:pt x="489712" y="187452"/>
                </a:moveTo>
                <a:lnTo>
                  <a:pt x="74676" y="187452"/>
                </a:lnTo>
                <a:lnTo>
                  <a:pt x="74676" y="0"/>
                </a:lnTo>
                <a:lnTo>
                  <a:pt x="489712" y="0"/>
                </a:lnTo>
                <a:close/>
              </a:path>
            </a:pathLst>
          </a:custGeom>
          <a:solidFill>
            <a:srgbClr val="E46C0A"/>
          </a:solidFill>
        </p:spPr>
        <p:txBody>
          <a:bodyPr wrap="square" lIns="0" tIns="0" rIns="0" bIns="0" rtlCol="0">
            <a:noAutofit/>
          </a:bodyPr>
          <a:lstStyle/>
          <a:p>
            <a:endParaRPr sz="1662"/>
          </a:p>
        </p:txBody>
      </p:sp>
      <p:sp>
        <p:nvSpPr>
          <p:cNvPr id="16" name="object 16"/>
          <p:cNvSpPr/>
          <p:nvPr/>
        </p:nvSpPr>
        <p:spPr>
          <a:xfrm>
            <a:off x="3650566" y="1401141"/>
            <a:ext cx="8440" cy="1306889"/>
          </a:xfrm>
          <a:custGeom>
            <a:avLst/>
            <a:gdLst/>
            <a:ahLst/>
            <a:cxnLst/>
            <a:rect l="l" t="t" r="r" b="b"/>
            <a:pathLst>
              <a:path w="9143" h="1415796">
                <a:moveTo>
                  <a:pt x="4572" y="1411224"/>
                </a:moveTo>
                <a:lnTo>
                  <a:pt x="4572" y="4572"/>
                </a:lnTo>
              </a:path>
            </a:pathLst>
          </a:custGeom>
          <a:ln w="9144">
            <a:solidFill>
              <a:srgbClr val="878787"/>
            </a:solidFill>
          </a:ln>
        </p:spPr>
        <p:txBody>
          <a:bodyPr wrap="square" lIns="0" tIns="0" rIns="0" bIns="0" rtlCol="0">
            <a:noAutofit/>
          </a:bodyPr>
          <a:lstStyle/>
          <a:p>
            <a:endParaRPr sz="1662"/>
          </a:p>
        </p:txBody>
      </p:sp>
      <p:sp>
        <p:nvSpPr>
          <p:cNvPr id="17" name="object 17"/>
          <p:cNvSpPr/>
          <p:nvPr/>
        </p:nvSpPr>
        <p:spPr>
          <a:xfrm>
            <a:off x="3613990" y="1401141"/>
            <a:ext cx="45016" cy="1306889"/>
          </a:xfrm>
          <a:custGeom>
            <a:avLst/>
            <a:gdLst/>
            <a:ahLst/>
            <a:cxnLst/>
            <a:rect l="l" t="t" r="r" b="b"/>
            <a:pathLst>
              <a:path w="48767" h="1415796">
                <a:moveTo>
                  <a:pt x="4572" y="1411224"/>
                </a:moveTo>
                <a:lnTo>
                  <a:pt x="44196" y="1411224"/>
                </a:lnTo>
                <a:moveTo>
                  <a:pt x="4572" y="941832"/>
                </a:moveTo>
                <a:lnTo>
                  <a:pt x="44196" y="941832"/>
                </a:lnTo>
                <a:moveTo>
                  <a:pt x="4572" y="472440"/>
                </a:moveTo>
                <a:lnTo>
                  <a:pt x="44196" y="472440"/>
                </a:lnTo>
                <a:moveTo>
                  <a:pt x="4572" y="4572"/>
                </a:moveTo>
                <a:lnTo>
                  <a:pt x="44196" y="4572"/>
                </a:lnTo>
              </a:path>
            </a:pathLst>
          </a:custGeom>
          <a:ln w="9144">
            <a:solidFill>
              <a:srgbClr val="878787"/>
            </a:solidFill>
          </a:ln>
        </p:spPr>
        <p:txBody>
          <a:bodyPr wrap="square" lIns="0" tIns="0" rIns="0" bIns="0" rtlCol="0">
            <a:noAutofit/>
          </a:bodyPr>
          <a:lstStyle/>
          <a:p>
            <a:endParaRPr sz="1662"/>
          </a:p>
        </p:txBody>
      </p:sp>
      <p:sp>
        <p:nvSpPr>
          <p:cNvPr id="99" name="text 1"/>
          <p:cNvSpPr txBox="1"/>
          <p:nvPr/>
        </p:nvSpPr>
        <p:spPr>
          <a:xfrm>
            <a:off x="3146708" y="2414267"/>
            <a:ext cx="604204" cy="149143"/>
          </a:xfrm>
          <a:prstGeom prst="rect">
            <a:avLst/>
          </a:prstGeom>
        </p:spPr>
        <p:txBody>
          <a:bodyPr vert="horz" wrap="none" lIns="0" tIns="0" rIns="0" bIns="0" rtlCol="0">
            <a:spAutoFit/>
          </a:bodyPr>
          <a:lstStyle/>
          <a:p>
            <a:r>
              <a:rPr sz="969" spc="9" dirty="0">
                <a:latin typeface="Arial"/>
                <a:cs typeface="Arial"/>
              </a:rPr>
              <a:t>Jakarta </a:t>
            </a:r>
            <a:r>
              <a:rPr sz="831" spc="9" dirty="0">
                <a:latin typeface="Arial"/>
                <a:cs typeface="Arial"/>
              </a:rPr>
              <a:t>2.3</a:t>
            </a:r>
            <a:endParaRPr sz="831">
              <a:latin typeface="Arial"/>
              <a:cs typeface="Arial"/>
            </a:endParaRPr>
          </a:p>
        </p:txBody>
      </p:sp>
      <p:sp>
        <p:nvSpPr>
          <p:cNvPr id="100" name="text 1"/>
          <p:cNvSpPr txBox="1"/>
          <p:nvPr/>
        </p:nvSpPr>
        <p:spPr>
          <a:xfrm>
            <a:off x="3737200" y="1996966"/>
            <a:ext cx="120931" cy="127856"/>
          </a:xfrm>
          <a:prstGeom prst="rect">
            <a:avLst/>
          </a:prstGeom>
        </p:spPr>
        <p:txBody>
          <a:bodyPr vert="horz" wrap="none" lIns="0" tIns="0" rIns="0" bIns="0" rtlCol="0">
            <a:spAutoFit/>
          </a:bodyPr>
          <a:lstStyle/>
          <a:p>
            <a:r>
              <a:rPr sz="831" spc="9" dirty="0">
                <a:latin typeface="Arial"/>
                <a:cs typeface="Arial"/>
              </a:rPr>
              <a:t>14</a:t>
            </a:r>
            <a:endParaRPr sz="831">
              <a:latin typeface="Arial"/>
              <a:cs typeface="Arial"/>
            </a:endParaRPr>
          </a:p>
        </p:txBody>
      </p:sp>
      <p:sp>
        <p:nvSpPr>
          <p:cNvPr id="101" name="text 1"/>
          <p:cNvSpPr txBox="1"/>
          <p:nvPr/>
        </p:nvSpPr>
        <p:spPr>
          <a:xfrm>
            <a:off x="3848334" y="1563916"/>
            <a:ext cx="120931" cy="127856"/>
          </a:xfrm>
          <a:prstGeom prst="rect">
            <a:avLst/>
          </a:prstGeom>
        </p:spPr>
        <p:txBody>
          <a:bodyPr vert="horz" wrap="none" lIns="0" tIns="0" rIns="0" bIns="0" rtlCol="0">
            <a:spAutoFit/>
          </a:bodyPr>
          <a:lstStyle/>
          <a:p>
            <a:r>
              <a:rPr sz="831" spc="9" dirty="0">
                <a:latin typeface="Arial"/>
                <a:cs typeface="Arial"/>
              </a:rPr>
              <a:t>25</a:t>
            </a:r>
            <a:endParaRPr sz="831">
              <a:latin typeface="Arial"/>
              <a:cs typeface="Arial"/>
            </a:endParaRPr>
          </a:p>
        </p:txBody>
      </p:sp>
      <p:sp>
        <p:nvSpPr>
          <p:cNvPr id="102" name="text 1"/>
          <p:cNvSpPr txBox="1"/>
          <p:nvPr/>
        </p:nvSpPr>
        <p:spPr>
          <a:xfrm>
            <a:off x="4230976" y="2437037"/>
            <a:ext cx="188962" cy="113557"/>
          </a:xfrm>
          <a:prstGeom prst="rect">
            <a:avLst/>
          </a:prstGeom>
        </p:spPr>
        <p:txBody>
          <a:bodyPr vert="horz" wrap="none" lIns="0" tIns="0" rIns="0" bIns="0" rtlCol="0">
            <a:spAutoFit/>
          </a:bodyPr>
          <a:lstStyle/>
          <a:p>
            <a:r>
              <a:rPr sz="738" spc="9" dirty="0">
                <a:solidFill>
                  <a:srgbClr val="FFFFFF"/>
                </a:solidFill>
                <a:latin typeface="Arial"/>
                <a:cs typeface="Arial"/>
              </a:rPr>
              <a:t>62.2</a:t>
            </a:r>
            <a:endParaRPr sz="738">
              <a:latin typeface="Arial"/>
              <a:cs typeface="Arial"/>
            </a:endParaRPr>
          </a:p>
        </p:txBody>
      </p:sp>
      <p:sp>
        <p:nvSpPr>
          <p:cNvPr id="103" name="text 1"/>
          <p:cNvSpPr txBox="1"/>
          <p:nvPr/>
        </p:nvSpPr>
        <p:spPr>
          <a:xfrm>
            <a:off x="4349731" y="2003986"/>
            <a:ext cx="108107" cy="113557"/>
          </a:xfrm>
          <a:prstGeom prst="rect">
            <a:avLst/>
          </a:prstGeom>
        </p:spPr>
        <p:txBody>
          <a:bodyPr vert="horz" wrap="none" lIns="0" tIns="0" rIns="0" bIns="0" rtlCol="0">
            <a:spAutoFit/>
          </a:bodyPr>
          <a:lstStyle/>
          <a:p>
            <a:r>
              <a:rPr sz="738" spc="9" dirty="0">
                <a:solidFill>
                  <a:srgbClr val="FFFFFF"/>
                </a:solidFill>
                <a:latin typeface="Arial"/>
                <a:cs typeface="Arial"/>
              </a:rPr>
              <a:t>46</a:t>
            </a:r>
            <a:endParaRPr sz="738">
              <a:latin typeface="Arial"/>
              <a:cs typeface="Arial"/>
            </a:endParaRPr>
          </a:p>
        </p:txBody>
      </p:sp>
      <p:sp>
        <p:nvSpPr>
          <p:cNvPr id="104" name="text 1"/>
          <p:cNvSpPr txBox="1"/>
          <p:nvPr/>
        </p:nvSpPr>
        <p:spPr>
          <a:xfrm>
            <a:off x="4218667" y="1571053"/>
            <a:ext cx="108107" cy="113557"/>
          </a:xfrm>
          <a:prstGeom prst="rect">
            <a:avLst/>
          </a:prstGeom>
        </p:spPr>
        <p:txBody>
          <a:bodyPr vert="horz" wrap="none" lIns="0" tIns="0" rIns="0" bIns="0" rtlCol="0">
            <a:spAutoFit/>
          </a:bodyPr>
          <a:lstStyle/>
          <a:p>
            <a:r>
              <a:rPr sz="738" spc="9" dirty="0">
                <a:solidFill>
                  <a:srgbClr val="FFFFFF"/>
                </a:solidFill>
                <a:latin typeface="Arial"/>
                <a:cs typeface="Arial"/>
              </a:rPr>
              <a:t>11</a:t>
            </a:r>
            <a:endParaRPr sz="738">
              <a:latin typeface="Arial"/>
              <a:cs typeface="Arial"/>
            </a:endParaRPr>
          </a:p>
        </p:txBody>
      </p:sp>
      <p:sp>
        <p:nvSpPr>
          <p:cNvPr id="105" name="text 1"/>
          <p:cNvSpPr txBox="1"/>
          <p:nvPr/>
        </p:nvSpPr>
        <p:spPr>
          <a:xfrm>
            <a:off x="4981370" y="2437037"/>
            <a:ext cx="188962" cy="113557"/>
          </a:xfrm>
          <a:prstGeom prst="rect">
            <a:avLst/>
          </a:prstGeom>
        </p:spPr>
        <p:txBody>
          <a:bodyPr vert="horz" wrap="none" lIns="0" tIns="0" rIns="0" bIns="0" rtlCol="0">
            <a:spAutoFit/>
          </a:bodyPr>
          <a:lstStyle/>
          <a:p>
            <a:r>
              <a:rPr sz="738" spc="9" dirty="0">
                <a:latin typeface="Arial"/>
                <a:cs typeface="Arial"/>
              </a:rPr>
              <a:t>12.9</a:t>
            </a:r>
            <a:endParaRPr sz="738">
              <a:latin typeface="Arial"/>
              <a:cs typeface="Arial"/>
            </a:endParaRPr>
          </a:p>
        </p:txBody>
      </p:sp>
      <p:sp>
        <p:nvSpPr>
          <p:cNvPr id="106" name="text 1"/>
          <p:cNvSpPr txBox="1"/>
          <p:nvPr/>
        </p:nvSpPr>
        <p:spPr>
          <a:xfrm>
            <a:off x="5015719" y="2003986"/>
            <a:ext cx="108107" cy="113557"/>
          </a:xfrm>
          <a:prstGeom prst="rect">
            <a:avLst/>
          </a:prstGeom>
        </p:spPr>
        <p:txBody>
          <a:bodyPr vert="horz" wrap="none" lIns="0" tIns="0" rIns="0" bIns="0" rtlCol="0">
            <a:spAutoFit/>
          </a:bodyPr>
          <a:lstStyle/>
          <a:p>
            <a:r>
              <a:rPr sz="738" spc="9" dirty="0">
                <a:latin typeface="Arial"/>
                <a:cs typeface="Arial"/>
              </a:rPr>
              <a:t>20</a:t>
            </a:r>
            <a:endParaRPr sz="738">
              <a:latin typeface="Arial"/>
              <a:cs typeface="Arial"/>
            </a:endParaRPr>
          </a:p>
        </p:txBody>
      </p:sp>
      <p:sp>
        <p:nvSpPr>
          <p:cNvPr id="107" name="text 1"/>
          <p:cNvSpPr txBox="1"/>
          <p:nvPr/>
        </p:nvSpPr>
        <p:spPr>
          <a:xfrm>
            <a:off x="4965310" y="1571053"/>
            <a:ext cx="108107" cy="113557"/>
          </a:xfrm>
          <a:prstGeom prst="rect">
            <a:avLst/>
          </a:prstGeom>
        </p:spPr>
        <p:txBody>
          <a:bodyPr vert="horz" wrap="none" lIns="0" tIns="0" rIns="0" bIns="0" rtlCol="0">
            <a:spAutoFit/>
          </a:bodyPr>
          <a:lstStyle/>
          <a:p>
            <a:r>
              <a:rPr sz="738" spc="9" dirty="0">
                <a:latin typeface="Arial"/>
                <a:cs typeface="Arial"/>
              </a:rPr>
              <a:t>63</a:t>
            </a:r>
            <a:endParaRPr sz="738">
              <a:latin typeface="Arial"/>
              <a:cs typeface="Arial"/>
            </a:endParaRPr>
          </a:p>
        </p:txBody>
      </p:sp>
      <p:sp>
        <p:nvSpPr>
          <p:cNvPr id="108" name="text 1"/>
          <p:cNvSpPr txBox="1"/>
          <p:nvPr/>
        </p:nvSpPr>
        <p:spPr>
          <a:xfrm>
            <a:off x="5335876" y="2437037"/>
            <a:ext cx="188962" cy="113557"/>
          </a:xfrm>
          <a:prstGeom prst="rect">
            <a:avLst/>
          </a:prstGeom>
        </p:spPr>
        <p:txBody>
          <a:bodyPr vert="horz" wrap="none" lIns="0" tIns="0" rIns="0" bIns="0" rtlCol="0">
            <a:spAutoFit/>
          </a:bodyPr>
          <a:lstStyle/>
          <a:p>
            <a:r>
              <a:rPr sz="738" spc="9" dirty="0">
                <a:latin typeface="Arial"/>
                <a:cs typeface="Arial"/>
              </a:rPr>
              <a:t>22.6</a:t>
            </a:r>
            <a:endParaRPr sz="738">
              <a:latin typeface="Arial"/>
              <a:cs typeface="Arial"/>
            </a:endParaRPr>
          </a:p>
        </p:txBody>
      </p:sp>
      <p:sp>
        <p:nvSpPr>
          <p:cNvPr id="109" name="text 1"/>
          <p:cNvSpPr txBox="1"/>
          <p:nvPr/>
        </p:nvSpPr>
        <p:spPr>
          <a:xfrm>
            <a:off x="5409263" y="2003986"/>
            <a:ext cx="108107" cy="113557"/>
          </a:xfrm>
          <a:prstGeom prst="rect">
            <a:avLst/>
          </a:prstGeom>
        </p:spPr>
        <p:txBody>
          <a:bodyPr vert="horz" wrap="none" lIns="0" tIns="0" rIns="0" bIns="0" rtlCol="0">
            <a:spAutoFit/>
          </a:bodyPr>
          <a:lstStyle/>
          <a:p>
            <a:r>
              <a:rPr sz="738" spc="9" dirty="0">
                <a:latin typeface="Arial"/>
                <a:cs typeface="Arial"/>
              </a:rPr>
              <a:t>19</a:t>
            </a:r>
            <a:endParaRPr sz="738">
              <a:latin typeface="Arial"/>
              <a:cs typeface="Arial"/>
            </a:endParaRPr>
          </a:p>
        </p:txBody>
      </p:sp>
      <p:sp>
        <p:nvSpPr>
          <p:cNvPr id="110" name="text 1"/>
          <p:cNvSpPr txBox="1"/>
          <p:nvPr/>
        </p:nvSpPr>
        <p:spPr>
          <a:xfrm>
            <a:off x="5627663" y="1571053"/>
            <a:ext cx="54054" cy="113557"/>
          </a:xfrm>
          <a:prstGeom prst="rect">
            <a:avLst/>
          </a:prstGeom>
        </p:spPr>
        <p:txBody>
          <a:bodyPr vert="horz" wrap="none" lIns="0" tIns="0" rIns="0" bIns="0" rtlCol="0">
            <a:spAutoFit/>
          </a:bodyPr>
          <a:lstStyle/>
          <a:p>
            <a:r>
              <a:rPr sz="738" spc="9" dirty="0">
                <a:latin typeface="Arial"/>
                <a:cs typeface="Arial"/>
              </a:rPr>
              <a:t>0</a:t>
            </a:r>
            <a:endParaRPr sz="738">
              <a:latin typeface="Arial"/>
              <a:cs typeface="Arial"/>
            </a:endParaRPr>
          </a:p>
        </p:txBody>
      </p:sp>
      <p:sp>
        <p:nvSpPr>
          <p:cNvPr id="111" name="text 1"/>
          <p:cNvSpPr txBox="1"/>
          <p:nvPr/>
        </p:nvSpPr>
        <p:spPr>
          <a:xfrm>
            <a:off x="3214702" y="1981216"/>
            <a:ext cx="343556" cy="149143"/>
          </a:xfrm>
          <a:prstGeom prst="rect">
            <a:avLst/>
          </a:prstGeom>
        </p:spPr>
        <p:txBody>
          <a:bodyPr vert="horz" wrap="none" lIns="0" tIns="0" rIns="0" bIns="0" rtlCol="0">
            <a:spAutoFit/>
          </a:bodyPr>
          <a:lstStyle/>
          <a:p>
            <a:r>
              <a:rPr sz="969" spc="9" dirty="0">
                <a:latin typeface="Arial"/>
                <a:cs typeface="Arial"/>
              </a:rPr>
              <a:t>Taipei</a:t>
            </a:r>
            <a:endParaRPr sz="923">
              <a:latin typeface="Arial"/>
              <a:cs typeface="Arial"/>
            </a:endParaRPr>
          </a:p>
        </p:txBody>
      </p:sp>
      <p:sp>
        <p:nvSpPr>
          <p:cNvPr id="112" name="text 1"/>
          <p:cNvSpPr txBox="1"/>
          <p:nvPr/>
        </p:nvSpPr>
        <p:spPr>
          <a:xfrm>
            <a:off x="2934287" y="1548283"/>
            <a:ext cx="632353" cy="149143"/>
          </a:xfrm>
          <a:prstGeom prst="rect">
            <a:avLst/>
          </a:prstGeom>
        </p:spPr>
        <p:txBody>
          <a:bodyPr vert="horz" wrap="none" lIns="0" tIns="0" rIns="0" bIns="0" rtlCol="0">
            <a:spAutoFit/>
          </a:bodyPr>
          <a:lstStyle/>
          <a:p>
            <a:r>
              <a:rPr sz="969" spc="9" dirty="0">
                <a:latin typeface="Arial"/>
                <a:cs typeface="Arial"/>
              </a:rPr>
              <a:t>Hong Kong</a:t>
            </a:r>
            <a:endParaRPr sz="923">
              <a:latin typeface="Arial"/>
              <a:cs typeface="Arial"/>
            </a:endParaRPr>
          </a:p>
        </p:txBody>
      </p:sp>
      <p:sp>
        <p:nvSpPr>
          <p:cNvPr id="18" name="object 18"/>
          <p:cNvSpPr/>
          <p:nvPr/>
        </p:nvSpPr>
        <p:spPr>
          <a:xfrm>
            <a:off x="3037214" y="2751640"/>
            <a:ext cx="46423" cy="47830"/>
          </a:xfrm>
          <a:custGeom>
            <a:avLst/>
            <a:gdLst/>
            <a:ahLst/>
            <a:cxnLst/>
            <a:rect l="l" t="t" r="r" b="b"/>
            <a:pathLst>
              <a:path w="50292" h="51816">
                <a:moveTo>
                  <a:pt x="0" y="51816"/>
                </a:moveTo>
                <a:lnTo>
                  <a:pt x="0" y="0"/>
                </a:lnTo>
                <a:lnTo>
                  <a:pt x="50292" y="0"/>
                </a:lnTo>
                <a:lnTo>
                  <a:pt x="50292" y="51816"/>
                </a:lnTo>
                <a:lnTo>
                  <a:pt x="0" y="51816"/>
                </a:lnTo>
                <a:close/>
              </a:path>
            </a:pathLst>
          </a:custGeom>
          <a:solidFill>
            <a:srgbClr val="77933C"/>
          </a:solidFill>
        </p:spPr>
        <p:txBody>
          <a:bodyPr wrap="square" lIns="0" tIns="0" rIns="0" bIns="0" rtlCol="0">
            <a:noAutofit/>
          </a:bodyPr>
          <a:lstStyle/>
          <a:p>
            <a:endParaRPr sz="1662"/>
          </a:p>
        </p:txBody>
      </p:sp>
      <p:sp>
        <p:nvSpPr>
          <p:cNvPr id="113" name="text 1"/>
          <p:cNvSpPr txBox="1"/>
          <p:nvPr/>
        </p:nvSpPr>
        <p:spPr>
          <a:xfrm>
            <a:off x="3103568" y="2719777"/>
            <a:ext cx="168123" cy="113557"/>
          </a:xfrm>
          <a:prstGeom prst="rect">
            <a:avLst/>
          </a:prstGeom>
        </p:spPr>
        <p:txBody>
          <a:bodyPr vert="horz" wrap="none" lIns="0" tIns="0" rIns="0" bIns="0" rtlCol="0">
            <a:spAutoFit/>
          </a:bodyPr>
          <a:lstStyle/>
          <a:p>
            <a:r>
              <a:rPr sz="738" spc="9" dirty="0">
                <a:latin typeface="Arial"/>
                <a:cs typeface="Arial"/>
              </a:rPr>
              <a:t>Rail</a:t>
            </a:r>
            <a:endParaRPr sz="738">
              <a:latin typeface="Arial"/>
              <a:cs typeface="Arial"/>
            </a:endParaRPr>
          </a:p>
        </p:txBody>
      </p:sp>
      <p:sp>
        <p:nvSpPr>
          <p:cNvPr id="19" name="object 19"/>
          <p:cNvSpPr/>
          <p:nvPr/>
        </p:nvSpPr>
        <p:spPr>
          <a:xfrm>
            <a:off x="3296060" y="2751640"/>
            <a:ext cx="47830" cy="47830"/>
          </a:xfrm>
          <a:custGeom>
            <a:avLst/>
            <a:gdLst/>
            <a:ahLst/>
            <a:cxnLst/>
            <a:rect l="l" t="t" r="r" b="b"/>
            <a:pathLst>
              <a:path w="51816" h="51816">
                <a:moveTo>
                  <a:pt x="0" y="51816"/>
                </a:moveTo>
                <a:lnTo>
                  <a:pt x="0" y="0"/>
                </a:lnTo>
                <a:lnTo>
                  <a:pt x="51816" y="0"/>
                </a:lnTo>
                <a:lnTo>
                  <a:pt x="51816" y="51816"/>
                </a:lnTo>
                <a:lnTo>
                  <a:pt x="0" y="51816"/>
                </a:lnTo>
                <a:close/>
              </a:path>
            </a:pathLst>
          </a:custGeom>
          <a:solidFill>
            <a:srgbClr val="800000"/>
          </a:solidFill>
        </p:spPr>
        <p:txBody>
          <a:bodyPr wrap="square" lIns="0" tIns="0" rIns="0" bIns="0" rtlCol="0">
            <a:noAutofit/>
          </a:bodyPr>
          <a:lstStyle/>
          <a:p>
            <a:endParaRPr sz="1662"/>
          </a:p>
        </p:txBody>
      </p:sp>
      <p:sp>
        <p:nvSpPr>
          <p:cNvPr id="114" name="text 1"/>
          <p:cNvSpPr txBox="1"/>
          <p:nvPr/>
        </p:nvSpPr>
        <p:spPr>
          <a:xfrm>
            <a:off x="3363351" y="2719778"/>
            <a:ext cx="723340" cy="109389"/>
          </a:xfrm>
          <a:prstGeom prst="rect">
            <a:avLst/>
          </a:prstGeom>
        </p:spPr>
        <p:txBody>
          <a:bodyPr vert="horz" wrap="none" lIns="0" tIns="0" rIns="0" bIns="0" rtlCol="0">
            <a:spAutoFit/>
          </a:bodyPr>
          <a:lstStyle/>
          <a:p>
            <a:r>
              <a:rPr sz="711" spc="9" dirty="0">
                <a:latin typeface="Arial"/>
                <a:cs typeface="Arial"/>
              </a:rPr>
              <a:t>Private Transport</a:t>
            </a:r>
            <a:endParaRPr sz="646">
              <a:latin typeface="Arial"/>
              <a:cs typeface="Arial"/>
            </a:endParaRPr>
          </a:p>
        </p:txBody>
      </p:sp>
      <p:sp>
        <p:nvSpPr>
          <p:cNvPr id="20" name="object 20"/>
          <p:cNvSpPr/>
          <p:nvPr/>
        </p:nvSpPr>
        <p:spPr>
          <a:xfrm>
            <a:off x="4113393" y="2751640"/>
            <a:ext cx="47830" cy="47830"/>
          </a:xfrm>
          <a:custGeom>
            <a:avLst/>
            <a:gdLst/>
            <a:ahLst/>
            <a:cxnLst/>
            <a:rect l="l" t="t" r="r" b="b"/>
            <a:pathLst>
              <a:path w="51816" h="51816">
                <a:moveTo>
                  <a:pt x="0" y="51816"/>
                </a:moveTo>
                <a:lnTo>
                  <a:pt x="0" y="0"/>
                </a:lnTo>
                <a:lnTo>
                  <a:pt x="51816" y="0"/>
                </a:lnTo>
                <a:lnTo>
                  <a:pt x="51816" y="51816"/>
                </a:lnTo>
                <a:lnTo>
                  <a:pt x="0" y="51816"/>
                </a:lnTo>
                <a:close/>
              </a:path>
            </a:pathLst>
          </a:custGeom>
          <a:solidFill>
            <a:srgbClr val="DFA576"/>
          </a:solidFill>
        </p:spPr>
        <p:txBody>
          <a:bodyPr wrap="square" lIns="0" tIns="0" rIns="0" bIns="0" rtlCol="0">
            <a:noAutofit/>
          </a:bodyPr>
          <a:lstStyle/>
          <a:p>
            <a:endParaRPr sz="1662"/>
          </a:p>
        </p:txBody>
      </p:sp>
      <p:sp>
        <p:nvSpPr>
          <p:cNvPr id="115" name="text 1"/>
          <p:cNvSpPr txBox="1"/>
          <p:nvPr/>
        </p:nvSpPr>
        <p:spPr>
          <a:xfrm>
            <a:off x="4180918" y="2719778"/>
            <a:ext cx="1080424" cy="109389"/>
          </a:xfrm>
          <a:prstGeom prst="rect">
            <a:avLst/>
          </a:prstGeom>
        </p:spPr>
        <p:txBody>
          <a:bodyPr vert="horz" wrap="none" lIns="0" tIns="0" rIns="0" bIns="0" rtlCol="0">
            <a:spAutoFit/>
          </a:bodyPr>
          <a:lstStyle/>
          <a:p>
            <a:r>
              <a:rPr sz="711" spc="9" dirty="0">
                <a:latin typeface="Arial"/>
                <a:cs typeface="Arial"/>
              </a:rPr>
              <a:t>Non-Rail Public Transport</a:t>
            </a:r>
            <a:endParaRPr sz="646">
              <a:latin typeface="Arial"/>
              <a:cs typeface="Arial"/>
            </a:endParaRPr>
          </a:p>
        </p:txBody>
      </p:sp>
      <p:sp>
        <p:nvSpPr>
          <p:cNvPr id="116" name="object 21"/>
          <p:cNvSpPr/>
          <p:nvPr/>
        </p:nvSpPr>
        <p:spPr>
          <a:xfrm>
            <a:off x="5285232" y="2751640"/>
            <a:ext cx="47830" cy="47830"/>
          </a:xfrm>
          <a:custGeom>
            <a:avLst/>
            <a:gdLst/>
            <a:ahLst/>
            <a:cxnLst/>
            <a:rect l="l" t="t" r="r" b="b"/>
            <a:pathLst>
              <a:path w="51816" h="51816">
                <a:moveTo>
                  <a:pt x="0" y="51816"/>
                </a:moveTo>
                <a:lnTo>
                  <a:pt x="0" y="0"/>
                </a:lnTo>
                <a:lnTo>
                  <a:pt x="51816" y="0"/>
                </a:lnTo>
                <a:lnTo>
                  <a:pt x="51816" y="51816"/>
                </a:lnTo>
                <a:lnTo>
                  <a:pt x="0" y="51816"/>
                </a:lnTo>
                <a:close/>
              </a:path>
            </a:pathLst>
          </a:custGeom>
          <a:solidFill>
            <a:srgbClr val="E46C0A"/>
          </a:solidFill>
        </p:spPr>
        <p:txBody>
          <a:bodyPr wrap="square" lIns="0" tIns="0" rIns="0" bIns="0" rtlCol="0">
            <a:noAutofit/>
          </a:bodyPr>
          <a:lstStyle/>
          <a:p>
            <a:endParaRPr sz="1662"/>
          </a:p>
        </p:txBody>
      </p:sp>
      <p:sp>
        <p:nvSpPr>
          <p:cNvPr id="117" name="text 1"/>
          <p:cNvSpPr txBox="1"/>
          <p:nvPr/>
        </p:nvSpPr>
        <p:spPr>
          <a:xfrm>
            <a:off x="5352757" y="2719777"/>
            <a:ext cx="292259" cy="113557"/>
          </a:xfrm>
          <a:prstGeom prst="rect">
            <a:avLst/>
          </a:prstGeom>
        </p:spPr>
        <p:txBody>
          <a:bodyPr vert="horz" wrap="none" lIns="0" tIns="0" rIns="0" bIns="0" rtlCol="0">
            <a:spAutoFit/>
          </a:bodyPr>
          <a:lstStyle/>
          <a:p>
            <a:r>
              <a:rPr sz="738" spc="9" dirty="0">
                <a:latin typeface="Arial"/>
                <a:cs typeface="Arial"/>
              </a:rPr>
              <a:t>Others</a:t>
            </a:r>
            <a:endParaRPr sz="738">
              <a:latin typeface="Arial"/>
              <a:cs typeface="Arial"/>
            </a:endParaRPr>
          </a:p>
        </p:txBody>
      </p:sp>
      <p:sp>
        <p:nvSpPr>
          <p:cNvPr id="118" name="text 1"/>
          <p:cNvSpPr txBox="1"/>
          <p:nvPr/>
        </p:nvSpPr>
        <p:spPr>
          <a:xfrm>
            <a:off x="2941555" y="2959240"/>
            <a:ext cx="3004027" cy="624786"/>
          </a:xfrm>
          <a:prstGeom prst="rect">
            <a:avLst/>
          </a:prstGeom>
        </p:spPr>
        <p:txBody>
          <a:bodyPr vert="horz" wrap="none" lIns="0" tIns="0" rIns="0" bIns="0" rtlCol="0">
            <a:spAutoFit/>
          </a:bodyPr>
          <a:lstStyle/>
          <a:p>
            <a:r>
              <a:rPr sz="1015" spc="9" dirty="0">
                <a:latin typeface="Arial"/>
                <a:cs typeface="Arial"/>
              </a:rPr>
              <a:t>Lack of government investments in public transport</a:t>
            </a:r>
            <a:endParaRPr sz="1015">
              <a:latin typeface="Arial"/>
              <a:cs typeface="Arial"/>
            </a:endParaRPr>
          </a:p>
          <a:p>
            <a:r>
              <a:rPr sz="1015" spc="9" dirty="0">
                <a:latin typeface="Arial"/>
                <a:cs typeface="Arial"/>
              </a:rPr>
              <a:t>over the years has resulted in </a:t>
            </a:r>
            <a:r>
              <a:rPr sz="1015" b="1" spc="9" dirty="0">
                <a:latin typeface="Arial"/>
                <a:cs typeface="Arial"/>
              </a:rPr>
              <a:t>excessive use of</a:t>
            </a:r>
            <a:endParaRPr sz="1015">
              <a:latin typeface="Arial"/>
              <a:cs typeface="Arial"/>
            </a:endParaRPr>
          </a:p>
          <a:p>
            <a:r>
              <a:rPr sz="1015" b="1" spc="9" dirty="0">
                <a:latin typeface="Arial"/>
                <a:cs typeface="Arial"/>
              </a:rPr>
              <a:t>private transport for commuting</a:t>
            </a:r>
            <a:r>
              <a:rPr sz="1015" spc="9" dirty="0">
                <a:latin typeface="Arial"/>
                <a:cs typeface="Arial"/>
              </a:rPr>
              <a:t>, thus causing</a:t>
            </a:r>
            <a:endParaRPr sz="1015">
              <a:latin typeface="Arial"/>
              <a:cs typeface="Arial"/>
            </a:endParaRPr>
          </a:p>
          <a:p>
            <a:r>
              <a:rPr sz="1015" spc="9" dirty="0">
                <a:latin typeface="Arial"/>
                <a:cs typeface="Arial"/>
              </a:rPr>
              <a:t>major congestion in most cities.</a:t>
            </a:r>
            <a:endParaRPr sz="1015">
              <a:latin typeface="Arial"/>
              <a:cs typeface="Arial"/>
            </a:endParaRPr>
          </a:p>
        </p:txBody>
      </p:sp>
      <p:sp>
        <p:nvSpPr>
          <p:cNvPr id="119" name="text 1"/>
          <p:cNvSpPr txBox="1"/>
          <p:nvPr/>
        </p:nvSpPr>
        <p:spPr>
          <a:xfrm>
            <a:off x="761906" y="6488983"/>
            <a:ext cx="1958741" cy="137730"/>
          </a:xfrm>
          <a:prstGeom prst="rect">
            <a:avLst/>
          </a:prstGeom>
        </p:spPr>
        <p:txBody>
          <a:bodyPr vert="horz" wrap="none" lIns="0" tIns="0" rIns="0" bIns="0" rtlCol="0">
            <a:spAutoFit/>
          </a:bodyPr>
          <a:lstStyle/>
          <a:p>
            <a:r>
              <a:rPr sz="895" spc="9" dirty="0">
                <a:latin typeface="Arial"/>
                <a:cs typeface="Arial"/>
              </a:rPr>
              <a:t>Source: Tusk Advisory Analysis – For</a:t>
            </a:r>
            <a:endParaRPr sz="831">
              <a:latin typeface="Arial"/>
              <a:cs typeface="Arial"/>
            </a:endParaRPr>
          </a:p>
        </p:txBody>
      </p:sp>
      <p:sp>
        <p:nvSpPr>
          <p:cNvPr id="120" name="text 1"/>
          <p:cNvSpPr txBox="1"/>
          <p:nvPr/>
        </p:nvSpPr>
        <p:spPr>
          <a:xfrm>
            <a:off x="761906" y="6629660"/>
            <a:ext cx="1023998" cy="142027"/>
          </a:xfrm>
          <a:prstGeom prst="rect">
            <a:avLst/>
          </a:prstGeom>
        </p:spPr>
        <p:txBody>
          <a:bodyPr vert="horz" wrap="none" lIns="0" tIns="0" rIns="0" bIns="0" rtlCol="0">
            <a:spAutoFit/>
          </a:bodyPr>
          <a:lstStyle/>
          <a:p>
            <a:r>
              <a:rPr sz="923" spc="9" dirty="0">
                <a:latin typeface="Arial"/>
                <a:cs typeface="Arial"/>
              </a:rPr>
              <a:t>RPJMN 2015-2019</a:t>
            </a:r>
            <a:endParaRPr sz="923">
              <a:latin typeface="Arial"/>
              <a:cs typeface="Arial"/>
            </a:endParaRPr>
          </a:p>
        </p:txBody>
      </p:sp>
      <p:sp>
        <p:nvSpPr>
          <p:cNvPr id="121" name="text 1"/>
          <p:cNvSpPr txBox="1"/>
          <p:nvPr/>
        </p:nvSpPr>
        <p:spPr>
          <a:xfrm>
            <a:off x="106915" y="2945642"/>
            <a:ext cx="2706767" cy="780983"/>
          </a:xfrm>
          <a:prstGeom prst="rect">
            <a:avLst/>
          </a:prstGeom>
        </p:spPr>
        <p:txBody>
          <a:bodyPr vert="horz" wrap="none" lIns="0" tIns="0" rIns="0" bIns="0" rtlCol="0">
            <a:spAutoFit/>
          </a:bodyPr>
          <a:lstStyle/>
          <a:p>
            <a:r>
              <a:rPr sz="1015" spc="9" dirty="0">
                <a:latin typeface="Arial"/>
                <a:cs typeface="Arial"/>
              </a:rPr>
              <a:t>Poor quality of roads and high levels of</a:t>
            </a:r>
            <a:endParaRPr sz="1015">
              <a:latin typeface="Arial"/>
              <a:cs typeface="Arial"/>
            </a:endParaRPr>
          </a:p>
          <a:p>
            <a:r>
              <a:rPr sz="1015" spc="9" dirty="0">
                <a:latin typeface="Arial"/>
                <a:cs typeface="Arial"/>
              </a:rPr>
              <a:t>congestion have made </a:t>
            </a:r>
            <a:r>
              <a:rPr sz="1015" b="1" spc="9" dirty="0">
                <a:latin typeface="Arial"/>
                <a:cs typeface="Arial"/>
              </a:rPr>
              <a:t>the travel time in</a:t>
            </a:r>
            <a:endParaRPr sz="1015">
              <a:latin typeface="Arial"/>
              <a:cs typeface="Arial"/>
            </a:endParaRPr>
          </a:p>
          <a:p>
            <a:r>
              <a:rPr sz="1015" b="1" spc="9" dirty="0">
                <a:latin typeface="Arial"/>
                <a:cs typeface="Arial"/>
              </a:rPr>
              <a:t>Indonesia the highest in the region</a:t>
            </a:r>
            <a:r>
              <a:rPr sz="1015" spc="9" dirty="0">
                <a:latin typeface="Arial"/>
                <a:cs typeface="Arial"/>
              </a:rPr>
              <a:t>,</a:t>
            </a:r>
            <a:endParaRPr sz="1015">
              <a:latin typeface="Arial"/>
              <a:cs typeface="Arial"/>
            </a:endParaRPr>
          </a:p>
          <a:p>
            <a:r>
              <a:rPr sz="1015" spc="9" dirty="0">
                <a:latin typeface="Arial"/>
                <a:cs typeface="Arial"/>
              </a:rPr>
              <a:t>causing logistics costs to be the highest in the</a:t>
            </a:r>
            <a:endParaRPr sz="1015">
              <a:latin typeface="Arial"/>
              <a:cs typeface="Arial"/>
            </a:endParaRPr>
          </a:p>
          <a:p>
            <a:r>
              <a:rPr sz="1015" spc="9" dirty="0">
                <a:latin typeface="Arial"/>
                <a:cs typeface="Arial"/>
              </a:rPr>
              <a:t>region.</a:t>
            </a:r>
            <a:endParaRPr sz="1015">
              <a:latin typeface="Arial"/>
              <a:cs typeface="Arial"/>
            </a:endParaRPr>
          </a:p>
        </p:txBody>
      </p:sp>
      <p:sp>
        <p:nvSpPr>
          <p:cNvPr id="122" name="text 1"/>
          <p:cNvSpPr txBox="1"/>
          <p:nvPr/>
        </p:nvSpPr>
        <p:spPr>
          <a:xfrm>
            <a:off x="133362" y="5590134"/>
            <a:ext cx="2359300" cy="624786"/>
          </a:xfrm>
          <a:prstGeom prst="rect">
            <a:avLst/>
          </a:prstGeom>
        </p:spPr>
        <p:txBody>
          <a:bodyPr vert="horz" wrap="none" lIns="0" tIns="0" rIns="0" bIns="0" rtlCol="0">
            <a:spAutoFit/>
          </a:bodyPr>
          <a:lstStyle/>
          <a:p>
            <a:r>
              <a:rPr sz="1015" b="1" spc="9" dirty="0">
                <a:latin typeface="Arial"/>
                <a:cs typeface="Arial"/>
              </a:rPr>
              <a:t>Lack of Double tracking reduces</a:t>
            </a:r>
            <a:endParaRPr sz="1015">
              <a:latin typeface="Arial"/>
              <a:cs typeface="Arial"/>
            </a:endParaRPr>
          </a:p>
          <a:p>
            <a:r>
              <a:rPr sz="1015" b="1" spc="9" dirty="0">
                <a:latin typeface="Arial"/>
                <a:cs typeface="Arial"/>
              </a:rPr>
              <a:t>efficiency of the rail system </a:t>
            </a:r>
            <a:r>
              <a:rPr sz="1015" spc="9" dirty="0">
                <a:latin typeface="Arial"/>
                <a:cs typeface="Arial"/>
              </a:rPr>
              <a:t>in the</a:t>
            </a:r>
            <a:endParaRPr sz="1015">
              <a:latin typeface="Arial"/>
              <a:cs typeface="Arial"/>
            </a:endParaRPr>
          </a:p>
          <a:p>
            <a:r>
              <a:rPr sz="1015" spc="9" dirty="0">
                <a:latin typeface="Arial"/>
                <a:cs typeface="Arial"/>
              </a:rPr>
              <a:t>country – both for freight and passenger</a:t>
            </a:r>
            <a:endParaRPr sz="1015">
              <a:latin typeface="Arial"/>
              <a:cs typeface="Arial"/>
            </a:endParaRPr>
          </a:p>
          <a:p>
            <a:r>
              <a:rPr sz="1015" spc="9" dirty="0">
                <a:latin typeface="Arial"/>
                <a:cs typeface="Arial"/>
              </a:rPr>
              <a:t>rail services.</a:t>
            </a:r>
            <a:endParaRPr sz="1015">
              <a:latin typeface="Arial"/>
              <a:cs typeface="Arial"/>
            </a:endParaRPr>
          </a:p>
        </p:txBody>
      </p:sp>
      <p:sp>
        <p:nvSpPr>
          <p:cNvPr id="123" name="text 1"/>
          <p:cNvSpPr txBox="1"/>
          <p:nvPr/>
        </p:nvSpPr>
        <p:spPr>
          <a:xfrm>
            <a:off x="6091545" y="2962289"/>
            <a:ext cx="2226892" cy="156197"/>
          </a:xfrm>
          <a:prstGeom prst="rect">
            <a:avLst/>
          </a:prstGeom>
        </p:spPr>
        <p:txBody>
          <a:bodyPr vert="horz" wrap="none" lIns="0" tIns="0" rIns="0" bIns="0" rtlCol="0">
            <a:spAutoFit/>
          </a:bodyPr>
          <a:lstStyle/>
          <a:p>
            <a:r>
              <a:rPr sz="1015" b="1" spc="9" dirty="0">
                <a:latin typeface="Arial"/>
                <a:cs typeface="Arial"/>
              </a:rPr>
              <a:t>Despite the general perception that</a:t>
            </a:r>
            <a:endParaRPr sz="1015">
              <a:latin typeface="Arial"/>
              <a:cs typeface="Arial"/>
            </a:endParaRPr>
          </a:p>
        </p:txBody>
      </p:sp>
      <p:sp>
        <p:nvSpPr>
          <p:cNvPr id="124" name="text 1"/>
          <p:cNvSpPr txBox="1"/>
          <p:nvPr/>
        </p:nvSpPr>
        <p:spPr>
          <a:xfrm>
            <a:off x="6091545" y="2962288"/>
            <a:ext cx="2674899" cy="468590"/>
          </a:xfrm>
          <a:prstGeom prst="rect">
            <a:avLst/>
          </a:prstGeom>
        </p:spPr>
        <p:txBody>
          <a:bodyPr vert="horz" wrap="none" lIns="0" tIns="0" rIns="0" bIns="0" rtlCol="0">
            <a:spAutoFit/>
          </a:bodyPr>
          <a:lstStyle/>
          <a:p>
            <a:pPr marL="2188072"/>
            <a:r>
              <a:rPr sz="1015" b="1" spc="9" dirty="0">
                <a:latin typeface="Arial"/>
                <a:cs typeface="Arial"/>
              </a:rPr>
              <a:t>Jakarta</a:t>
            </a:r>
            <a:endParaRPr sz="1015">
              <a:latin typeface="Arial"/>
              <a:cs typeface="Arial"/>
            </a:endParaRPr>
          </a:p>
          <a:p>
            <a:r>
              <a:rPr sz="1015" b="1" spc="9" dirty="0">
                <a:latin typeface="Arial"/>
                <a:cs typeface="Arial"/>
              </a:rPr>
              <a:t>has sufficient roads, the reality is the</a:t>
            </a:r>
            <a:endParaRPr sz="1015">
              <a:latin typeface="Arial"/>
              <a:cs typeface="Arial"/>
            </a:endParaRPr>
          </a:p>
          <a:p>
            <a:r>
              <a:rPr sz="1015" b="1" spc="9" dirty="0">
                <a:latin typeface="Arial"/>
                <a:cs typeface="Arial"/>
              </a:rPr>
              <a:t>opposite.  </a:t>
            </a:r>
            <a:r>
              <a:rPr sz="1015" spc="9" dirty="0">
                <a:latin typeface="Arial"/>
                <a:cs typeface="Arial"/>
              </a:rPr>
              <a:t>General land acquisition problems</a:t>
            </a:r>
            <a:endParaRPr sz="1015">
              <a:latin typeface="Arial"/>
              <a:cs typeface="Arial"/>
            </a:endParaRPr>
          </a:p>
        </p:txBody>
      </p:sp>
      <p:sp>
        <p:nvSpPr>
          <p:cNvPr id="125" name="text 1"/>
          <p:cNvSpPr txBox="1"/>
          <p:nvPr/>
        </p:nvSpPr>
        <p:spPr>
          <a:xfrm>
            <a:off x="6091545" y="3426757"/>
            <a:ext cx="2444708" cy="312393"/>
          </a:xfrm>
          <a:prstGeom prst="rect">
            <a:avLst/>
          </a:prstGeom>
        </p:spPr>
        <p:txBody>
          <a:bodyPr vert="horz" wrap="none" lIns="0" tIns="0" rIns="0" bIns="0" rtlCol="0">
            <a:spAutoFit/>
          </a:bodyPr>
          <a:lstStyle/>
          <a:p>
            <a:r>
              <a:rPr sz="1015" spc="9" dirty="0">
                <a:latin typeface="Arial"/>
                <a:cs typeface="Arial"/>
              </a:rPr>
              <a:t>combined with severe underinvestment in</a:t>
            </a:r>
            <a:endParaRPr sz="1015">
              <a:latin typeface="Arial"/>
              <a:cs typeface="Arial"/>
            </a:endParaRPr>
          </a:p>
          <a:p>
            <a:r>
              <a:rPr sz="1015" spc="9" dirty="0">
                <a:latin typeface="Arial"/>
                <a:cs typeface="Arial"/>
              </a:rPr>
              <a:t>roads have caused this bottleneck. </a:t>
            </a:r>
            <a:endParaRPr sz="1015">
              <a:latin typeface="Arial"/>
              <a:cs typeface="Arial"/>
            </a:endParaRPr>
          </a:p>
        </p:txBody>
      </p:sp>
      <p:pic>
        <p:nvPicPr>
          <p:cNvPr id="42" name="Image"/>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6966321" y="1513683"/>
            <a:ext cx="2063730" cy="1294227"/>
          </a:xfrm>
          <a:prstGeom prst="rect">
            <a:avLst/>
          </a:prstGeom>
        </p:spPr>
      </p:pic>
      <p:pic>
        <p:nvPicPr>
          <p:cNvPr id="43" name="Image"/>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6417681" y="2560319"/>
            <a:ext cx="723079" cy="208202"/>
          </a:xfrm>
          <a:prstGeom prst="rect">
            <a:avLst/>
          </a:prstGeom>
        </p:spPr>
      </p:pic>
      <p:pic>
        <p:nvPicPr>
          <p:cNvPr id="44" name="Image"/>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6417681" y="2239575"/>
            <a:ext cx="1312516" cy="206795"/>
          </a:xfrm>
          <a:prstGeom prst="rect">
            <a:avLst/>
          </a:prstGeom>
        </p:spPr>
      </p:pic>
      <p:pic>
        <p:nvPicPr>
          <p:cNvPr id="45" name="Image"/>
          <p:cNvPicPr>
            <a:picLocks noChangeAspect="1"/>
          </p:cNvPicPr>
          <p:nvPr/>
        </p:nvPicPr>
        <p:blipFill>
          <a:blip r:embed="rId22" cstate="email">
            <a:extLst>
              <a:ext uri="{28A0092B-C50C-407E-A947-70E740481C1C}">
                <a14:useLocalDpi xmlns:a14="http://schemas.microsoft.com/office/drawing/2010/main"/>
              </a:ext>
            </a:extLst>
          </a:blip>
          <a:stretch>
            <a:fillRect/>
          </a:stretch>
        </p:blipFill>
        <p:spPr>
          <a:xfrm>
            <a:off x="6417681" y="1917425"/>
            <a:ext cx="2236763" cy="208202"/>
          </a:xfrm>
          <a:prstGeom prst="rect">
            <a:avLst/>
          </a:prstGeom>
        </p:spPr>
      </p:pic>
      <p:pic>
        <p:nvPicPr>
          <p:cNvPr id="46" name="Image"/>
          <p:cNvPicPr>
            <a:picLocks noChangeAspect="1"/>
          </p:cNvPicPr>
          <p:nvPr/>
        </p:nvPicPr>
        <p:blipFill>
          <a:blip r:embed="rId23" cstate="email">
            <a:extLst>
              <a:ext uri="{28A0092B-C50C-407E-A947-70E740481C1C}">
                <a14:useLocalDpi xmlns:a14="http://schemas.microsoft.com/office/drawing/2010/main"/>
              </a:ext>
            </a:extLst>
          </a:blip>
          <a:stretch>
            <a:fillRect/>
          </a:stretch>
        </p:blipFill>
        <p:spPr>
          <a:xfrm>
            <a:off x="6417681" y="1596682"/>
            <a:ext cx="2339457" cy="206795"/>
          </a:xfrm>
          <a:prstGeom prst="rect">
            <a:avLst/>
          </a:prstGeom>
        </p:spPr>
      </p:pic>
      <p:sp>
        <p:nvSpPr>
          <p:cNvPr id="126" name="object 22"/>
          <p:cNvSpPr/>
          <p:nvPr/>
        </p:nvSpPr>
        <p:spPr>
          <a:xfrm>
            <a:off x="6457656" y="2578701"/>
            <a:ext cx="643081" cy="128508"/>
          </a:xfrm>
          <a:custGeom>
            <a:avLst/>
            <a:gdLst/>
            <a:ahLst/>
            <a:cxnLst/>
            <a:rect l="l" t="t" r="r" b="b"/>
            <a:pathLst>
              <a:path w="696671" h="139217">
                <a:moveTo>
                  <a:pt x="0" y="139218"/>
                </a:moveTo>
                <a:lnTo>
                  <a:pt x="0" y="0"/>
                </a:lnTo>
                <a:lnTo>
                  <a:pt x="696672" y="0"/>
                </a:lnTo>
                <a:lnTo>
                  <a:pt x="696672" y="139218"/>
                </a:lnTo>
                <a:lnTo>
                  <a:pt x="0" y="139218"/>
                </a:lnTo>
                <a:close/>
              </a:path>
            </a:pathLst>
          </a:custGeom>
          <a:solidFill>
            <a:srgbClr val="FF9834"/>
          </a:solidFill>
        </p:spPr>
        <p:txBody>
          <a:bodyPr wrap="square" lIns="0" tIns="0" rIns="0" bIns="0" rtlCol="0">
            <a:noAutofit/>
          </a:bodyPr>
          <a:lstStyle/>
          <a:p>
            <a:endParaRPr sz="1662"/>
          </a:p>
        </p:txBody>
      </p:sp>
      <p:pic>
        <p:nvPicPr>
          <p:cNvPr id="47" name="Image"/>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6457656" y="2257488"/>
            <a:ext cx="1232799" cy="128508"/>
          </a:xfrm>
          <a:prstGeom prst="rect">
            <a:avLst/>
          </a:prstGeom>
        </p:spPr>
      </p:pic>
      <p:pic>
        <p:nvPicPr>
          <p:cNvPr id="48" name="Image"/>
          <p:cNvPicPr>
            <a:picLocks noChangeAspect="1"/>
          </p:cNvPicPr>
          <p:nvPr/>
        </p:nvPicPr>
        <p:blipFill>
          <a:blip r:embed="rId25" cstate="email">
            <a:extLst>
              <a:ext uri="{28A0092B-C50C-407E-A947-70E740481C1C}">
                <a14:useLocalDpi xmlns:a14="http://schemas.microsoft.com/office/drawing/2010/main"/>
              </a:ext>
            </a:extLst>
          </a:blip>
          <a:stretch>
            <a:fillRect/>
          </a:stretch>
        </p:blipFill>
        <p:spPr>
          <a:xfrm>
            <a:off x="6457656" y="1936159"/>
            <a:ext cx="2157281" cy="128508"/>
          </a:xfrm>
          <a:prstGeom prst="rect">
            <a:avLst/>
          </a:prstGeom>
        </p:spPr>
      </p:pic>
      <p:pic>
        <p:nvPicPr>
          <p:cNvPr id="49" name="Image"/>
          <p:cNvPicPr>
            <a:picLocks noChangeAspect="1"/>
          </p:cNvPicPr>
          <p:nvPr/>
        </p:nvPicPr>
        <p:blipFill>
          <a:blip r:embed="rId26" cstate="email">
            <a:extLst>
              <a:ext uri="{28A0092B-C50C-407E-A947-70E740481C1C}">
                <a14:useLocalDpi xmlns:a14="http://schemas.microsoft.com/office/drawing/2010/main"/>
              </a:ext>
            </a:extLst>
          </a:blip>
          <a:stretch>
            <a:fillRect/>
          </a:stretch>
        </p:blipFill>
        <p:spPr>
          <a:xfrm>
            <a:off x="6457656" y="1614947"/>
            <a:ext cx="2260091" cy="128508"/>
          </a:xfrm>
          <a:prstGeom prst="rect">
            <a:avLst/>
          </a:prstGeom>
        </p:spPr>
      </p:pic>
      <p:sp>
        <p:nvSpPr>
          <p:cNvPr id="127" name="object 23"/>
          <p:cNvSpPr/>
          <p:nvPr/>
        </p:nvSpPr>
        <p:spPr>
          <a:xfrm>
            <a:off x="6452851" y="1513683"/>
            <a:ext cx="8440" cy="1294227"/>
          </a:xfrm>
          <a:custGeom>
            <a:avLst/>
            <a:gdLst/>
            <a:ahLst/>
            <a:cxnLst/>
            <a:rect l="l" t="t" r="r" b="b"/>
            <a:pathLst>
              <a:path w="9143" h="1402079">
                <a:moveTo>
                  <a:pt x="4572" y="1397508"/>
                </a:moveTo>
                <a:lnTo>
                  <a:pt x="4572" y="4572"/>
                </a:lnTo>
              </a:path>
            </a:pathLst>
          </a:custGeom>
          <a:ln w="9144">
            <a:solidFill>
              <a:srgbClr val="878787"/>
            </a:solidFill>
          </a:ln>
        </p:spPr>
        <p:txBody>
          <a:bodyPr wrap="square" lIns="0" tIns="0" rIns="0" bIns="0" rtlCol="0">
            <a:noAutofit/>
          </a:bodyPr>
          <a:lstStyle/>
          <a:p>
            <a:endParaRPr sz="1662"/>
          </a:p>
        </p:txBody>
      </p:sp>
      <p:sp>
        <p:nvSpPr>
          <p:cNvPr id="128" name="text 1"/>
          <p:cNvSpPr txBox="1"/>
          <p:nvPr/>
        </p:nvSpPr>
        <p:spPr>
          <a:xfrm>
            <a:off x="6056728" y="2581596"/>
            <a:ext cx="355931" cy="127856"/>
          </a:xfrm>
          <a:prstGeom prst="rect">
            <a:avLst/>
          </a:prstGeom>
        </p:spPr>
        <p:txBody>
          <a:bodyPr vert="horz" wrap="none" lIns="0" tIns="0" rIns="0" bIns="0" rtlCol="0">
            <a:spAutoFit/>
          </a:bodyPr>
          <a:lstStyle/>
          <a:p>
            <a:r>
              <a:rPr sz="831" spc="9" dirty="0">
                <a:latin typeface="Arial"/>
                <a:cs typeface="Arial"/>
              </a:rPr>
              <a:t>Jakarta</a:t>
            </a:r>
            <a:endParaRPr sz="831">
              <a:latin typeface="Arial"/>
              <a:cs typeface="Arial"/>
            </a:endParaRPr>
          </a:p>
        </p:txBody>
      </p:sp>
      <p:sp>
        <p:nvSpPr>
          <p:cNvPr id="129" name="text 1"/>
          <p:cNvSpPr txBox="1"/>
          <p:nvPr/>
        </p:nvSpPr>
        <p:spPr>
          <a:xfrm>
            <a:off x="5921678" y="2260267"/>
            <a:ext cx="496098" cy="127856"/>
          </a:xfrm>
          <a:prstGeom prst="rect">
            <a:avLst/>
          </a:prstGeom>
        </p:spPr>
        <p:txBody>
          <a:bodyPr vert="horz" wrap="none" lIns="0" tIns="0" rIns="0" bIns="0" rtlCol="0">
            <a:spAutoFit/>
          </a:bodyPr>
          <a:lstStyle/>
          <a:p>
            <a:r>
              <a:rPr sz="831" spc="9" dirty="0">
                <a:latin typeface="Arial"/>
                <a:cs typeface="Arial"/>
              </a:rPr>
              <a:t>Singapore</a:t>
            </a:r>
            <a:endParaRPr sz="831">
              <a:latin typeface="Arial"/>
              <a:cs typeface="Arial"/>
            </a:endParaRPr>
          </a:p>
        </p:txBody>
      </p:sp>
      <p:sp>
        <p:nvSpPr>
          <p:cNvPr id="130" name="text 1"/>
          <p:cNvSpPr txBox="1"/>
          <p:nvPr/>
        </p:nvSpPr>
        <p:spPr>
          <a:xfrm>
            <a:off x="6050514" y="1938937"/>
            <a:ext cx="362792" cy="127856"/>
          </a:xfrm>
          <a:prstGeom prst="rect">
            <a:avLst/>
          </a:prstGeom>
        </p:spPr>
        <p:txBody>
          <a:bodyPr vert="horz" wrap="none" lIns="0" tIns="0" rIns="0" bIns="0" rtlCol="0">
            <a:spAutoFit/>
          </a:bodyPr>
          <a:lstStyle/>
          <a:p>
            <a:r>
              <a:rPr sz="831" spc="9" dirty="0">
                <a:latin typeface="Arial"/>
                <a:cs typeface="Arial"/>
              </a:rPr>
              <a:t>London</a:t>
            </a:r>
            <a:endParaRPr sz="831">
              <a:latin typeface="Arial"/>
              <a:cs typeface="Arial"/>
            </a:endParaRPr>
          </a:p>
        </p:txBody>
      </p:sp>
      <p:sp>
        <p:nvSpPr>
          <p:cNvPr id="131" name="text 1"/>
          <p:cNvSpPr txBox="1"/>
          <p:nvPr/>
        </p:nvSpPr>
        <p:spPr>
          <a:xfrm>
            <a:off x="6115226" y="1617725"/>
            <a:ext cx="295915" cy="127856"/>
          </a:xfrm>
          <a:prstGeom prst="rect">
            <a:avLst/>
          </a:prstGeom>
        </p:spPr>
        <p:txBody>
          <a:bodyPr vert="horz" wrap="none" lIns="0" tIns="0" rIns="0" bIns="0" rtlCol="0">
            <a:spAutoFit/>
          </a:bodyPr>
          <a:lstStyle/>
          <a:p>
            <a:r>
              <a:rPr sz="831" spc="9" dirty="0">
                <a:latin typeface="Arial"/>
                <a:cs typeface="Arial"/>
              </a:rPr>
              <a:t>Tokyo</a:t>
            </a:r>
            <a:endParaRPr sz="831">
              <a:latin typeface="Arial"/>
              <a:cs typeface="Arial"/>
            </a:endParaRPr>
          </a:p>
        </p:txBody>
      </p:sp>
      <p:sp>
        <p:nvSpPr>
          <p:cNvPr id="132" name="object 24"/>
          <p:cNvSpPr/>
          <p:nvPr/>
        </p:nvSpPr>
        <p:spPr>
          <a:xfrm>
            <a:off x="1479921" y="1630445"/>
            <a:ext cx="1129636" cy="1278752"/>
          </a:xfrm>
          <a:custGeom>
            <a:avLst/>
            <a:gdLst/>
            <a:ahLst/>
            <a:cxnLst/>
            <a:rect l="l" t="t" r="r" b="b"/>
            <a:pathLst>
              <a:path w="1223772" h="1385315">
                <a:moveTo>
                  <a:pt x="4572" y="4572"/>
                </a:moveTo>
                <a:lnTo>
                  <a:pt x="4572" y="1380744"/>
                </a:lnTo>
                <a:moveTo>
                  <a:pt x="612648" y="4572"/>
                </a:moveTo>
                <a:lnTo>
                  <a:pt x="612648" y="1380744"/>
                </a:lnTo>
                <a:moveTo>
                  <a:pt x="1219200" y="4572"/>
                </a:moveTo>
                <a:lnTo>
                  <a:pt x="1219200" y="1380744"/>
                </a:lnTo>
              </a:path>
            </a:pathLst>
          </a:custGeom>
          <a:ln w="9144">
            <a:solidFill>
              <a:srgbClr val="878787"/>
            </a:solidFill>
          </a:ln>
        </p:spPr>
        <p:txBody>
          <a:bodyPr wrap="square" lIns="0" tIns="0" rIns="0" bIns="0" rtlCol="0">
            <a:noAutofit/>
          </a:bodyPr>
          <a:lstStyle/>
          <a:p>
            <a:endParaRPr sz="1662"/>
          </a:p>
        </p:txBody>
      </p:sp>
      <p:pic>
        <p:nvPicPr>
          <p:cNvPr id="50" name="Image"/>
          <p:cNvPicPr>
            <a:picLocks noChangeAspect="1"/>
          </p:cNvPicPr>
          <p:nvPr/>
        </p:nvPicPr>
        <p:blipFill>
          <a:blip r:embed="rId27" cstate="email">
            <a:extLst>
              <a:ext uri="{28A0092B-C50C-407E-A947-70E740481C1C}">
                <a14:useLocalDpi xmlns:a14="http://schemas.microsoft.com/office/drawing/2010/main"/>
              </a:ext>
            </a:extLst>
          </a:blip>
          <a:stretch>
            <a:fillRect/>
          </a:stretch>
        </p:blipFill>
        <p:spPr>
          <a:xfrm>
            <a:off x="884858" y="2709437"/>
            <a:ext cx="1536191" cy="180066"/>
          </a:xfrm>
          <a:prstGeom prst="rect">
            <a:avLst/>
          </a:prstGeom>
        </p:spPr>
      </p:pic>
      <p:pic>
        <p:nvPicPr>
          <p:cNvPr id="51" name="Image"/>
          <p:cNvPicPr>
            <a:picLocks noChangeAspect="1"/>
          </p:cNvPicPr>
          <p:nvPr/>
        </p:nvPicPr>
        <p:blipFill>
          <a:blip r:embed="rId28" cstate="email">
            <a:extLst>
              <a:ext uri="{28A0092B-C50C-407E-A947-70E740481C1C}">
                <a14:useLocalDpi xmlns:a14="http://schemas.microsoft.com/office/drawing/2010/main"/>
              </a:ext>
            </a:extLst>
          </a:blip>
          <a:stretch>
            <a:fillRect/>
          </a:stretch>
        </p:blipFill>
        <p:spPr>
          <a:xfrm>
            <a:off x="884858" y="1692342"/>
            <a:ext cx="1199974" cy="943942"/>
          </a:xfrm>
          <a:prstGeom prst="rect">
            <a:avLst/>
          </a:prstGeom>
        </p:spPr>
      </p:pic>
      <p:sp>
        <p:nvSpPr>
          <p:cNvPr id="133" name="object 25"/>
          <p:cNvSpPr/>
          <p:nvPr/>
        </p:nvSpPr>
        <p:spPr>
          <a:xfrm>
            <a:off x="924283" y="2727810"/>
            <a:ext cx="1456827" cy="101670"/>
          </a:xfrm>
          <a:custGeom>
            <a:avLst/>
            <a:gdLst/>
            <a:ahLst/>
            <a:cxnLst/>
            <a:rect l="l" t="t" r="r" b="b"/>
            <a:pathLst>
              <a:path w="1578229" h="110143">
                <a:moveTo>
                  <a:pt x="0" y="110144"/>
                </a:moveTo>
                <a:lnTo>
                  <a:pt x="0" y="0"/>
                </a:lnTo>
                <a:lnTo>
                  <a:pt x="1578229" y="0"/>
                </a:lnTo>
                <a:lnTo>
                  <a:pt x="1578229" y="110144"/>
                </a:lnTo>
                <a:lnTo>
                  <a:pt x="0" y="110144"/>
                </a:lnTo>
                <a:close/>
              </a:path>
            </a:pathLst>
          </a:custGeom>
          <a:solidFill>
            <a:srgbClr val="FF6600"/>
          </a:solidFill>
        </p:spPr>
        <p:txBody>
          <a:bodyPr wrap="square" lIns="0" tIns="0" rIns="0" bIns="0" rtlCol="0">
            <a:noAutofit/>
          </a:bodyPr>
          <a:lstStyle/>
          <a:p>
            <a:endParaRPr sz="1662"/>
          </a:p>
        </p:txBody>
      </p:sp>
      <p:sp>
        <p:nvSpPr>
          <p:cNvPr id="134" name="object 26"/>
          <p:cNvSpPr/>
          <p:nvPr/>
        </p:nvSpPr>
        <p:spPr>
          <a:xfrm>
            <a:off x="924353" y="1711334"/>
            <a:ext cx="1121206" cy="863756"/>
          </a:xfrm>
          <a:custGeom>
            <a:avLst/>
            <a:gdLst/>
            <a:ahLst/>
            <a:cxnLst/>
            <a:rect l="l" t="t" r="r" b="b"/>
            <a:pathLst>
              <a:path w="1214640" h="935736">
                <a:moveTo>
                  <a:pt x="1214641" y="935736"/>
                </a:moveTo>
                <a:lnTo>
                  <a:pt x="0" y="935736"/>
                </a:lnTo>
                <a:lnTo>
                  <a:pt x="0" y="826008"/>
                </a:lnTo>
                <a:lnTo>
                  <a:pt x="1214641" y="826008"/>
                </a:lnTo>
                <a:close/>
                <a:moveTo>
                  <a:pt x="819925" y="661416"/>
                </a:moveTo>
                <a:lnTo>
                  <a:pt x="0" y="661416"/>
                </a:lnTo>
                <a:lnTo>
                  <a:pt x="0" y="550164"/>
                </a:lnTo>
                <a:lnTo>
                  <a:pt x="819925" y="550164"/>
                </a:lnTo>
                <a:close/>
                <a:moveTo>
                  <a:pt x="728485" y="385572"/>
                </a:moveTo>
                <a:lnTo>
                  <a:pt x="0" y="385572"/>
                </a:lnTo>
                <a:lnTo>
                  <a:pt x="0" y="275844"/>
                </a:lnTo>
                <a:lnTo>
                  <a:pt x="728485" y="275844"/>
                </a:lnTo>
                <a:close/>
                <a:moveTo>
                  <a:pt x="667525" y="109728"/>
                </a:moveTo>
                <a:lnTo>
                  <a:pt x="0" y="109728"/>
                </a:lnTo>
                <a:lnTo>
                  <a:pt x="0" y="0"/>
                </a:lnTo>
                <a:lnTo>
                  <a:pt x="667525" y="0"/>
                </a:lnTo>
                <a:close/>
              </a:path>
            </a:pathLst>
          </a:custGeom>
          <a:solidFill>
            <a:srgbClr val="800000"/>
          </a:solidFill>
        </p:spPr>
        <p:txBody>
          <a:bodyPr wrap="square" lIns="0" tIns="0" rIns="0" bIns="0" rtlCol="0">
            <a:noAutofit/>
          </a:bodyPr>
          <a:lstStyle/>
          <a:p>
            <a:endParaRPr sz="1662"/>
          </a:p>
        </p:txBody>
      </p:sp>
      <p:sp>
        <p:nvSpPr>
          <p:cNvPr id="135" name="object 27"/>
          <p:cNvSpPr/>
          <p:nvPr/>
        </p:nvSpPr>
        <p:spPr>
          <a:xfrm>
            <a:off x="920026" y="1630445"/>
            <a:ext cx="8441" cy="1278752"/>
          </a:xfrm>
          <a:custGeom>
            <a:avLst/>
            <a:gdLst/>
            <a:ahLst/>
            <a:cxnLst/>
            <a:rect l="l" t="t" r="r" b="b"/>
            <a:pathLst>
              <a:path w="9144" h="1385315">
                <a:moveTo>
                  <a:pt x="4572" y="1380744"/>
                </a:moveTo>
                <a:lnTo>
                  <a:pt x="4572" y="4572"/>
                </a:lnTo>
              </a:path>
            </a:pathLst>
          </a:custGeom>
          <a:ln w="9144">
            <a:solidFill>
              <a:srgbClr val="878787"/>
            </a:solidFill>
          </a:ln>
        </p:spPr>
        <p:txBody>
          <a:bodyPr wrap="square" lIns="0" tIns="0" rIns="0" bIns="0" rtlCol="0">
            <a:noAutofit/>
          </a:bodyPr>
          <a:lstStyle/>
          <a:p>
            <a:endParaRPr sz="1662"/>
          </a:p>
        </p:txBody>
      </p:sp>
      <p:sp>
        <p:nvSpPr>
          <p:cNvPr id="136" name="object 28"/>
          <p:cNvSpPr/>
          <p:nvPr/>
        </p:nvSpPr>
        <p:spPr>
          <a:xfrm>
            <a:off x="883451" y="1630445"/>
            <a:ext cx="45016" cy="1278752"/>
          </a:xfrm>
          <a:custGeom>
            <a:avLst/>
            <a:gdLst/>
            <a:ahLst/>
            <a:cxnLst/>
            <a:rect l="l" t="t" r="r" b="b"/>
            <a:pathLst>
              <a:path w="48767" h="1385315">
                <a:moveTo>
                  <a:pt x="4572" y="1380744"/>
                </a:moveTo>
                <a:lnTo>
                  <a:pt x="44195" y="1380744"/>
                </a:lnTo>
                <a:moveTo>
                  <a:pt x="4572" y="1104900"/>
                </a:moveTo>
                <a:lnTo>
                  <a:pt x="44195" y="1104900"/>
                </a:lnTo>
                <a:moveTo>
                  <a:pt x="4572" y="830580"/>
                </a:moveTo>
                <a:lnTo>
                  <a:pt x="44195" y="830580"/>
                </a:lnTo>
                <a:moveTo>
                  <a:pt x="4572" y="554736"/>
                </a:moveTo>
                <a:lnTo>
                  <a:pt x="44195" y="554736"/>
                </a:lnTo>
                <a:moveTo>
                  <a:pt x="4572" y="278892"/>
                </a:moveTo>
                <a:lnTo>
                  <a:pt x="44195" y="278892"/>
                </a:lnTo>
                <a:moveTo>
                  <a:pt x="4572" y="4572"/>
                </a:moveTo>
                <a:lnTo>
                  <a:pt x="44195" y="4572"/>
                </a:lnTo>
              </a:path>
            </a:pathLst>
          </a:custGeom>
          <a:ln w="9144">
            <a:solidFill>
              <a:srgbClr val="878787"/>
            </a:solidFill>
          </a:ln>
        </p:spPr>
        <p:txBody>
          <a:bodyPr wrap="square" lIns="0" tIns="0" rIns="0" bIns="0" rtlCol="0">
            <a:noAutofit/>
          </a:bodyPr>
          <a:lstStyle/>
          <a:p>
            <a:endParaRPr sz="1662"/>
          </a:p>
        </p:txBody>
      </p:sp>
      <p:sp>
        <p:nvSpPr>
          <p:cNvPr id="137" name="text 1"/>
          <p:cNvSpPr txBox="1"/>
          <p:nvPr/>
        </p:nvSpPr>
        <p:spPr>
          <a:xfrm>
            <a:off x="2450827" y="2711584"/>
            <a:ext cx="176587" cy="149143"/>
          </a:xfrm>
          <a:prstGeom prst="rect">
            <a:avLst/>
          </a:prstGeom>
        </p:spPr>
        <p:txBody>
          <a:bodyPr vert="horz" wrap="none" lIns="0" tIns="0" rIns="0" bIns="0" rtlCol="0">
            <a:spAutoFit/>
          </a:bodyPr>
          <a:lstStyle/>
          <a:p>
            <a:r>
              <a:rPr sz="969" spc="9" dirty="0">
                <a:latin typeface="Arial"/>
                <a:cs typeface="Arial"/>
              </a:rPr>
              <a:t>2.6</a:t>
            </a:r>
            <a:endParaRPr sz="923">
              <a:latin typeface="Arial"/>
              <a:cs typeface="Arial"/>
            </a:endParaRPr>
          </a:p>
        </p:txBody>
      </p:sp>
      <p:sp>
        <p:nvSpPr>
          <p:cNvPr id="138" name="text 1"/>
          <p:cNvSpPr txBox="1"/>
          <p:nvPr/>
        </p:nvSpPr>
        <p:spPr>
          <a:xfrm>
            <a:off x="2115546" y="2457291"/>
            <a:ext cx="70084" cy="149143"/>
          </a:xfrm>
          <a:prstGeom prst="rect">
            <a:avLst/>
          </a:prstGeom>
        </p:spPr>
        <p:txBody>
          <a:bodyPr vert="horz" wrap="none" lIns="0" tIns="0" rIns="0" bIns="0" rtlCol="0">
            <a:spAutoFit/>
          </a:bodyPr>
          <a:lstStyle/>
          <a:p>
            <a:r>
              <a:rPr sz="969" spc="9" dirty="0">
                <a:latin typeface="Arial"/>
                <a:cs typeface="Arial"/>
              </a:rPr>
              <a:t>2</a:t>
            </a:r>
            <a:endParaRPr sz="923">
              <a:latin typeface="Arial"/>
              <a:cs typeface="Arial"/>
            </a:endParaRPr>
          </a:p>
        </p:txBody>
      </p:sp>
      <p:sp>
        <p:nvSpPr>
          <p:cNvPr id="139" name="text 1"/>
          <p:cNvSpPr txBox="1"/>
          <p:nvPr/>
        </p:nvSpPr>
        <p:spPr>
          <a:xfrm>
            <a:off x="1750842" y="2203272"/>
            <a:ext cx="246671" cy="149143"/>
          </a:xfrm>
          <a:prstGeom prst="rect">
            <a:avLst/>
          </a:prstGeom>
        </p:spPr>
        <p:txBody>
          <a:bodyPr vert="horz" wrap="none" lIns="0" tIns="0" rIns="0" bIns="0" rtlCol="0">
            <a:spAutoFit/>
          </a:bodyPr>
          <a:lstStyle/>
          <a:p>
            <a:r>
              <a:rPr sz="969" spc="9" dirty="0">
                <a:latin typeface="Arial"/>
                <a:cs typeface="Arial"/>
              </a:rPr>
              <a:t>1.35</a:t>
            </a:r>
            <a:endParaRPr sz="923">
              <a:latin typeface="Arial"/>
              <a:cs typeface="Arial"/>
            </a:endParaRPr>
          </a:p>
        </p:txBody>
      </p:sp>
      <p:sp>
        <p:nvSpPr>
          <p:cNvPr id="140" name="text 1"/>
          <p:cNvSpPr txBox="1"/>
          <p:nvPr/>
        </p:nvSpPr>
        <p:spPr>
          <a:xfrm>
            <a:off x="1666435" y="1948881"/>
            <a:ext cx="176587" cy="149143"/>
          </a:xfrm>
          <a:prstGeom prst="rect">
            <a:avLst/>
          </a:prstGeom>
        </p:spPr>
        <p:txBody>
          <a:bodyPr vert="horz" wrap="none" lIns="0" tIns="0" rIns="0" bIns="0" rtlCol="0">
            <a:spAutoFit/>
          </a:bodyPr>
          <a:lstStyle/>
          <a:p>
            <a:r>
              <a:rPr sz="969" spc="9" dirty="0">
                <a:latin typeface="Arial"/>
                <a:cs typeface="Arial"/>
              </a:rPr>
              <a:t>1.2</a:t>
            </a:r>
            <a:endParaRPr sz="923">
              <a:latin typeface="Arial"/>
              <a:cs typeface="Arial"/>
            </a:endParaRPr>
          </a:p>
        </p:txBody>
      </p:sp>
      <p:sp>
        <p:nvSpPr>
          <p:cNvPr id="141" name="text 1"/>
          <p:cNvSpPr txBox="1"/>
          <p:nvPr/>
        </p:nvSpPr>
        <p:spPr>
          <a:xfrm>
            <a:off x="1610517" y="1694842"/>
            <a:ext cx="176587" cy="149143"/>
          </a:xfrm>
          <a:prstGeom prst="rect">
            <a:avLst/>
          </a:prstGeom>
        </p:spPr>
        <p:txBody>
          <a:bodyPr vert="horz" wrap="none" lIns="0" tIns="0" rIns="0" bIns="0" rtlCol="0">
            <a:spAutoFit/>
          </a:bodyPr>
          <a:lstStyle/>
          <a:p>
            <a:r>
              <a:rPr sz="969" spc="9" dirty="0">
                <a:latin typeface="Arial"/>
                <a:cs typeface="Arial"/>
              </a:rPr>
              <a:t>1.1</a:t>
            </a:r>
            <a:endParaRPr sz="923">
              <a:latin typeface="Arial"/>
              <a:cs typeface="Arial"/>
            </a:endParaRPr>
          </a:p>
        </p:txBody>
      </p:sp>
      <p:sp>
        <p:nvSpPr>
          <p:cNvPr id="142" name="text 1"/>
          <p:cNvSpPr txBox="1"/>
          <p:nvPr/>
        </p:nvSpPr>
        <p:spPr>
          <a:xfrm>
            <a:off x="284448" y="2705723"/>
            <a:ext cx="548996" cy="149143"/>
          </a:xfrm>
          <a:prstGeom prst="rect">
            <a:avLst/>
          </a:prstGeom>
        </p:spPr>
        <p:txBody>
          <a:bodyPr vert="horz" wrap="none" lIns="0" tIns="0" rIns="0" bIns="0" rtlCol="0">
            <a:spAutoFit/>
          </a:bodyPr>
          <a:lstStyle/>
          <a:p>
            <a:r>
              <a:rPr sz="969" spc="9" dirty="0">
                <a:latin typeface="Arial"/>
                <a:cs typeface="Arial"/>
              </a:rPr>
              <a:t>Indonesia</a:t>
            </a:r>
            <a:endParaRPr sz="923">
              <a:latin typeface="Arial"/>
              <a:cs typeface="Arial"/>
            </a:endParaRPr>
          </a:p>
        </p:txBody>
      </p:sp>
      <p:sp>
        <p:nvSpPr>
          <p:cNvPr id="143" name="text 1"/>
          <p:cNvSpPr txBox="1"/>
          <p:nvPr/>
        </p:nvSpPr>
        <p:spPr>
          <a:xfrm>
            <a:off x="366886" y="2451684"/>
            <a:ext cx="464935" cy="149143"/>
          </a:xfrm>
          <a:prstGeom prst="rect">
            <a:avLst/>
          </a:prstGeom>
        </p:spPr>
        <p:txBody>
          <a:bodyPr vert="horz" wrap="none" lIns="0" tIns="0" rIns="0" bIns="0" rtlCol="0">
            <a:spAutoFit/>
          </a:bodyPr>
          <a:lstStyle/>
          <a:p>
            <a:r>
              <a:rPr sz="969" spc="9" dirty="0">
                <a:latin typeface="Arial"/>
                <a:cs typeface="Arial"/>
              </a:rPr>
              <a:t>Vietnam</a:t>
            </a:r>
            <a:endParaRPr sz="923">
              <a:latin typeface="Arial"/>
              <a:cs typeface="Arial"/>
            </a:endParaRPr>
          </a:p>
        </p:txBody>
      </p:sp>
      <p:sp>
        <p:nvSpPr>
          <p:cNvPr id="144" name="text 1"/>
          <p:cNvSpPr txBox="1"/>
          <p:nvPr/>
        </p:nvSpPr>
        <p:spPr>
          <a:xfrm>
            <a:off x="346065" y="2197293"/>
            <a:ext cx="483722" cy="149143"/>
          </a:xfrm>
          <a:prstGeom prst="rect">
            <a:avLst/>
          </a:prstGeom>
        </p:spPr>
        <p:txBody>
          <a:bodyPr vert="horz" wrap="none" lIns="0" tIns="0" rIns="0" bIns="0" rtlCol="0">
            <a:spAutoFit/>
          </a:bodyPr>
          <a:lstStyle/>
          <a:p>
            <a:r>
              <a:rPr sz="969" spc="9" dirty="0">
                <a:latin typeface="Arial"/>
                <a:cs typeface="Arial"/>
              </a:rPr>
              <a:t>Thailand</a:t>
            </a:r>
            <a:endParaRPr sz="923">
              <a:latin typeface="Arial"/>
              <a:cs typeface="Arial"/>
            </a:endParaRPr>
          </a:p>
        </p:txBody>
      </p:sp>
      <p:sp>
        <p:nvSpPr>
          <p:cNvPr id="145" name="text 1"/>
          <p:cNvSpPr txBox="1"/>
          <p:nvPr/>
        </p:nvSpPr>
        <p:spPr>
          <a:xfrm>
            <a:off x="496871" y="1943254"/>
            <a:ext cx="329577" cy="149143"/>
          </a:xfrm>
          <a:prstGeom prst="rect">
            <a:avLst/>
          </a:prstGeom>
        </p:spPr>
        <p:txBody>
          <a:bodyPr vert="horz" wrap="none" lIns="0" tIns="0" rIns="0" bIns="0" rtlCol="0">
            <a:spAutoFit/>
          </a:bodyPr>
          <a:lstStyle/>
          <a:p>
            <a:r>
              <a:rPr sz="969" spc="9" dirty="0">
                <a:latin typeface="Arial"/>
                <a:cs typeface="Arial"/>
              </a:rPr>
              <a:t>China</a:t>
            </a:r>
            <a:endParaRPr sz="923">
              <a:latin typeface="Arial"/>
              <a:cs typeface="Arial"/>
            </a:endParaRPr>
          </a:p>
        </p:txBody>
      </p:sp>
      <p:sp>
        <p:nvSpPr>
          <p:cNvPr id="146" name="text 1"/>
          <p:cNvSpPr txBox="1"/>
          <p:nvPr/>
        </p:nvSpPr>
        <p:spPr>
          <a:xfrm>
            <a:off x="332559" y="1688863"/>
            <a:ext cx="499752" cy="149143"/>
          </a:xfrm>
          <a:prstGeom prst="rect">
            <a:avLst/>
          </a:prstGeom>
        </p:spPr>
        <p:txBody>
          <a:bodyPr vert="horz" wrap="none" lIns="0" tIns="0" rIns="0" bIns="0" rtlCol="0">
            <a:spAutoFit/>
          </a:bodyPr>
          <a:lstStyle/>
          <a:p>
            <a:r>
              <a:rPr sz="969" spc="9" dirty="0">
                <a:latin typeface="Arial"/>
                <a:cs typeface="Arial"/>
              </a:rPr>
              <a:t>Malaysia</a:t>
            </a:r>
            <a:endParaRPr sz="923">
              <a:latin typeface="Arial"/>
              <a:cs typeface="Arial"/>
            </a:endParaRPr>
          </a:p>
        </p:txBody>
      </p:sp>
      <p:sp>
        <p:nvSpPr>
          <p:cNvPr id="147" name="text 1"/>
          <p:cNvSpPr txBox="1"/>
          <p:nvPr/>
        </p:nvSpPr>
        <p:spPr>
          <a:xfrm>
            <a:off x="6028358" y="1104967"/>
            <a:ext cx="1178336" cy="184666"/>
          </a:xfrm>
          <a:prstGeom prst="rect">
            <a:avLst/>
          </a:prstGeom>
        </p:spPr>
        <p:txBody>
          <a:bodyPr vert="horz" wrap="none" lIns="0" tIns="0" rIns="0" bIns="0" rtlCol="0">
            <a:spAutoFit/>
          </a:bodyPr>
          <a:lstStyle/>
          <a:p>
            <a:r>
              <a:rPr sz="1200" spc="9" dirty="0">
                <a:solidFill>
                  <a:srgbClr val="F79646"/>
                </a:solidFill>
                <a:latin typeface="Trueno" panose="00000500000000000000" pitchFamily="50" charset="0"/>
                <a:cs typeface="Arial"/>
              </a:rPr>
              <a:t>Road Ratio (%)</a:t>
            </a:r>
            <a:endParaRPr sz="1200" dirty="0">
              <a:latin typeface="Trueno" panose="00000500000000000000" pitchFamily="50" charset="0"/>
              <a:cs typeface="Arial"/>
            </a:endParaRPr>
          </a:p>
        </p:txBody>
      </p:sp>
      <p:sp>
        <p:nvSpPr>
          <p:cNvPr id="148" name="object 29"/>
          <p:cNvSpPr/>
          <p:nvPr/>
        </p:nvSpPr>
        <p:spPr>
          <a:xfrm>
            <a:off x="6028358" y="1352725"/>
            <a:ext cx="917213" cy="7034"/>
          </a:xfrm>
          <a:custGeom>
            <a:avLst/>
            <a:gdLst/>
            <a:ahLst/>
            <a:cxnLst/>
            <a:rect l="l" t="t" r="r" b="b"/>
            <a:pathLst>
              <a:path w="993647" h="7620">
                <a:moveTo>
                  <a:pt x="0" y="0"/>
                </a:moveTo>
                <a:lnTo>
                  <a:pt x="248411" y="0"/>
                </a:lnTo>
                <a:lnTo>
                  <a:pt x="496823" y="0"/>
                </a:lnTo>
                <a:lnTo>
                  <a:pt x="745235" y="0"/>
                </a:lnTo>
                <a:lnTo>
                  <a:pt x="993647" y="0"/>
                </a:lnTo>
                <a:lnTo>
                  <a:pt x="993647" y="7620"/>
                </a:lnTo>
                <a:lnTo>
                  <a:pt x="745235" y="7620"/>
                </a:lnTo>
                <a:lnTo>
                  <a:pt x="496823" y="7620"/>
                </a:lnTo>
                <a:lnTo>
                  <a:pt x="248411" y="7620"/>
                </a:lnTo>
                <a:lnTo>
                  <a:pt x="0" y="7620"/>
                </a:lnTo>
                <a:close/>
              </a:path>
            </a:pathLst>
          </a:custGeom>
          <a:solidFill>
            <a:srgbClr val="F79646"/>
          </a:solidFill>
        </p:spPr>
        <p:txBody>
          <a:bodyPr wrap="square" lIns="0" tIns="0" rIns="0" bIns="0" rtlCol="0">
            <a:noAutofit/>
          </a:bodyPr>
          <a:lstStyle/>
          <a:p>
            <a:endParaRPr sz="1662"/>
          </a:p>
        </p:txBody>
      </p:sp>
      <p:sp>
        <p:nvSpPr>
          <p:cNvPr id="149" name="text 1"/>
          <p:cNvSpPr txBox="1"/>
          <p:nvPr/>
        </p:nvSpPr>
        <p:spPr>
          <a:xfrm>
            <a:off x="7125287" y="2581010"/>
            <a:ext cx="307135" cy="127856"/>
          </a:xfrm>
          <a:prstGeom prst="rect">
            <a:avLst/>
          </a:prstGeom>
        </p:spPr>
        <p:txBody>
          <a:bodyPr vert="horz" wrap="none" lIns="0" tIns="0" rIns="0" bIns="0" rtlCol="0">
            <a:spAutoFit/>
          </a:bodyPr>
          <a:lstStyle/>
          <a:p>
            <a:r>
              <a:rPr sz="831" spc="9" dirty="0">
                <a:latin typeface="Arial"/>
                <a:cs typeface="Arial"/>
              </a:rPr>
              <a:t>6.26%</a:t>
            </a:r>
            <a:endParaRPr sz="831">
              <a:latin typeface="Arial"/>
              <a:cs typeface="Arial"/>
            </a:endParaRPr>
          </a:p>
        </p:txBody>
      </p:sp>
      <p:sp>
        <p:nvSpPr>
          <p:cNvPr id="150" name="text 1"/>
          <p:cNvSpPr txBox="1"/>
          <p:nvPr/>
        </p:nvSpPr>
        <p:spPr>
          <a:xfrm>
            <a:off x="7713316" y="2258860"/>
            <a:ext cx="216662" cy="127856"/>
          </a:xfrm>
          <a:prstGeom prst="rect">
            <a:avLst/>
          </a:prstGeom>
        </p:spPr>
        <p:txBody>
          <a:bodyPr vert="horz" wrap="none" lIns="0" tIns="0" rIns="0" bIns="0" rtlCol="0">
            <a:spAutoFit/>
          </a:bodyPr>
          <a:lstStyle/>
          <a:p>
            <a:r>
              <a:rPr sz="831" spc="9" dirty="0">
                <a:latin typeface="Arial"/>
                <a:cs typeface="Arial"/>
              </a:rPr>
              <a:t>12%</a:t>
            </a:r>
            <a:endParaRPr sz="831">
              <a:latin typeface="Arial"/>
              <a:cs typeface="Arial"/>
            </a:endParaRPr>
          </a:p>
        </p:txBody>
      </p:sp>
      <p:sp>
        <p:nvSpPr>
          <p:cNvPr id="151" name="text 1"/>
          <p:cNvSpPr txBox="1"/>
          <p:nvPr/>
        </p:nvSpPr>
        <p:spPr>
          <a:xfrm>
            <a:off x="8640963" y="1936709"/>
            <a:ext cx="216662" cy="127856"/>
          </a:xfrm>
          <a:prstGeom prst="rect">
            <a:avLst/>
          </a:prstGeom>
        </p:spPr>
        <p:txBody>
          <a:bodyPr vert="horz" wrap="none" lIns="0" tIns="0" rIns="0" bIns="0" rtlCol="0">
            <a:spAutoFit/>
          </a:bodyPr>
          <a:lstStyle/>
          <a:p>
            <a:r>
              <a:rPr sz="831" spc="9" dirty="0">
                <a:latin typeface="Arial"/>
                <a:cs typeface="Arial"/>
              </a:rPr>
              <a:t>21%</a:t>
            </a:r>
            <a:endParaRPr sz="831">
              <a:latin typeface="Arial"/>
              <a:cs typeface="Arial"/>
            </a:endParaRPr>
          </a:p>
        </p:txBody>
      </p:sp>
      <p:sp>
        <p:nvSpPr>
          <p:cNvPr id="152" name="text 1"/>
          <p:cNvSpPr txBox="1"/>
          <p:nvPr/>
        </p:nvSpPr>
        <p:spPr>
          <a:xfrm>
            <a:off x="8750691" y="1614305"/>
            <a:ext cx="216662" cy="127856"/>
          </a:xfrm>
          <a:prstGeom prst="rect">
            <a:avLst/>
          </a:prstGeom>
        </p:spPr>
        <p:txBody>
          <a:bodyPr vert="horz" wrap="none" lIns="0" tIns="0" rIns="0" bIns="0" rtlCol="0">
            <a:spAutoFit/>
          </a:bodyPr>
          <a:lstStyle/>
          <a:p>
            <a:r>
              <a:rPr sz="831" spc="9" dirty="0">
                <a:latin typeface="Arial"/>
                <a:cs typeface="Arial"/>
              </a:rPr>
              <a:t>22%</a:t>
            </a:r>
            <a:endParaRPr sz="831">
              <a:latin typeface="Arial"/>
              <a:cs typeface="Arial"/>
            </a:endParaRPr>
          </a:p>
        </p:txBody>
      </p:sp>
      <p:sp>
        <p:nvSpPr>
          <p:cNvPr id="153" name="object 30"/>
          <p:cNvSpPr/>
          <p:nvPr/>
        </p:nvSpPr>
        <p:spPr>
          <a:xfrm>
            <a:off x="6438783" y="4318781"/>
            <a:ext cx="1184499" cy="1126822"/>
          </a:xfrm>
          <a:custGeom>
            <a:avLst/>
            <a:gdLst/>
            <a:ahLst/>
            <a:cxnLst/>
            <a:rect l="l" t="t" r="r" b="b"/>
            <a:pathLst>
              <a:path w="1283207" h="1220724">
                <a:moveTo>
                  <a:pt x="641604" y="539496"/>
                </a:moveTo>
                <a:lnTo>
                  <a:pt x="769620" y="632460"/>
                </a:lnTo>
                <a:lnTo>
                  <a:pt x="720852" y="781812"/>
                </a:lnTo>
                <a:lnTo>
                  <a:pt x="562356" y="781812"/>
                </a:lnTo>
                <a:lnTo>
                  <a:pt x="515112" y="632460"/>
                </a:lnTo>
                <a:lnTo>
                  <a:pt x="641604" y="539496"/>
                </a:lnTo>
                <a:moveTo>
                  <a:pt x="641604" y="405384"/>
                </a:moveTo>
                <a:lnTo>
                  <a:pt x="897636" y="591312"/>
                </a:lnTo>
                <a:lnTo>
                  <a:pt x="800100" y="891540"/>
                </a:lnTo>
                <a:lnTo>
                  <a:pt x="484632" y="891540"/>
                </a:lnTo>
                <a:lnTo>
                  <a:pt x="387095" y="591312"/>
                </a:lnTo>
                <a:lnTo>
                  <a:pt x="641604" y="405384"/>
                </a:lnTo>
                <a:moveTo>
                  <a:pt x="641604" y="271272"/>
                </a:moveTo>
                <a:lnTo>
                  <a:pt x="1024128" y="550164"/>
                </a:lnTo>
                <a:lnTo>
                  <a:pt x="877824" y="999744"/>
                </a:lnTo>
                <a:lnTo>
                  <a:pt x="405383" y="999744"/>
                </a:lnTo>
                <a:lnTo>
                  <a:pt x="259080" y="550164"/>
                </a:lnTo>
                <a:lnTo>
                  <a:pt x="641604" y="271272"/>
                </a:lnTo>
                <a:moveTo>
                  <a:pt x="641604" y="137160"/>
                </a:moveTo>
                <a:lnTo>
                  <a:pt x="1152144" y="509016"/>
                </a:lnTo>
                <a:lnTo>
                  <a:pt x="957071" y="1107948"/>
                </a:lnTo>
                <a:lnTo>
                  <a:pt x="326136" y="1107948"/>
                </a:lnTo>
                <a:lnTo>
                  <a:pt x="132588" y="509016"/>
                </a:lnTo>
                <a:lnTo>
                  <a:pt x="641604" y="137160"/>
                </a:lnTo>
                <a:moveTo>
                  <a:pt x="641604" y="4572"/>
                </a:moveTo>
                <a:lnTo>
                  <a:pt x="1278636" y="466344"/>
                </a:lnTo>
                <a:lnTo>
                  <a:pt x="1036320" y="1216152"/>
                </a:lnTo>
                <a:lnTo>
                  <a:pt x="248412" y="1216152"/>
                </a:lnTo>
                <a:lnTo>
                  <a:pt x="4571" y="466344"/>
                </a:lnTo>
                <a:lnTo>
                  <a:pt x="641604" y="4572"/>
                </a:lnTo>
              </a:path>
            </a:pathLst>
          </a:custGeom>
          <a:ln w="9144">
            <a:solidFill>
              <a:srgbClr val="878787"/>
            </a:solidFill>
          </a:ln>
        </p:spPr>
        <p:txBody>
          <a:bodyPr wrap="square" lIns="0" tIns="0" rIns="0" bIns="0" rtlCol="0">
            <a:noAutofit/>
          </a:bodyPr>
          <a:lstStyle/>
          <a:p>
            <a:endParaRPr sz="1662"/>
          </a:p>
        </p:txBody>
      </p:sp>
      <p:sp>
        <p:nvSpPr>
          <p:cNvPr id="154" name="object 31"/>
          <p:cNvSpPr/>
          <p:nvPr/>
        </p:nvSpPr>
        <p:spPr>
          <a:xfrm>
            <a:off x="6438783" y="4318781"/>
            <a:ext cx="1184499" cy="1126822"/>
          </a:xfrm>
          <a:custGeom>
            <a:avLst/>
            <a:gdLst/>
            <a:ahLst/>
            <a:cxnLst/>
            <a:rect l="l" t="t" r="r" b="b"/>
            <a:pathLst>
              <a:path w="1283207" h="1220724">
                <a:moveTo>
                  <a:pt x="641604" y="673608"/>
                </a:moveTo>
                <a:lnTo>
                  <a:pt x="641604" y="4572"/>
                </a:lnTo>
                <a:moveTo>
                  <a:pt x="641604" y="673608"/>
                </a:moveTo>
                <a:lnTo>
                  <a:pt x="1278636" y="466344"/>
                </a:lnTo>
                <a:moveTo>
                  <a:pt x="641604" y="673608"/>
                </a:moveTo>
                <a:lnTo>
                  <a:pt x="1036320" y="1216152"/>
                </a:lnTo>
                <a:moveTo>
                  <a:pt x="641604" y="673608"/>
                </a:moveTo>
                <a:lnTo>
                  <a:pt x="248412" y="1216152"/>
                </a:lnTo>
                <a:moveTo>
                  <a:pt x="641604" y="673608"/>
                </a:moveTo>
                <a:lnTo>
                  <a:pt x="4571" y="466344"/>
                </a:lnTo>
                <a:moveTo>
                  <a:pt x="641604" y="673608"/>
                </a:moveTo>
                <a:lnTo>
                  <a:pt x="641604" y="4572"/>
                </a:lnTo>
              </a:path>
            </a:pathLst>
          </a:custGeom>
          <a:ln w="9144">
            <a:solidFill>
              <a:srgbClr val="878787"/>
            </a:solidFill>
          </a:ln>
        </p:spPr>
        <p:txBody>
          <a:bodyPr wrap="square" lIns="0" tIns="0" rIns="0" bIns="0" rtlCol="0">
            <a:noAutofit/>
          </a:bodyPr>
          <a:lstStyle/>
          <a:p>
            <a:endParaRPr sz="1662"/>
          </a:p>
        </p:txBody>
      </p:sp>
      <p:pic>
        <p:nvPicPr>
          <p:cNvPr id="52" name="Image"/>
          <p:cNvPicPr>
            <a:picLocks noChangeAspect="1"/>
          </p:cNvPicPr>
          <p:nvPr/>
        </p:nvPicPr>
        <p:blipFill>
          <a:blip r:embed="rId29" cstate="email">
            <a:extLst>
              <a:ext uri="{28A0092B-C50C-407E-A947-70E740481C1C}">
                <a14:useLocalDpi xmlns:a14="http://schemas.microsoft.com/office/drawing/2010/main"/>
              </a:ext>
            </a:extLst>
          </a:blip>
          <a:stretch>
            <a:fillRect/>
          </a:stretch>
        </p:blipFill>
        <p:spPr>
          <a:xfrm>
            <a:off x="6434563" y="4307527"/>
            <a:ext cx="900332" cy="924247"/>
          </a:xfrm>
          <a:prstGeom prst="rect">
            <a:avLst/>
          </a:prstGeom>
        </p:spPr>
      </p:pic>
      <p:sp>
        <p:nvSpPr>
          <p:cNvPr id="155" name="object 32"/>
          <p:cNvSpPr/>
          <p:nvPr/>
        </p:nvSpPr>
        <p:spPr>
          <a:xfrm>
            <a:off x="6509122" y="4548084"/>
            <a:ext cx="690723" cy="565521"/>
          </a:xfrm>
          <a:custGeom>
            <a:avLst/>
            <a:gdLst/>
            <a:ahLst/>
            <a:cxnLst/>
            <a:rect l="l" t="t" r="r" b="b"/>
            <a:pathLst>
              <a:path w="748283" h="612648">
                <a:moveTo>
                  <a:pt x="23621" y="249174"/>
                </a:moveTo>
                <a:lnTo>
                  <a:pt x="566166" y="23622"/>
                </a:lnTo>
                <a:lnTo>
                  <a:pt x="724662" y="374142"/>
                </a:lnTo>
                <a:lnTo>
                  <a:pt x="683514" y="589026"/>
                </a:lnTo>
                <a:lnTo>
                  <a:pt x="486918" y="534162"/>
                </a:lnTo>
                <a:lnTo>
                  <a:pt x="23621" y="249174"/>
                </a:lnTo>
              </a:path>
            </a:pathLst>
          </a:custGeom>
          <a:ln w="47244">
            <a:solidFill>
              <a:srgbClr val="A18255"/>
            </a:solidFill>
          </a:ln>
        </p:spPr>
        <p:txBody>
          <a:bodyPr wrap="square" lIns="0" tIns="0" rIns="0" bIns="0" rtlCol="0">
            <a:noAutofit/>
          </a:bodyPr>
          <a:lstStyle/>
          <a:p>
            <a:endParaRPr sz="1662"/>
          </a:p>
        </p:txBody>
      </p:sp>
      <p:pic>
        <p:nvPicPr>
          <p:cNvPr id="53" name="Image"/>
          <p:cNvPicPr>
            <a:picLocks noChangeAspect="1"/>
          </p:cNvPicPr>
          <p:nvPr/>
        </p:nvPicPr>
        <p:blipFill>
          <a:blip r:embed="rId30" cstate="email">
            <a:extLst>
              <a:ext uri="{28A0092B-C50C-407E-A947-70E740481C1C}">
                <a14:useLocalDpi xmlns:a14="http://schemas.microsoft.com/office/drawing/2010/main"/>
              </a:ext>
            </a:extLst>
          </a:blip>
          <a:stretch>
            <a:fillRect/>
          </a:stretch>
        </p:blipFill>
        <p:spPr>
          <a:xfrm>
            <a:off x="6971947" y="4511508"/>
            <a:ext cx="115355" cy="115355"/>
          </a:xfrm>
          <a:prstGeom prst="rect">
            <a:avLst/>
          </a:prstGeom>
        </p:spPr>
      </p:pic>
      <p:pic>
        <p:nvPicPr>
          <p:cNvPr id="54" name="Image"/>
          <p:cNvPicPr>
            <a:picLocks noChangeAspect="1"/>
          </p:cNvPicPr>
          <p:nvPr/>
        </p:nvPicPr>
        <p:blipFill>
          <a:blip r:embed="rId31" cstate="email">
            <a:extLst>
              <a:ext uri="{28A0092B-C50C-407E-A947-70E740481C1C}">
                <a14:useLocalDpi xmlns:a14="http://schemas.microsoft.com/office/drawing/2010/main"/>
              </a:ext>
            </a:extLst>
          </a:blip>
          <a:stretch>
            <a:fillRect/>
          </a:stretch>
        </p:blipFill>
        <p:spPr>
          <a:xfrm>
            <a:off x="7118252" y="4835065"/>
            <a:ext cx="115355" cy="115355"/>
          </a:xfrm>
          <a:prstGeom prst="rect">
            <a:avLst/>
          </a:prstGeom>
        </p:spPr>
      </p:pic>
      <p:pic>
        <p:nvPicPr>
          <p:cNvPr id="55" name="Image"/>
          <p:cNvPicPr>
            <a:picLocks noChangeAspect="1"/>
          </p:cNvPicPr>
          <p:nvPr/>
        </p:nvPicPr>
        <p:blipFill>
          <a:blip r:embed="rId32" cstate="email">
            <a:extLst>
              <a:ext uri="{28A0092B-C50C-407E-A947-70E740481C1C}">
                <a14:useLocalDpi xmlns:a14="http://schemas.microsoft.com/office/drawing/2010/main"/>
              </a:ext>
            </a:extLst>
          </a:blip>
          <a:stretch>
            <a:fillRect/>
          </a:stretch>
        </p:blipFill>
        <p:spPr>
          <a:xfrm>
            <a:off x="7080270" y="5033419"/>
            <a:ext cx="115355" cy="115355"/>
          </a:xfrm>
          <a:prstGeom prst="rect">
            <a:avLst/>
          </a:prstGeom>
        </p:spPr>
      </p:pic>
      <p:pic>
        <p:nvPicPr>
          <p:cNvPr id="56" name="Image"/>
          <p:cNvPicPr>
            <a:picLocks noChangeAspect="1"/>
          </p:cNvPicPr>
          <p:nvPr/>
        </p:nvPicPr>
        <p:blipFill>
          <a:blip r:embed="rId32" cstate="email">
            <a:extLst>
              <a:ext uri="{28A0092B-C50C-407E-A947-70E740481C1C}">
                <a14:useLocalDpi xmlns:a14="http://schemas.microsoft.com/office/drawing/2010/main"/>
              </a:ext>
            </a:extLst>
          </a:blip>
          <a:stretch>
            <a:fillRect/>
          </a:stretch>
        </p:blipFill>
        <p:spPr>
          <a:xfrm>
            <a:off x="6898796" y="4982776"/>
            <a:ext cx="115355" cy="115355"/>
          </a:xfrm>
          <a:prstGeom prst="rect">
            <a:avLst/>
          </a:prstGeom>
        </p:spPr>
      </p:pic>
      <p:pic>
        <p:nvPicPr>
          <p:cNvPr id="57" name="Image"/>
          <p:cNvPicPr>
            <a:picLocks noChangeAspect="1"/>
          </p:cNvPicPr>
          <p:nvPr/>
        </p:nvPicPr>
        <p:blipFill>
          <a:blip r:embed="rId32" cstate="email">
            <a:extLst>
              <a:ext uri="{28A0092B-C50C-407E-A947-70E740481C1C}">
                <a14:useLocalDpi xmlns:a14="http://schemas.microsoft.com/office/drawing/2010/main"/>
              </a:ext>
            </a:extLst>
          </a:blip>
          <a:stretch>
            <a:fillRect/>
          </a:stretch>
        </p:blipFill>
        <p:spPr>
          <a:xfrm>
            <a:off x="6471139" y="4719710"/>
            <a:ext cx="115355" cy="115355"/>
          </a:xfrm>
          <a:prstGeom prst="rect">
            <a:avLst/>
          </a:prstGeom>
        </p:spPr>
      </p:pic>
      <p:sp>
        <p:nvSpPr>
          <p:cNvPr id="156" name="object 33"/>
          <p:cNvSpPr/>
          <p:nvPr/>
        </p:nvSpPr>
        <p:spPr>
          <a:xfrm>
            <a:off x="6538664" y="4579033"/>
            <a:ext cx="661181" cy="558487"/>
          </a:xfrm>
          <a:custGeom>
            <a:avLst/>
            <a:gdLst/>
            <a:ahLst/>
            <a:cxnLst/>
            <a:rect l="l" t="t" r="r" b="b"/>
            <a:pathLst>
              <a:path w="716279" h="605028">
                <a:moveTo>
                  <a:pt x="23622" y="226314"/>
                </a:moveTo>
                <a:lnTo>
                  <a:pt x="534162" y="23622"/>
                </a:lnTo>
                <a:lnTo>
                  <a:pt x="692658" y="340614"/>
                </a:lnTo>
                <a:lnTo>
                  <a:pt x="671322" y="581406"/>
                </a:lnTo>
                <a:lnTo>
                  <a:pt x="415290" y="555498"/>
                </a:lnTo>
                <a:lnTo>
                  <a:pt x="23622" y="226314"/>
                </a:lnTo>
              </a:path>
            </a:pathLst>
          </a:custGeom>
          <a:ln w="47244">
            <a:solidFill>
              <a:srgbClr val="DFB082"/>
            </a:solidFill>
          </a:ln>
        </p:spPr>
        <p:txBody>
          <a:bodyPr wrap="square" lIns="0" tIns="0" rIns="0" bIns="0" rtlCol="0">
            <a:noAutofit/>
          </a:bodyPr>
          <a:lstStyle/>
          <a:p>
            <a:endParaRPr sz="1662"/>
          </a:p>
        </p:txBody>
      </p:sp>
      <p:pic>
        <p:nvPicPr>
          <p:cNvPr id="58" name="Image"/>
          <p:cNvPicPr>
            <a:picLocks noChangeAspect="1"/>
          </p:cNvPicPr>
          <p:nvPr/>
        </p:nvPicPr>
        <p:blipFill>
          <a:blip r:embed="rId33" cstate="email">
            <a:extLst>
              <a:ext uri="{28A0092B-C50C-407E-A947-70E740481C1C}">
                <a14:useLocalDpi xmlns:a14="http://schemas.microsoft.com/office/drawing/2010/main"/>
              </a:ext>
            </a:extLst>
          </a:blip>
          <a:stretch>
            <a:fillRect/>
          </a:stretch>
        </p:blipFill>
        <p:spPr>
          <a:xfrm>
            <a:off x="6971947" y="4542457"/>
            <a:ext cx="116762" cy="116762"/>
          </a:xfrm>
          <a:prstGeom prst="rect">
            <a:avLst/>
          </a:prstGeom>
        </p:spPr>
      </p:pic>
      <p:pic>
        <p:nvPicPr>
          <p:cNvPr id="59" name="Image"/>
          <p:cNvPicPr>
            <a:picLocks noChangeAspect="1"/>
          </p:cNvPicPr>
          <p:nvPr/>
        </p:nvPicPr>
        <p:blipFill>
          <a:blip r:embed="rId34" cstate="email">
            <a:extLst>
              <a:ext uri="{28A0092B-C50C-407E-A947-70E740481C1C}">
                <a14:useLocalDpi xmlns:a14="http://schemas.microsoft.com/office/drawing/2010/main"/>
              </a:ext>
            </a:extLst>
          </a:blip>
          <a:stretch>
            <a:fillRect/>
          </a:stretch>
        </p:blipFill>
        <p:spPr>
          <a:xfrm>
            <a:off x="7118252" y="4835065"/>
            <a:ext cx="116762" cy="116762"/>
          </a:xfrm>
          <a:prstGeom prst="rect">
            <a:avLst/>
          </a:prstGeom>
        </p:spPr>
      </p:pic>
      <p:pic>
        <p:nvPicPr>
          <p:cNvPr id="60" name="Image"/>
          <p:cNvPicPr>
            <a:picLocks noChangeAspect="1"/>
          </p:cNvPicPr>
          <p:nvPr/>
        </p:nvPicPr>
        <p:blipFill>
          <a:blip r:embed="rId35" cstate="email">
            <a:extLst>
              <a:ext uri="{28A0092B-C50C-407E-A947-70E740481C1C}">
                <a14:useLocalDpi xmlns:a14="http://schemas.microsoft.com/office/drawing/2010/main"/>
              </a:ext>
            </a:extLst>
          </a:blip>
          <a:stretch>
            <a:fillRect/>
          </a:stretch>
        </p:blipFill>
        <p:spPr>
          <a:xfrm>
            <a:off x="7098557" y="5057334"/>
            <a:ext cx="116762" cy="116762"/>
          </a:xfrm>
          <a:prstGeom prst="rect">
            <a:avLst/>
          </a:prstGeom>
        </p:spPr>
      </p:pic>
      <p:pic>
        <p:nvPicPr>
          <p:cNvPr id="61" name="Image"/>
          <p:cNvPicPr>
            <a:picLocks noChangeAspect="1"/>
          </p:cNvPicPr>
          <p:nvPr/>
        </p:nvPicPr>
        <p:blipFill>
          <a:blip r:embed="rId35" cstate="email">
            <a:extLst>
              <a:ext uri="{28A0092B-C50C-407E-A947-70E740481C1C}">
                <a14:useLocalDpi xmlns:a14="http://schemas.microsoft.com/office/drawing/2010/main"/>
              </a:ext>
            </a:extLst>
          </a:blip>
          <a:stretch>
            <a:fillRect/>
          </a:stretch>
        </p:blipFill>
        <p:spPr>
          <a:xfrm>
            <a:off x="6862220" y="5033419"/>
            <a:ext cx="116762" cy="116762"/>
          </a:xfrm>
          <a:prstGeom prst="rect">
            <a:avLst/>
          </a:prstGeom>
        </p:spPr>
      </p:pic>
      <p:pic>
        <p:nvPicPr>
          <p:cNvPr id="62" name="Image"/>
          <p:cNvPicPr>
            <a:picLocks noChangeAspect="1"/>
          </p:cNvPicPr>
          <p:nvPr/>
        </p:nvPicPr>
        <p:blipFill>
          <a:blip r:embed="rId34" cstate="email">
            <a:extLst>
              <a:ext uri="{28A0092B-C50C-407E-A947-70E740481C1C}">
                <a14:useLocalDpi xmlns:a14="http://schemas.microsoft.com/office/drawing/2010/main"/>
              </a:ext>
            </a:extLst>
          </a:blip>
          <a:stretch>
            <a:fillRect/>
          </a:stretch>
        </p:blipFill>
        <p:spPr>
          <a:xfrm>
            <a:off x="6500681" y="4729557"/>
            <a:ext cx="116762" cy="116762"/>
          </a:xfrm>
          <a:prstGeom prst="rect">
            <a:avLst/>
          </a:prstGeom>
        </p:spPr>
      </p:pic>
      <p:sp>
        <p:nvSpPr>
          <p:cNvPr id="157" name="object 34"/>
          <p:cNvSpPr/>
          <p:nvPr/>
        </p:nvSpPr>
        <p:spPr>
          <a:xfrm>
            <a:off x="6744052" y="4609982"/>
            <a:ext cx="426250" cy="452980"/>
          </a:xfrm>
          <a:custGeom>
            <a:avLst/>
            <a:gdLst/>
            <a:ahLst/>
            <a:cxnLst/>
            <a:rect l="l" t="t" r="r" b="b"/>
            <a:pathLst>
              <a:path w="461771" h="490728">
                <a:moveTo>
                  <a:pt x="23622" y="265938"/>
                </a:moveTo>
                <a:lnTo>
                  <a:pt x="311658" y="23622"/>
                </a:lnTo>
                <a:lnTo>
                  <a:pt x="438150" y="317754"/>
                </a:lnTo>
                <a:lnTo>
                  <a:pt x="389382" y="467106"/>
                </a:lnTo>
                <a:lnTo>
                  <a:pt x="232410" y="467106"/>
                </a:lnTo>
                <a:lnTo>
                  <a:pt x="23622" y="265938"/>
                </a:lnTo>
              </a:path>
            </a:pathLst>
          </a:custGeom>
          <a:ln w="47244">
            <a:solidFill>
              <a:srgbClr val="E0B154"/>
            </a:solidFill>
          </a:ln>
        </p:spPr>
        <p:txBody>
          <a:bodyPr wrap="square" lIns="0" tIns="0" rIns="0" bIns="0" rtlCol="0">
            <a:noAutofit/>
          </a:bodyPr>
          <a:lstStyle/>
          <a:p>
            <a:endParaRPr sz="1662"/>
          </a:p>
        </p:txBody>
      </p:sp>
      <p:pic>
        <p:nvPicPr>
          <p:cNvPr id="63" name="Image"/>
          <p:cNvPicPr>
            <a:picLocks noChangeAspect="1"/>
          </p:cNvPicPr>
          <p:nvPr/>
        </p:nvPicPr>
        <p:blipFill>
          <a:blip r:embed="rId36" cstate="email">
            <a:extLst>
              <a:ext uri="{28A0092B-C50C-407E-A947-70E740481C1C}">
                <a14:useLocalDpi xmlns:a14="http://schemas.microsoft.com/office/drawing/2010/main"/>
              </a:ext>
            </a:extLst>
          </a:blip>
          <a:stretch>
            <a:fillRect/>
          </a:stretch>
        </p:blipFill>
        <p:spPr>
          <a:xfrm>
            <a:off x="6973355" y="4574813"/>
            <a:ext cx="115355" cy="113948"/>
          </a:xfrm>
          <a:prstGeom prst="rect">
            <a:avLst/>
          </a:prstGeom>
        </p:spPr>
      </p:pic>
      <p:pic>
        <p:nvPicPr>
          <p:cNvPr id="64" name="Image"/>
          <p:cNvPicPr>
            <a:picLocks noChangeAspect="1"/>
          </p:cNvPicPr>
          <p:nvPr/>
        </p:nvPicPr>
        <p:blipFill>
          <a:blip r:embed="rId36" cstate="email">
            <a:extLst>
              <a:ext uri="{28A0092B-C50C-407E-A947-70E740481C1C}">
                <a14:useLocalDpi xmlns:a14="http://schemas.microsoft.com/office/drawing/2010/main"/>
              </a:ext>
            </a:extLst>
          </a:blip>
          <a:stretch>
            <a:fillRect/>
          </a:stretch>
        </p:blipFill>
        <p:spPr>
          <a:xfrm>
            <a:off x="7090117" y="4846319"/>
            <a:ext cx="115355" cy="113948"/>
          </a:xfrm>
          <a:prstGeom prst="rect">
            <a:avLst/>
          </a:prstGeom>
        </p:spPr>
      </p:pic>
      <p:pic>
        <p:nvPicPr>
          <p:cNvPr id="65" name="Image"/>
          <p:cNvPicPr>
            <a:picLocks noChangeAspect="1"/>
          </p:cNvPicPr>
          <p:nvPr/>
        </p:nvPicPr>
        <p:blipFill>
          <a:blip r:embed="rId37" cstate="email">
            <a:extLst>
              <a:ext uri="{28A0092B-C50C-407E-A947-70E740481C1C}">
                <a14:useLocalDpi xmlns:a14="http://schemas.microsoft.com/office/drawing/2010/main"/>
              </a:ext>
            </a:extLst>
          </a:blip>
          <a:stretch>
            <a:fillRect/>
          </a:stretch>
        </p:blipFill>
        <p:spPr>
          <a:xfrm>
            <a:off x="7045100" y="4984183"/>
            <a:ext cx="115355" cy="113948"/>
          </a:xfrm>
          <a:prstGeom prst="rect">
            <a:avLst/>
          </a:prstGeom>
        </p:spPr>
      </p:pic>
      <p:pic>
        <p:nvPicPr>
          <p:cNvPr id="66" name="Image"/>
          <p:cNvPicPr>
            <a:picLocks noChangeAspect="1"/>
          </p:cNvPicPr>
          <p:nvPr/>
        </p:nvPicPr>
        <p:blipFill>
          <a:blip r:embed="rId37" cstate="email">
            <a:extLst>
              <a:ext uri="{28A0092B-C50C-407E-A947-70E740481C1C}">
                <a14:useLocalDpi xmlns:a14="http://schemas.microsoft.com/office/drawing/2010/main"/>
              </a:ext>
            </a:extLst>
          </a:blip>
          <a:stretch>
            <a:fillRect/>
          </a:stretch>
        </p:blipFill>
        <p:spPr>
          <a:xfrm>
            <a:off x="6900202" y="4984183"/>
            <a:ext cx="115355" cy="113948"/>
          </a:xfrm>
          <a:prstGeom prst="rect">
            <a:avLst/>
          </a:prstGeom>
        </p:spPr>
      </p:pic>
      <p:pic>
        <p:nvPicPr>
          <p:cNvPr id="67" name="Image"/>
          <p:cNvPicPr>
            <a:picLocks noChangeAspect="1"/>
          </p:cNvPicPr>
          <p:nvPr/>
        </p:nvPicPr>
        <p:blipFill>
          <a:blip r:embed="rId37" cstate="email">
            <a:extLst>
              <a:ext uri="{28A0092B-C50C-407E-A947-70E740481C1C}">
                <a14:useLocalDpi xmlns:a14="http://schemas.microsoft.com/office/drawing/2010/main"/>
              </a:ext>
            </a:extLst>
          </a:blip>
          <a:stretch>
            <a:fillRect/>
          </a:stretch>
        </p:blipFill>
        <p:spPr>
          <a:xfrm>
            <a:off x="6707475" y="4798489"/>
            <a:ext cx="115355" cy="113948"/>
          </a:xfrm>
          <a:prstGeom prst="rect">
            <a:avLst/>
          </a:prstGeom>
        </p:spPr>
      </p:pic>
      <p:sp>
        <p:nvSpPr>
          <p:cNvPr id="158" name="object 35"/>
          <p:cNvSpPr/>
          <p:nvPr/>
        </p:nvSpPr>
        <p:spPr>
          <a:xfrm>
            <a:off x="6803136" y="4424288"/>
            <a:ext cx="367167" cy="638673"/>
          </a:xfrm>
          <a:custGeom>
            <a:avLst/>
            <a:gdLst/>
            <a:ahLst/>
            <a:cxnLst/>
            <a:rect l="l" t="t" r="r" b="b"/>
            <a:pathLst>
              <a:path w="397764" h="691896">
                <a:moveTo>
                  <a:pt x="23622" y="486918"/>
                </a:moveTo>
                <a:lnTo>
                  <a:pt x="247650" y="23622"/>
                </a:lnTo>
                <a:lnTo>
                  <a:pt x="374142" y="518922"/>
                </a:lnTo>
                <a:lnTo>
                  <a:pt x="325374" y="668274"/>
                </a:lnTo>
                <a:lnTo>
                  <a:pt x="168402" y="668274"/>
                </a:lnTo>
                <a:lnTo>
                  <a:pt x="23622" y="486918"/>
                </a:lnTo>
              </a:path>
            </a:pathLst>
          </a:custGeom>
          <a:ln w="47244">
            <a:solidFill>
              <a:srgbClr val="8F8F8F"/>
            </a:solidFill>
          </a:ln>
        </p:spPr>
        <p:txBody>
          <a:bodyPr wrap="square" lIns="0" tIns="0" rIns="0" bIns="0" rtlCol="0">
            <a:noAutofit/>
          </a:bodyPr>
          <a:lstStyle/>
          <a:p>
            <a:endParaRPr sz="1662"/>
          </a:p>
        </p:txBody>
      </p:sp>
      <p:pic>
        <p:nvPicPr>
          <p:cNvPr id="68" name="Image"/>
          <p:cNvPicPr>
            <a:picLocks noChangeAspect="1"/>
          </p:cNvPicPr>
          <p:nvPr/>
        </p:nvPicPr>
        <p:blipFill>
          <a:blip r:embed="rId38" cstate="email">
            <a:extLst>
              <a:ext uri="{28A0092B-C50C-407E-A947-70E740481C1C}">
                <a14:useLocalDpi xmlns:a14="http://schemas.microsoft.com/office/drawing/2010/main"/>
              </a:ext>
            </a:extLst>
          </a:blip>
          <a:stretch>
            <a:fillRect/>
          </a:stretch>
        </p:blipFill>
        <p:spPr>
          <a:xfrm>
            <a:off x="6971947" y="4387712"/>
            <a:ext cx="115355" cy="115355"/>
          </a:xfrm>
          <a:prstGeom prst="rect">
            <a:avLst/>
          </a:prstGeom>
        </p:spPr>
      </p:pic>
      <p:pic>
        <p:nvPicPr>
          <p:cNvPr id="69" name="Image"/>
          <p:cNvPicPr>
            <a:picLocks noChangeAspect="1"/>
          </p:cNvPicPr>
          <p:nvPr/>
        </p:nvPicPr>
        <p:blipFill>
          <a:blip r:embed="rId39" cstate="email">
            <a:extLst>
              <a:ext uri="{28A0092B-C50C-407E-A947-70E740481C1C}">
                <a14:useLocalDpi xmlns:a14="http://schemas.microsoft.com/office/drawing/2010/main"/>
              </a:ext>
            </a:extLst>
          </a:blip>
          <a:stretch>
            <a:fillRect/>
          </a:stretch>
        </p:blipFill>
        <p:spPr>
          <a:xfrm>
            <a:off x="7088710" y="4844912"/>
            <a:ext cx="115355" cy="115355"/>
          </a:xfrm>
          <a:prstGeom prst="rect">
            <a:avLst/>
          </a:prstGeom>
        </p:spPr>
      </p:pic>
      <p:pic>
        <p:nvPicPr>
          <p:cNvPr id="70" name="Image"/>
          <p:cNvPicPr>
            <a:picLocks noChangeAspect="1"/>
          </p:cNvPicPr>
          <p:nvPr/>
        </p:nvPicPr>
        <p:blipFill>
          <a:blip r:embed="rId39" cstate="email">
            <a:extLst>
              <a:ext uri="{28A0092B-C50C-407E-A947-70E740481C1C}">
                <a14:useLocalDpi xmlns:a14="http://schemas.microsoft.com/office/drawing/2010/main"/>
              </a:ext>
            </a:extLst>
          </a:blip>
          <a:stretch>
            <a:fillRect/>
          </a:stretch>
        </p:blipFill>
        <p:spPr>
          <a:xfrm>
            <a:off x="7043694" y="4982776"/>
            <a:ext cx="115355" cy="115355"/>
          </a:xfrm>
          <a:prstGeom prst="rect">
            <a:avLst/>
          </a:prstGeom>
        </p:spPr>
      </p:pic>
      <p:pic>
        <p:nvPicPr>
          <p:cNvPr id="71" name="Image"/>
          <p:cNvPicPr>
            <a:picLocks noChangeAspect="1"/>
          </p:cNvPicPr>
          <p:nvPr/>
        </p:nvPicPr>
        <p:blipFill>
          <a:blip r:embed="rId39" cstate="email">
            <a:extLst>
              <a:ext uri="{28A0092B-C50C-407E-A947-70E740481C1C}">
                <a14:useLocalDpi xmlns:a14="http://schemas.microsoft.com/office/drawing/2010/main"/>
              </a:ext>
            </a:extLst>
          </a:blip>
          <a:stretch>
            <a:fillRect/>
          </a:stretch>
        </p:blipFill>
        <p:spPr>
          <a:xfrm>
            <a:off x="6898796" y="4982776"/>
            <a:ext cx="115355" cy="115355"/>
          </a:xfrm>
          <a:prstGeom prst="rect">
            <a:avLst/>
          </a:prstGeom>
        </p:spPr>
      </p:pic>
      <p:pic>
        <p:nvPicPr>
          <p:cNvPr id="72" name="Image"/>
          <p:cNvPicPr>
            <a:picLocks noChangeAspect="1"/>
          </p:cNvPicPr>
          <p:nvPr/>
        </p:nvPicPr>
        <p:blipFill>
          <a:blip r:embed="rId39" cstate="email">
            <a:extLst>
              <a:ext uri="{28A0092B-C50C-407E-A947-70E740481C1C}">
                <a14:useLocalDpi xmlns:a14="http://schemas.microsoft.com/office/drawing/2010/main"/>
              </a:ext>
            </a:extLst>
          </a:blip>
          <a:stretch>
            <a:fillRect/>
          </a:stretch>
        </p:blipFill>
        <p:spPr>
          <a:xfrm>
            <a:off x="6765153" y="4815370"/>
            <a:ext cx="115355" cy="115355"/>
          </a:xfrm>
          <a:prstGeom prst="rect">
            <a:avLst/>
          </a:prstGeom>
        </p:spPr>
      </p:pic>
      <p:sp>
        <p:nvSpPr>
          <p:cNvPr id="159" name="object 36"/>
          <p:cNvSpPr/>
          <p:nvPr/>
        </p:nvSpPr>
        <p:spPr>
          <a:xfrm>
            <a:off x="6711697" y="4389119"/>
            <a:ext cx="521910" cy="703385"/>
          </a:xfrm>
          <a:custGeom>
            <a:avLst/>
            <a:gdLst/>
            <a:ahLst/>
            <a:cxnLst/>
            <a:rect l="l" t="t" r="r" b="b"/>
            <a:pathLst>
              <a:path w="565403" h="762000">
                <a:moveTo>
                  <a:pt x="28194" y="494538"/>
                </a:moveTo>
                <a:lnTo>
                  <a:pt x="346710" y="28194"/>
                </a:lnTo>
                <a:lnTo>
                  <a:pt x="537210" y="535686"/>
                </a:lnTo>
                <a:lnTo>
                  <a:pt x="444246" y="733806"/>
                </a:lnTo>
                <a:lnTo>
                  <a:pt x="247650" y="733806"/>
                </a:lnTo>
                <a:lnTo>
                  <a:pt x="28194" y="494538"/>
                </a:lnTo>
              </a:path>
            </a:pathLst>
          </a:custGeom>
          <a:ln w="56388">
            <a:solidFill>
              <a:srgbClr val="710000"/>
            </a:solidFill>
          </a:ln>
        </p:spPr>
        <p:txBody>
          <a:bodyPr wrap="square" lIns="0" tIns="0" rIns="0" bIns="0" rtlCol="0">
            <a:noAutofit/>
          </a:bodyPr>
          <a:lstStyle/>
          <a:p>
            <a:endParaRPr sz="1662"/>
          </a:p>
        </p:txBody>
      </p:sp>
      <p:pic>
        <p:nvPicPr>
          <p:cNvPr id="73" name="Image"/>
          <p:cNvPicPr>
            <a:picLocks noChangeAspect="1"/>
          </p:cNvPicPr>
          <p:nvPr/>
        </p:nvPicPr>
        <p:blipFill>
          <a:blip r:embed="rId40" cstate="email">
            <a:extLst>
              <a:ext uri="{28A0092B-C50C-407E-A947-70E740481C1C}">
                <a14:useLocalDpi xmlns:a14="http://schemas.microsoft.com/office/drawing/2010/main"/>
              </a:ext>
            </a:extLst>
          </a:blip>
          <a:stretch>
            <a:fillRect/>
          </a:stretch>
        </p:blipFill>
        <p:spPr>
          <a:xfrm>
            <a:off x="6939593" y="4323001"/>
            <a:ext cx="182879" cy="184287"/>
          </a:xfrm>
          <a:prstGeom prst="rect">
            <a:avLst/>
          </a:prstGeom>
        </p:spPr>
      </p:pic>
      <p:pic>
        <p:nvPicPr>
          <p:cNvPr id="74" name="Image"/>
          <p:cNvPicPr>
            <a:picLocks noChangeAspect="1"/>
          </p:cNvPicPr>
          <p:nvPr/>
        </p:nvPicPr>
        <p:blipFill>
          <a:blip r:embed="rId40" cstate="email">
            <a:extLst>
              <a:ext uri="{28A0092B-C50C-407E-A947-70E740481C1C}">
                <a14:useLocalDpi xmlns:a14="http://schemas.microsoft.com/office/drawing/2010/main"/>
              </a:ext>
            </a:extLst>
          </a:blip>
          <a:stretch>
            <a:fillRect/>
          </a:stretch>
        </p:blipFill>
        <p:spPr>
          <a:xfrm>
            <a:off x="7115439" y="4791455"/>
            <a:ext cx="182879" cy="184287"/>
          </a:xfrm>
          <a:prstGeom prst="rect">
            <a:avLst/>
          </a:prstGeom>
        </p:spPr>
      </p:pic>
      <p:pic>
        <p:nvPicPr>
          <p:cNvPr id="75" name="Image"/>
          <p:cNvPicPr>
            <a:picLocks noChangeAspect="1"/>
          </p:cNvPicPr>
          <p:nvPr/>
        </p:nvPicPr>
        <p:blipFill>
          <a:blip r:embed="rId40" cstate="email">
            <a:extLst>
              <a:ext uri="{28A0092B-C50C-407E-A947-70E740481C1C}">
                <a14:useLocalDpi xmlns:a14="http://schemas.microsoft.com/office/drawing/2010/main"/>
              </a:ext>
            </a:extLst>
          </a:blip>
          <a:stretch>
            <a:fillRect/>
          </a:stretch>
        </p:blipFill>
        <p:spPr>
          <a:xfrm>
            <a:off x="7029626" y="4974335"/>
            <a:ext cx="182880" cy="184287"/>
          </a:xfrm>
          <a:prstGeom prst="rect">
            <a:avLst/>
          </a:prstGeom>
        </p:spPr>
      </p:pic>
      <p:pic>
        <p:nvPicPr>
          <p:cNvPr id="76" name="Image"/>
          <p:cNvPicPr>
            <a:picLocks noChangeAspect="1"/>
          </p:cNvPicPr>
          <p:nvPr/>
        </p:nvPicPr>
        <p:blipFill>
          <a:blip r:embed="rId41" cstate="email">
            <a:extLst>
              <a:ext uri="{28A0092B-C50C-407E-A947-70E740481C1C}">
                <a14:useLocalDpi xmlns:a14="http://schemas.microsoft.com/office/drawing/2010/main"/>
              </a:ext>
            </a:extLst>
          </a:blip>
          <a:stretch>
            <a:fillRect/>
          </a:stretch>
        </p:blipFill>
        <p:spPr>
          <a:xfrm>
            <a:off x="6848152" y="4974335"/>
            <a:ext cx="182880" cy="184287"/>
          </a:xfrm>
          <a:prstGeom prst="rect">
            <a:avLst/>
          </a:prstGeom>
        </p:spPr>
      </p:pic>
      <p:pic>
        <p:nvPicPr>
          <p:cNvPr id="77" name="Image"/>
          <p:cNvPicPr>
            <a:picLocks noChangeAspect="1"/>
          </p:cNvPicPr>
          <p:nvPr/>
        </p:nvPicPr>
        <p:blipFill>
          <a:blip r:embed="rId41" cstate="email">
            <a:extLst>
              <a:ext uri="{28A0092B-C50C-407E-A947-70E740481C1C}">
                <a14:useLocalDpi xmlns:a14="http://schemas.microsoft.com/office/drawing/2010/main"/>
              </a:ext>
            </a:extLst>
          </a:blip>
          <a:stretch>
            <a:fillRect/>
          </a:stretch>
        </p:blipFill>
        <p:spPr>
          <a:xfrm>
            <a:off x="6645578" y="4753472"/>
            <a:ext cx="182880" cy="184287"/>
          </a:xfrm>
          <a:prstGeom prst="rect">
            <a:avLst/>
          </a:prstGeom>
        </p:spPr>
      </p:pic>
      <p:sp>
        <p:nvSpPr>
          <p:cNvPr id="160" name="text 1"/>
          <p:cNvSpPr txBox="1"/>
          <p:nvPr/>
        </p:nvSpPr>
        <p:spPr>
          <a:xfrm>
            <a:off x="6875467" y="4270291"/>
            <a:ext cx="54054" cy="681340"/>
          </a:xfrm>
          <a:prstGeom prst="rect">
            <a:avLst/>
          </a:prstGeom>
        </p:spPr>
        <p:txBody>
          <a:bodyPr vert="horz" wrap="none" lIns="0" tIns="0" rIns="0" bIns="0" rtlCol="0">
            <a:spAutoFit/>
          </a:bodyPr>
          <a:lstStyle/>
          <a:p>
            <a:r>
              <a:rPr sz="738" b="1" spc="9" dirty="0">
                <a:latin typeface="Arial"/>
                <a:cs typeface="Arial"/>
              </a:rPr>
              <a:t>5</a:t>
            </a:r>
            <a:endParaRPr sz="738">
              <a:latin typeface="Arial"/>
              <a:cs typeface="Arial"/>
            </a:endParaRPr>
          </a:p>
          <a:p>
            <a:r>
              <a:rPr sz="738" b="1" spc="9" dirty="0">
                <a:latin typeface="Arial"/>
                <a:cs typeface="Arial"/>
              </a:rPr>
              <a:t>4</a:t>
            </a:r>
            <a:endParaRPr sz="738">
              <a:latin typeface="Arial"/>
              <a:cs typeface="Arial"/>
            </a:endParaRPr>
          </a:p>
          <a:p>
            <a:r>
              <a:rPr sz="738" b="1" spc="9" dirty="0">
                <a:latin typeface="Arial"/>
                <a:cs typeface="Arial"/>
              </a:rPr>
              <a:t>3</a:t>
            </a:r>
            <a:endParaRPr sz="738">
              <a:latin typeface="Arial"/>
              <a:cs typeface="Arial"/>
            </a:endParaRPr>
          </a:p>
          <a:p>
            <a:r>
              <a:rPr sz="738" b="1" spc="9" dirty="0">
                <a:latin typeface="Arial"/>
                <a:cs typeface="Arial"/>
              </a:rPr>
              <a:t>2</a:t>
            </a:r>
            <a:endParaRPr sz="738">
              <a:latin typeface="Arial"/>
              <a:cs typeface="Arial"/>
            </a:endParaRPr>
          </a:p>
          <a:p>
            <a:r>
              <a:rPr sz="738" b="1" spc="9" dirty="0">
                <a:latin typeface="Arial"/>
                <a:cs typeface="Arial"/>
              </a:rPr>
              <a:t>1</a:t>
            </a:r>
            <a:endParaRPr sz="738">
              <a:latin typeface="Arial"/>
              <a:cs typeface="Arial"/>
            </a:endParaRPr>
          </a:p>
          <a:p>
            <a:r>
              <a:rPr sz="738" b="1" spc="9" dirty="0">
                <a:latin typeface="Arial"/>
                <a:cs typeface="Arial"/>
              </a:rPr>
              <a:t>0</a:t>
            </a:r>
            <a:endParaRPr sz="738">
              <a:latin typeface="Arial"/>
              <a:cs typeface="Arial"/>
            </a:endParaRPr>
          </a:p>
        </p:txBody>
      </p:sp>
      <p:sp>
        <p:nvSpPr>
          <p:cNvPr id="161" name="text 1"/>
          <p:cNvSpPr txBox="1"/>
          <p:nvPr/>
        </p:nvSpPr>
        <p:spPr>
          <a:xfrm>
            <a:off x="6675120" y="4079909"/>
            <a:ext cx="737061" cy="227113"/>
          </a:xfrm>
          <a:prstGeom prst="rect">
            <a:avLst/>
          </a:prstGeom>
        </p:spPr>
        <p:txBody>
          <a:bodyPr vert="horz" wrap="none" lIns="0" tIns="0" rIns="0" bIns="0" rtlCol="0">
            <a:spAutoFit/>
          </a:bodyPr>
          <a:lstStyle/>
          <a:p>
            <a:pPr marL="18288"/>
            <a:r>
              <a:rPr sz="738" b="1" spc="9" dirty="0">
                <a:latin typeface="Arial"/>
                <a:cs typeface="Arial"/>
              </a:rPr>
              <a:t>Airport Density</a:t>
            </a:r>
            <a:endParaRPr sz="738">
              <a:latin typeface="Arial"/>
              <a:cs typeface="Arial"/>
            </a:endParaRPr>
          </a:p>
          <a:p>
            <a:r>
              <a:rPr sz="738" b="1" spc="9" dirty="0">
                <a:latin typeface="Arial"/>
                <a:cs typeface="Arial"/>
              </a:rPr>
              <a:t>(number per ha)</a:t>
            </a:r>
            <a:endParaRPr sz="738">
              <a:latin typeface="Arial"/>
              <a:cs typeface="Arial"/>
            </a:endParaRPr>
          </a:p>
        </p:txBody>
      </p:sp>
      <p:sp>
        <p:nvSpPr>
          <p:cNvPr id="162" name="text 1"/>
          <p:cNvSpPr txBox="1"/>
          <p:nvPr/>
        </p:nvSpPr>
        <p:spPr>
          <a:xfrm>
            <a:off x="7644150" y="4579546"/>
            <a:ext cx="853888" cy="340671"/>
          </a:xfrm>
          <a:prstGeom prst="rect">
            <a:avLst/>
          </a:prstGeom>
        </p:spPr>
        <p:txBody>
          <a:bodyPr vert="horz" wrap="none" lIns="0" tIns="0" rIns="0" bIns="0" rtlCol="0">
            <a:spAutoFit/>
          </a:bodyPr>
          <a:lstStyle/>
          <a:p>
            <a:pPr marL="161782"/>
            <a:r>
              <a:rPr sz="738" b="1" spc="9" dirty="0">
                <a:latin typeface="Arial"/>
                <a:cs typeface="Arial"/>
              </a:rPr>
              <a:t>Passenger-</a:t>
            </a:r>
            <a:endParaRPr sz="738">
              <a:latin typeface="Arial"/>
              <a:cs typeface="Arial"/>
            </a:endParaRPr>
          </a:p>
          <a:p>
            <a:r>
              <a:rPr sz="738" b="1" spc="9" dirty="0">
                <a:latin typeface="Arial"/>
                <a:cs typeface="Arial"/>
              </a:rPr>
              <a:t>kilometers (million</a:t>
            </a:r>
            <a:endParaRPr sz="738">
              <a:latin typeface="Arial"/>
              <a:cs typeface="Arial"/>
            </a:endParaRPr>
          </a:p>
          <a:p>
            <a:pPr marL="158968"/>
            <a:r>
              <a:rPr sz="738" b="1" spc="9" dirty="0">
                <a:latin typeface="Arial"/>
                <a:cs typeface="Arial"/>
              </a:rPr>
              <a:t>person-km)</a:t>
            </a:r>
            <a:endParaRPr sz="738">
              <a:latin typeface="Arial"/>
              <a:cs typeface="Arial"/>
            </a:endParaRPr>
          </a:p>
        </p:txBody>
      </p:sp>
      <p:sp>
        <p:nvSpPr>
          <p:cNvPr id="163" name="text 1"/>
          <p:cNvSpPr txBox="1"/>
          <p:nvPr/>
        </p:nvSpPr>
        <p:spPr>
          <a:xfrm>
            <a:off x="7410274" y="5406962"/>
            <a:ext cx="725840" cy="109389"/>
          </a:xfrm>
          <a:prstGeom prst="rect">
            <a:avLst/>
          </a:prstGeom>
        </p:spPr>
        <p:txBody>
          <a:bodyPr vert="horz" wrap="none" lIns="0" tIns="0" rIns="0" bIns="0" rtlCol="0">
            <a:spAutoFit/>
          </a:bodyPr>
          <a:lstStyle/>
          <a:p>
            <a:r>
              <a:rPr sz="711" b="1" spc="9" dirty="0">
                <a:latin typeface="Arial"/>
                <a:cs typeface="Arial"/>
              </a:rPr>
              <a:t>Cargo (tons-km)</a:t>
            </a:r>
            <a:endParaRPr sz="646">
              <a:latin typeface="Arial"/>
              <a:cs typeface="Arial"/>
            </a:endParaRPr>
          </a:p>
        </p:txBody>
      </p:sp>
      <p:sp>
        <p:nvSpPr>
          <p:cNvPr id="164" name="text 1"/>
          <p:cNvSpPr txBox="1"/>
          <p:nvPr/>
        </p:nvSpPr>
        <p:spPr>
          <a:xfrm>
            <a:off x="5939380" y="5353035"/>
            <a:ext cx="679738" cy="214226"/>
          </a:xfrm>
          <a:prstGeom prst="rect">
            <a:avLst/>
          </a:prstGeom>
        </p:spPr>
        <p:txBody>
          <a:bodyPr vert="horz" wrap="none" lIns="0" tIns="0" rIns="0" bIns="0" rtlCol="0">
            <a:spAutoFit/>
          </a:bodyPr>
          <a:lstStyle/>
          <a:p>
            <a:r>
              <a:rPr sz="654" b="1" spc="9" dirty="0">
                <a:latin typeface="Arial"/>
                <a:cs typeface="Arial"/>
              </a:rPr>
              <a:t>Available airline</a:t>
            </a:r>
            <a:endParaRPr sz="646">
              <a:latin typeface="Arial"/>
              <a:cs typeface="Arial"/>
            </a:endParaRPr>
          </a:p>
          <a:p>
            <a:pPr marL="54864"/>
            <a:r>
              <a:rPr sz="738" b="1" spc="9" dirty="0">
                <a:latin typeface="Arial"/>
                <a:cs typeface="Arial"/>
              </a:rPr>
              <a:t>seat km/week</a:t>
            </a:r>
            <a:endParaRPr sz="738">
              <a:latin typeface="Arial"/>
              <a:cs typeface="Arial"/>
            </a:endParaRPr>
          </a:p>
        </p:txBody>
      </p:sp>
      <p:sp>
        <p:nvSpPr>
          <p:cNvPr id="165" name="text 1"/>
          <p:cNvSpPr txBox="1"/>
          <p:nvPr/>
        </p:nvSpPr>
        <p:spPr>
          <a:xfrm>
            <a:off x="5544312" y="4525855"/>
            <a:ext cx="677237" cy="420051"/>
          </a:xfrm>
          <a:prstGeom prst="rect">
            <a:avLst/>
          </a:prstGeom>
        </p:spPr>
        <p:txBody>
          <a:bodyPr vert="horz" wrap="none" lIns="0" tIns="0" rIns="0" bIns="0" rtlCol="0">
            <a:spAutoFit/>
          </a:bodyPr>
          <a:lstStyle/>
          <a:p>
            <a:pPr marL="67526"/>
            <a:r>
              <a:rPr sz="738" b="1" spc="9" dirty="0">
                <a:latin typeface="Arial"/>
                <a:cs typeface="Arial"/>
              </a:rPr>
              <a:t>Quality of Air</a:t>
            </a:r>
            <a:endParaRPr sz="738">
              <a:latin typeface="Arial"/>
              <a:cs typeface="Arial"/>
            </a:endParaRPr>
          </a:p>
          <a:p>
            <a:pPr marL="143493"/>
            <a:r>
              <a:rPr sz="738" b="1" spc="9" dirty="0">
                <a:latin typeface="Arial"/>
                <a:cs typeface="Arial"/>
              </a:rPr>
              <a:t>Transport</a:t>
            </a:r>
            <a:endParaRPr sz="738">
              <a:latin typeface="Arial"/>
              <a:cs typeface="Arial"/>
            </a:endParaRPr>
          </a:p>
          <a:p>
            <a:r>
              <a:rPr sz="516" b="1" spc="9" dirty="0">
                <a:latin typeface="Arial"/>
                <a:cs typeface="Arial"/>
              </a:rPr>
              <a:t>Infrastructure (WEF</a:t>
            </a:r>
            <a:endParaRPr sz="462">
              <a:latin typeface="Arial"/>
              <a:cs typeface="Arial"/>
            </a:endParaRPr>
          </a:p>
          <a:p>
            <a:pPr marL="308090"/>
            <a:r>
              <a:rPr sz="738" b="1" spc="9" dirty="0">
                <a:latin typeface="Arial"/>
                <a:cs typeface="Arial"/>
              </a:rPr>
              <a:t>Rank)</a:t>
            </a:r>
            <a:endParaRPr sz="738">
              <a:latin typeface="Arial"/>
              <a:cs typeface="Arial"/>
            </a:endParaRPr>
          </a:p>
        </p:txBody>
      </p:sp>
      <p:sp>
        <p:nvSpPr>
          <p:cNvPr id="166" name="object 37"/>
          <p:cNvSpPr/>
          <p:nvPr/>
        </p:nvSpPr>
        <p:spPr>
          <a:xfrm>
            <a:off x="8053754" y="4979962"/>
            <a:ext cx="260252" cy="35169"/>
          </a:xfrm>
          <a:custGeom>
            <a:avLst/>
            <a:gdLst/>
            <a:ahLst/>
            <a:cxnLst/>
            <a:rect l="l" t="t" r="r" b="b"/>
            <a:pathLst>
              <a:path w="281940" h="38100">
                <a:moveTo>
                  <a:pt x="19050" y="19050"/>
                </a:moveTo>
                <a:lnTo>
                  <a:pt x="262890" y="19050"/>
                </a:lnTo>
              </a:path>
            </a:pathLst>
          </a:custGeom>
          <a:ln w="38100">
            <a:solidFill>
              <a:srgbClr val="A18255"/>
            </a:solidFill>
          </a:ln>
        </p:spPr>
        <p:txBody>
          <a:bodyPr wrap="square" lIns="0" tIns="0" rIns="0" bIns="0" rtlCol="0">
            <a:noAutofit/>
          </a:bodyPr>
          <a:lstStyle/>
          <a:p>
            <a:endParaRPr sz="1662"/>
          </a:p>
        </p:txBody>
      </p:sp>
      <p:pic>
        <p:nvPicPr>
          <p:cNvPr id="78" name="Image"/>
          <p:cNvPicPr>
            <a:picLocks noChangeAspect="1"/>
          </p:cNvPicPr>
          <p:nvPr/>
        </p:nvPicPr>
        <p:blipFill>
          <a:blip r:embed="rId42" cstate="email">
            <a:extLst>
              <a:ext uri="{28A0092B-C50C-407E-A947-70E740481C1C}">
                <a14:useLocalDpi xmlns:a14="http://schemas.microsoft.com/office/drawing/2010/main"/>
              </a:ext>
            </a:extLst>
          </a:blip>
          <a:stretch>
            <a:fillRect/>
          </a:stretch>
        </p:blipFill>
        <p:spPr>
          <a:xfrm>
            <a:off x="8159028" y="4974792"/>
            <a:ext cx="47449" cy="46200"/>
          </a:xfrm>
          <a:prstGeom prst="rect">
            <a:avLst/>
          </a:prstGeom>
        </p:spPr>
      </p:pic>
      <p:sp>
        <p:nvSpPr>
          <p:cNvPr id="167" name="object 38"/>
          <p:cNvSpPr/>
          <p:nvPr/>
        </p:nvSpPr>
        <p:spPr>
          <a:xfrm>
            <a:off x="8154631" y="4970397"/>
            <a:ext cx="56241" cy="54992"/>
          </a:xfrm>
          <a:custGeom>
            <a:avLst/>
            <a:gdLst/>
            <a:ahLst/>
            <a:cxnLst/>
            <a:rect l="l" t="t" r="r" b="b"/>
            <a:pathLst>
              <a:path w="60928" h="59575">
                <a:moveTo>
                  <a:pt x="4763" y="54813"/>
                </a:moveTo>
                <a:lnTo>
                  <a:pt x="4763" y="4762"/>
                </a:lnTo>
                <a:lnTo>
                  <a:pt x="56166" y="4762"/>
                </a:lnTo>
                <a:lnTo>
                  <a:pt x="56166" y="54813"/>
                </a:lnTo>
                <a:lnTo>
                  <a:pt x="4763" y="54813"/>
                </a:lnTo>
                <a:close/>
              </a:path>
            </a:pathLst>
          </a:custGeom>
          <a:ln w="9525">
            <a:solidFill>
              <a:srgbClr val="A18255"/>
            </a:solidFill>
          </a:ln>
        </p:spPr>
        <p:txBody>
          <a:bodyPr wrap="square" lIns="0" tIns="0" rIns="0" bIns="0" rtlCol="0">
            <a:noAutofit/>
          </a:bodyPr>
          <a:lstStyle/>
          <a:p>
            <a:endParaRPr sz="1662"/>
          </a:p>
        </p:txBody>
      </p:sp>
      <p:sp>
        <p:nvSpPr>
          <p:cNvPr id="168" name="text 1"/>
          <p:cNvSpPr txBox="1"/>
          <p:nvPr/>
        </p:nvSpPr>
        <p:spPr>
          <a:xfrm>
            <a:off x="8320454" y="4942493"/>
            <a:ext cx="403572" cy="113557"/>
          </a:xfrm>
          <a:prstGeom prst="rect">
            <a:avLst/>
          </a:prstGeom>
        </p:spPr>
        <p:txBody>
          <a:bodyPr vert="horz" wrap="none" lIns="0" tIns="0" rIns="0" bIns="0" rtlCol="0">
            <a:spAutoFit/>
          </a:bodyPr>
          <a:lstStyle/>
          <a:p>
            <a:r>
              <a:rPr sz="738" b="1" spc="9" dirty="0">
                <a:latin typeface="Arial"/>
                <a:cs typeface="Arial"/>
              </a:rPr>
              <a:t>Malaysia</a:t>
            </a:r>
            <a:endParaRPr sz="738">
              <a:latin typeface="Arial"/>
              <a:cs typeface="Arial"/>
            </a:endParaRPr>
          </a:p>
        </p:txBody>
      </p:sp>
      <p:sp>
        <p:nvSpPr>
          <p:cNvPr id="169" name="object 39"/>
          <p:cNvSpPr/>
          <p:nvPr/>
        </p:nvSpPr>
        <p:spPr>
          <a:xfrm>
            <a:off x="8053754" y="5086877"/>
            <a:ext cx="260252" cy="35169"/>
          </a:xfrm>
          <a:custGeom>
            <a:avLst/>
            <a:gdLst/>
            <a:ahLst/>
            <a:cxnLst/>
            <a:rect l="l" t="t" r="r" b="b"/>
            <a:pathLst>
              <a:path w="281940" h="38100">
                <a:moveTo>
                  <a:pt x="19050" y="19050"/>
                </a:moveTo>
                <a:lnTo>
                  <a:pt x="262890" y="19050"/>
                </a:lnTo>
              </a:path>
            </a:pathLst>
          </a:custGeom>
          <a:ln w="38100">
            <a:solidFill>
              <a:srgbClr val="DFB082"/>
            </a:solidFill>
          </a:ln>
        </p:spPr>
        <p:txBody>
          <a:bodyPr wrap="square" lIns="0" tIns="0" rIns="0" bIns="0" rtlCol="0">
            <a:noAutofit/>
          </a:bodyPr>
          <a:lstStyle/>
          <a:p>
            <a:endParaRPr sz="1662"/>
          </a:p>
        </p:txBody>
      </p:sp>
      <p:pic>
        <p:nvPicPr>
          <p:cNvPr id="79" name="Image"/>
          <p:cNvPicPr>
            <a:picLocks noChangeAspect="1"/>
          </p:cNvPicPr>
          <p:nvPr/>
        </p:nvPicPr>
        <p:blipFill>
          <a:blip r:embed="rId43" cstate="email">
            <a:extLst>
              <a:ext uri="{28A0092B-C50C-407E-A947-70E740481C1C}">
                <a14:useLocalDpi xmlns:a14="http://schemas.microsoft.com/office/drawing/2010/main"/>
              </a:ext>
            </a:extLst>
          </a:blip>
          <a:stretch>
            <a:fillRect/>
          </a:stretch>
        </p:blipFill>
        <p:spPr>
          <a:xfrm>
            <a:off x="8159028" y="5081718"/>
            <a:ext cx="47478" cy="46658"/>
          </a:xfrm>
          <a:prstGeom prst="rect">
            <a:avLst/>
          </a:prstGeom>
        </p:spPr>
      </p:pic>
      <p:sp>
        <p:nvSpPr>
          <p:cNvPr id="170" name="object 40"/>
          <p:cNvSpPr/>
          <p:nvPr/>
        </p:nvSpPr>
        <p:spPr>
          <a:xfrm>
            <a:off x="8154631" y="5077322"/>
            <a:ext cx="56272" cy="55450"/>
          </a:xfrm>
          <a:custGeom>
            <a:avLst/>
            <a:gdLst/>
            <a:ahLst/>
            <a:cxnLst/>
            <a:rect l="l" t="t" r="r" b="b"/>
            <a:pathLst>
              <a:path w="60961" h="60071">
                <a:moveTo>
                  <a:pt x="30671" y="4763"/>
                </a:moveTo>
                <a:lnTo>
                  <a:pt x="56198" y="55309"/>
                </a:lnTo>
                <a:lnTo>
                  <a:pt x="4763" y="55309"/>
                </a:lnTo>
                <a:close/>
              </a:path>
            </a:pathLst>
          </a:custGeom>
          <a:ln w="9525">
            <a:solidFill>
              <a:srgbClr val="DFB082"/>
            </a:solidFill>
          </a:ln>
        </p:spPr>
        <p:txBody>
          <a:bodyPr wrap="square" lIns="0" tIns="0" rIns="0" bIns="0" rtlCol="0">
            <a:noAutofit/>
          </a:bodyPr>
          <a:lstStyle/>
          <a:p>
            <a:endParaRPr sz="1662"/>
          </a:p>
        </p:txBody>
      </p:sp>
      <p:sp>
        <p:nvSpPr>
          <p:cNvPr id="171" name="text 1"/>
          <p:cNvSpPr txBox="1"/>
          <p:nvPr/>
        </p:nvSpPr>
        <p:spPr>
          <a:xfrm>
            <a:off x="8320454" y="5049994"/>
            <a:ext cx="397160" cy="113557"/>
          </a:xfrm>
          <a:prstGeom prst="rect">
            <a:avLst/>
          </a:prstGeom>
        </p:spPr>
        <p:txBody>
          <a:bodyPr vert="horz" wrap="none" lIns="0" tIns="0" rIns="0" bIns="0" rtlCol="0">
            <a:spAutoFit/>
          </a:bodyPr>
          <a:lstStyle/>
          <a:p>
            <a:r>
              <a:rPr sz="738" b="1" spc="9" dirty="0">
                <a:latin typeface="Arial"/>
                <a:cs typeface="Arial"/>
              </a:rPr>
              <a:t>Thailand</a:t>
            </a:r>
            <a:endParaRPr sz="738">
              <a:latin typeface="Arial"/>
              <a:cs typeface="Arial"/>
            </a:endParaRPr>
          </a:p>
        </p:txBody>
      </p:sp>
      <p:sp>
        <p:nvSpPr>
          <p:cNvPr id="172" name="object 41"/>
          <p:cNvSpPr/>
          <p:nvPr/>
        </p:nvSpPr>
        <p:spPr>
          <a:xfrm>
            <a:off x="8053754" y="5193791"/>
            <a:ext cx="260252" cy="35169"/>
          </a:xfrm>
          <a:custGeom>
            <a:avLst/>
            <a:gdLst/>
            <a:ahLst/>
            <a:cxnLst/>
            <a:rect l="l" t="t" r="r" b="b"/>
            <a:pathLst>
              <a:path w="281940" h="38100">
                <a:moveTo>
                  <a:pt x="19050" y="19050"/>
                </a:moveTo>
                <a:lnTo>
                  <a:pt x="262890" y="19050"/>
                </a:lnTo>
              </a:path>
            </a:pathLst>
          </a:custGeom>
          <a:ln w="38100">
            <a:solidFill>
              <a:srgbClr val="E0B154"/>
            </a:solidFill>
          </a:ln>
        </p:spPr>
        <p:txBody>
          <a:bodyPr wrap="square" lIns="0" tIns="0" rIns="0" bIns="0" rtlCol="0">
            <a:noAutofit/>
          </a:bodyPr>
          <a:lstStyle/>
          <a:p>
            <a:endParaRPr sz="1662"/>
          </a:p>
        </p:txBody>
      </p:sp>
      <p:pic>
        <p:nvPicPr>
          <p:cNvPr id="80" name="Image"/>
          <p:cNvPicPr>
            <a:picLocks noChangeAspect="1"/>
          </p:cNvPicPr>
          <p:nvPr/>
        </p:nvPicPr>
        <p:blipFill>
          <a:blip r:embed="rId44" cstate="email">
            <a:extLst>
              <a:ext uri="{28A0092B-C50C-407E-A947-70E740481C1C}">
                <a14:useLocalDpi xmlns:a14="http://schemas.microsoft.com/office/drawing/2010/main"/>
              </a:ext>
            </a:extLst>
          </a:blip>
          <a:stretch>
            <a:fillRect/>
          </a:stretch>
        </p:blipFill>
        <p:spPr>
          <a:xfrm>
            <a:off x="8159028" y="5188633"/>
            <a:ext cx="47478" cy="47127"/>
          </a:xfrm>
          <a:prstGeom prst="rect">
            <a:avLst/>
          </a:prstGeom>
        </p:spPr>
      </p:pic>
      <p:sp>
        <p:nvSpPr>
          <p:cNvPr id="173" name="object 42"/>
          <p:cNvSpPr/>
          <p:nvPr/>
        </p:nvSpPr>
        <p:spPr>
          <a:xfrm>
            <a:off x="8154631" y="5184237"/>
            <a:ext cx="56272" cy="55919"/>
          </a:xfrm>
          <a:custGeom>
            <a:avLst/>
            <a:gdLst/>
            <a:ahLst/>
            <a:cxnLst/>
            <a:rect l="l" t="t" r="r" b="b"/>
            <a:pathLst>
              <a:path w="60961" h="60579">
                <a:moveTo>
                  <a:pt x="56198" y="55817"/>
                </a:moveTo>
                <a:lnTo>
                  <a:pt x="4763" y="4763"/>
                </a:lnTo>
                <a:moveTo>
                  <a:pt x="30671" y="4763"/>
                </a:moveTo>
                <a:lnTo>
                  <a:pt x="30671" y="55817"/>
                </a:lnTo>
                <a:moveTo>
                  <a:pt x="4763" y="55817"/>
                </a:moveTo>
                <a:lnTo>
                  <a:pt x="56198" y="4763"/>
                </a:lnTo>
              </a:path>
            </a:pathLst>
          </a:custGeom>
          <a:ln w="9525">
            <a:solidFill>
              <a:srgbClr val="E0B154"/>
            </a:solidFill>
          </a:ln>
        </p:spPr>
        <p:txBody>
          <a:bodyPr wrap="square" lIns="0" tIns="0" rIns="0" bIns="0" rtlCol="0">
            <a:noAutofit/>
          </a:bodyPr>
          <a:lstStyle/>
          <a:p>
            <a:endParaRPr sz="1662"/>
          </a:p>
        </p:txBody>
      </p:sp>
      <p:sp>
        <p:nvSpPr>
          <p:cNvPr id="174" name="text 1"/>
          <p:cNvSpPr txBox="1"/>
          <p:nvPr/>
        </p:nvSpPr>
        <p:spPr>
          <a:xfrm>
            <a:off x="8320454" y="5157142"/>
            <a:ext cx="375167" cy="113557"/>
          </a:xfrm>
          <a:prstGeom prst="rect">
            <a:avLst/>
          </a:prstGeom>
        </p:spPr>
        <p:txBody>
          <a:bodyPr vert="horz" wrap="none" lIns="0" tIns="0" rIns="0" bIns="0" rtlCol="0">
            <a:spAutoFit/>
          </a:bodyPr>
          <a:lstStyle/>
          <a:p>
            <a:r>
              <a:rPr sz="738" b="1" spc="9" dirty="0">
                <a:latin typeface="Arial"/>
                <a:cs typeface="Arial"/>
              </a:rPr>
              <a:t>Vietnam</a:t>
            </a:r>
            <a:endParaRPr sz="738">
              <a:latin typeface="Arial"/>
              <a:cs typeface="Arial"/>
            </a:endParaRPr>
          </a:p>
        </p:txBody>
      </p:sp>
      <p:sp>
        <p:nvSpPr>
          <p:cNvPr id="175" name="object 43"/>
          <p:cNvSpPr/>
          <p:nvPr/>
        </p:nvSpPr>
        <p:spPr>
          <a:xfrm>
            <a:off x="8053754" y="5302112"/>
            <a:ext cx="260252" cy="35169"/>
          </a:xfrm>
          <a:custGeom>
            <a:avLst/>
            <a:gdLst/>
            <a:ahLst/>
            <a:cxnLst/>
            <a:rect l="l" t="t" r="r" b="b"/>
            <a:pathLst>
              <a:path w="281940" h="38100">
                <a:moveTo>
                  <a:pt x="19050" y="19050"/>
                </a:moveTo>
                <a:lnTo>
                  <a:pt x="262890" y="19050"/>
                </a:lnTo>
              </a:path>
            </a:pathLst>
          </a:custGeom>
          <a:ln w="38100">
            <a:solidFill>
              <a:srgbClr val="8F8F8F"/>
            </a:solidFill>
          </a:ln>
        </p:spPr>
        <p:txBody>
          <a:bodyPr wrap="square" lIns="0" tIns="0" rIns="0" bIns="0" rtlCol="0">
            <a:noAutofit/>
          </a:bodyPr>
          <a:lstStyle/>
          <a:p>
            <a:endParaRPr sz="1662"/>
          </a:p>
        </p:txBody>
      </p:sp>
      <p:pic>
        <p:nvPicPr>
          <p:cNvPr id="81" name="Image"/>
          <p:cNvPicPr>
            <a:picLocks noChangeAspect="1"/>
          </p:cNvPicPr>
          <p:nvPr/>
        </p:nvPicPr>
        <p:blipFill>
          <a:blip r:embed="rId45" cstate="email">
            <a:extLst>
              <a:ext uri="{28A0092B-C50C-407E-A947-70E740481C1C}">
                <a14:useLocalDpi xmlns:a14="http://schemas.microsoft.com/office/drawing/2010/main"/>
              </a:ext>
            </a:extLst>
          </a:blip>
          <a:stretch>
            <a:fillRect/>
          </a:stretch>
        </p:blipFill>
        <p:spPr>
          <a:xfrm>
            <a:off x="8159613" y="5296016"/>
            <a:ext cx="46892" cy="46892"/>
          </a:xfrm>
          <a:prstGeom prst="rect">
            <a:avLst/>
          </a:prstGeom>
        </p:spPr>
      </p:pic>
      <p:sp>
        <p:nvSpPr>
          <p:cNvPr id="176" name="object 44"/>
          <p:cNvSpPr/>
          <p:nvPr/>
        </p:nvSpPr>
        <p:spPr>
          <a:xfrm>
            <a:off x="8155218" y="5291620"/>
            <a:ext cx="55685" cy="55685"/>
          </a:xfrm>
          <a:custGeom>
            <a:avLst/>
            <a:gdLst/>
            <a:ahLst/>
            <a:cxnLst/>
            <a:rect l="l" t="t" r="r" b="b"/>
            <a:pathLst>
              <a:path w="60325" h="60325">
                <a:moveTo>
                  <a:pt x="55562" y="30163"/>
                </a:moveTo>
                <a:cubicBezTo>
                  <a:pt x="55562" y="44133"/>
                  <a:pt x="44132" y="55563"/>
                  <a:pt x="30162" y="55563"/>
                </a:cubicBezTo>
                <a:cubicBezTo>
                  <a:pt x="16065" y="55563"/>
                  <a:pt x="4762" y="44133"/>
                  <a:pt x="4762" y="30163"/>
                </a:cubicBezTo>
                <a:cubicBezTo>
                  <a:pt x="4762" y="16193"/>
                  <a:pt x="16065" y="4763"/>
                  <a:pt x="30162" y="4763"/>
                </a:cubicBezTo>
                <a:cubicBezTo>
                  <a:pt x="44132" y="4763"/>
                  <a:pt x="55562" y="16193"/>
                  <a:pt x="55562" y="30163"/>
                </a:cubicBezTo>
                <a:close/>
              </a:path>
            </a:pathLst>
          </a:custGeom>
          <a:ln w="9525">
            <a:solidFill>
              <a:srgbClr val="8F8F8F"/>
            </a:solidFill>
          </a:ln>
        </p:spPr>
        <p:txBody>
          <a:bodyPr wrap="square" lIns="0" tIns="0" rIns="0" bIns="0" rtlCol="0">
            <a:noAutofit/>
          </a:bodyPr>
          <a:lstStyle/>
          <a:p>
            <a:endParaRPr sz="1662"/>
          </a:p>
        </p:txBody>
      </p:sp>
      <p:sp>
        <p:nvSpPr>
          <p:cNvPr id="177" name="text 1"/>
          <p:cNvSpPr txBox="1"/>
          <p:nvPr/>
        </p:nvSpPr>
        <p:spPr>
          <a:xfrm>
            <a:off x="8320454" y="5264643"/>
            <a:ext cx="514436" cy="113557"/>
          </a:xfrm>
          <a:prstGeom prst="rect">
            <a:avLst/>
          </a:prstGeom>
        </p:spPr>
        <p:txBody>
          <a:bodyPr vert="horz" wrap="none" lIns="0" tIns="0" rIns="0" bIns="0" rtlCol="0">
            <a:spAutoFit/>
          </a:bodyPr>
          <a:lstStyle/>
          <a:p>
            <a:r>
              <a:rPr sz="738" b="1" spc="9" dirty="0">
                <a:latin typeface="Arial"/>
                <a:cs typeface="Arial"/>
              </a:rPr>
              <a:t>Philippines</a:t>
            </a:r>
            <a:endParaRPr sz="738">
              <a:latin typeface="Arial"/>
              <a:cs typeface="Arial"/>
            </a:endParaRPr>
          </a:p>
        </p:txBody>
      </p:sp>
      <p:sp>
        <p:nvSpPr>
          <p:cNvPr id="178" name="object 45"/>
          <p:cNvSpPr/>
          <p:nvPr/>
        </p:nvSpPr>
        <p:spPr>
          <a:xfrm>
            <a:off x="8053754" y="5409027"/>
            <a:ext cx="260252" cy="35169"/>
          </a:xfrm>
          <a:custGeom>
            <a:avLst/>
            <a:gdLst/>
            <a:ahLst/>
            <a:cxnLst/>
            <a:rect l="l" t="t" r="r" b="b"/>
            <a:pathLst>
              <a:path w="281940" h="38100">
                <a:moveTo>
                  <a:pt x="19050" y="19050"/>
                </a:moveTo>
                <a:lnTo>
                  <a:pt x="262890" y="19050"/>
                </a:lnTo>
              </a:path>
            </a:pathLst>
          </a:custGeom>
          <a:ln w="38100">
            <a:solidFill>
              <a:srgbClr val="710000"/>
            </a:solidFill>
          </a:ln>
        </p:spPr>
        <p:txBody>
          <a:bodyPr wrap="square" lIns="0" tIns="0" rIns="0" bIns="0" rtlCol="0">
            <a:noAutofit/>
          </a:bodyPr>
          <a:lstStyle/>
          <a:p>
            <a:endParaRPr sz="1662"/>
          </a:p>
        </p:txBody>
      </p:sp>
      <p:pic>
        <p:nvPicPr>
          <p:cNvPr id="82" name="Image"/>
          <p:cNvPicPr>
            <a:picLocks noChangeAspect="1"/>
          </p:cNvPicPr>
          <p:nvPr/>
        </p:nvPicPr>
        <p:blipFill>
          <a:blip r:embed="rId46" cstate="email">
            <a:extLst>
              <a:ext uri="{28A0092B-C50C-407E-A947-70E740481C1C}">
                <a14:useLocalDpi xmlns:a14="http://schemas.microsoft.com/office/drawing/2010/main"/>
              </a:ext>
            </a:extLst>
          </a:blip>
          <a:stretch>
            <a:fillRect/>
          </a:stretch>
        </p:blipFill>
        <p:spPr>
          <a:xfrm>
            <a:off x="8159028" y="5403868"/>
            <a:ext cx="47478" cy="46658"/>
          </a:xfrm>
          <a:prstGeom prst="rect">
            <a:avLst/>
          </a:prstGeom>
        </p:spPr>
      </p:pic>
      <p:sp>
        <p:nvSpPr>
          <p:cNvPr id="179" name="object 46"/>
          <p:cNvSpPr/>
          <p:nvPr/>
        </p:nvSpPr>
        <p:spPr>
          <a:xfrm>
            <a:off x="8141443" y="5386284"/>
            <a:ext cx="82648" cy="81827"/>
          </a:xfrm>
          <a:custGeom>
            <a:avLst/>
            <a:gdLst/>
            <a:ahLst/>
            <a:cxnLst/>
            <a:rect l="l" t="t" r="r" b="b"/>
            <a:pathLst>
              <a:path w="89535" h="88646">
                <a:moveTo>
                  <a:pt x="44958" y="19050"/>
                </a:moveTo>
                <a:lnTo>
                  <a:pt x="70485" y="44958"/>
                </a:lnTo>
                <a:lnTo>
                  <a:pt x="44958" y="69596"/>
                </a:lnTo>
                <a:lnTo>
                  <a:pt x="19050" y="44958"/>
                </a:lnTo>
                <a:close/>
              </a:path>
            </a:pathLst>
          </a:custGeom>
          <a:ln w="38100">
            <a:solidFill>
              <a:srgbClr val="710000"/>
            </a:solidFill>
          </a:ln>
        </p:spPr>
        <p:txBody>
          <a:bodyPr wrap="square" lIns="0" tIns="0" rIns="0" bIns="0" rtlCol="0">
            <a:noAutofit/>
          </a:bodyPr>
          <a:lstStyle/>
          <a:p>
            <a:endParaRPr sz="1662"/>
          </a:p>
        </p:txBody>
      </p:sp>
      <p:sp>
        <p:nvSpPr>
          <p:cNvPr id="180" name="text 1"/>
          <p:cNvSpPr txBox="1"/>
          <p:nvPr/>
        </p:nvSpPr>
        <p:spPr>
          <a:xfrm>
            <a:off x="8320454" y="5372144"/>
            <a:ext cx="451214" cy="113557"/>
          </a:xfrm>
          <a:prstGeom prst="rect">
            <a:avLst/>
          </a:prstGeom>
        </p:spPr>
        <p:txBody>
          <a:bodyPr vert="horz" wrap="none" lIns="0" tIns="0" rIns="0" bIns="0" rtlCol="0">
            <a:spAutoFit/>
          </a:bodyPr>
          <a:lstStyle/>
          <a:p>
            <a:r>
              <a:rPr sz="738" b="1" spc="9" dirty="0">
                <a:latin typeface="Arial"/>
                <a:cs typeface="Arial"/>
              </a:rPr>
              <a:t>Indonesia</a:t>
            </a:r>
            <a:endParaRPr sz="738">
              <a:latin typeface="Arial"/>
              <a:cs typeface="Arial"/>
            </a:endParaRPr>
          </a:p>
        </p:txBody>
      </p:sp>
      <p:sp>
        <p:nvSpPr>
          <p:cNvPr id="181" name="text 1"/>
          <p:cNvSpPr txBox="1"/>
          <p:nvPr/>
        </p:nvSpPr>
        <p:spPr>
          <a:xfrm>
            <a:off x="5536960" y="3798690"/>
            <a:ext cx="1900007" cy="184666"/>
          </a:xfrm>
          <a:prstGeom prst="rect">
            <a:avLst/>
          </a:prstGeom>
        </p:spPr>
        <p:txBody>
          <a:bodyPr vert="horz" wrap="none" lIns="0" tIns="0" rIns="0" bIns="0" rtlCol="0">
            <a:spAutoFit/>
          </a:bodyPr>
          <a:lstStyle/>
          <a:p>
            <a:r>
              <a:rPr sz="1200" spc="9" dirty="0">
                <a:solidFill>
                  <a:srgbClr val="F79646"/>
                </a:solidFill>
                <a:latin typeface="Trueno" panose="00000500000000000000" pitchFamily="50" charset="0"/>
                <a:cs typeface="Arial"/>
              </a:rPr>
              <a:t>Air Transport Indicators</a:t>
            </a:r>
            <a:endParaRPr sz="1200" dirty="0">
              <a:latin typeface="Trueno" panose="00000500000000000000" pitchFamily="50" charset="0"/>
              <a:cs typeface="Arial"/>
            </a:endParaRPr>
          </a:p>
        </p:txBody>
      </p:sp>
      <p:sp>
        <p:nvSpPr>
          <p:cNvPr id="182" name="object 47"/>
          <p:cNvSpPr/>
          <p:nvPr/>
        </p:nvSpPr>
        <p:spPr>
          <a:xfrm>
            <a:off x="5547712" y="4046336"/>
            <a:ext cx="1470074" cy="7034"/>
          </a:xfrm>
          <a:custGeom>
            <a:avLst/>
            <a:gdLst/>
            <a:ahLst/>
            <a:cxnLst/>
            <a:rect l="l" t="t" r="r" b="b"/>
            <a:pathLst>
              <a:path w="1592580" h="7620">
                <a:moveTo>
                  <a:pt x="0" y="0"/>
                </a:moveTo>
                <a:lnTo>
                  <a:pt x="398145" y="0"/>
                </a:lnTo>
                <a:lnTo>
                  <a:pt x="796290" y="0"/>
                </a:lnTo>
                <a:lnTo>
                  <a:pt x="1194435" y="0"/>
                </a:lnTo>
                <a:lnTo>
                  <a:pt x="1592580" y="0"/>
                </a:lnTo>
                <a:lnTo>
                  <a:pt x="1592580" y="7620"/>
                </a:lnTo>
                <a:lnTo>
                  <a:pt x="1194435" y="7620"/>
                </a:lnTo>
                <a:lnTo>
                  <a:pt x="796290" y="7620"/>
                </a:lnTo>
                <a:lnTo>
                  <a:pt x="398145" y="7620"/>
                </a:lnTo>
                <a:lnTo>
                  <a:pt x="0" y="7620"/>
                </a:lnTo>
                <a:close/>
              </a:path>
            </a:pathLst>
          </a:custGeom>
          <a:solidFill>
            <a:srgbClr val="F79646"/>
          </a:solidFill>
        </p:spPr>
        <p:txBody>
          <a:bodyPr wrap="square" lIns="0" tIns="0" rIns="0" bIns="0" rtlCol="0">
            <a:noAutofit/>
          </a:bodyPr>
          <a:lstStyle/>
          <a:p>
            <a:endParaRPr sz="1662"/>
          </a:p>
        </p:txBody>
      </p:sp>
      <p:sp>
        <p:nvSpPr>
          <p:cNvPr id="183" name="text 1"/>
          <p:cNvSpPr txBox="1"/>
          <p:nvPr/>
        </p:nvSpPr>
        <p:spPr>
          <a:xfrm>
            <a:off x="5549118" y="5590134"/>
            <a:ext cx="3540906" cy="624786"/>
          </a:xfrm>
          <a:prstGeom prst="rect">
            <a:avLst/>
          </a:prstGeom>
        </p:spPr>
        <p:txBody>
          <a:bodyPr vert="horz" wrap="none" lIns="0" tIns="0" rIns="0" bIns="0" rtlCol="0">
            <a:spAutoFit/>
          </a:bodyPr>
          <a:lstStyle/>
          <a:p>
            <a:r>
              <a:rPr sz="1015" spc="9" dirty="0">
                <a:latin typeface="Arial"/>
                <a:cs typeface="Arial"/>
              </a:rPr>
              <a:t>Since the deregulation in 2004, growth in air travel has gone</a:t>
            </a:r>
            <a:endParaRPr sz="1015">
              <a:latin typeface="Arial"/>
              <a:cs typeface="Arial"/>
            </a:endParaRPr>
          </a:p>
          <a:p>
            <a:r>
              <a:rPr sz="1015" spc="9" dirty="0">
                <a:latin typeface="Arial"/>
                <a:cs typeface="Arial"/>
              </a:rPr>
              <a:t>up double digit per year, but </a:t>
            </a:r>
            <a:r>
              <a:rPr sz="1015" b="1" spc="9" dirty="0">
                <a:latin typeface="Arial"/>
                <a:cs typeface="Arial"/>
              </a:rPr>
              <a:t>new airport development or</a:t>
            </a:r>
            <a:endParaRPr sz="1015">
              <a:latin typeface="Arial"/>
              <a:cs typeface="Arial"/>
            </a:endParaRPr>
          </a:p>
          <a:p>
            <a:r>
              <a:rPr sz="1015" b="1" spc="9" dirty="0">
                <a:latin typeface="Arial"/>
                <a:cs typeface="Arial"/>
              </a:rPr>
              <a:t>expansion of existing airports has not caught up</a:t>
            </a:r>
            <a:r>
              <a:rPr sz="1015" spc="9" dirty="0">
                <a:latin typeface="Arial"/>
                <a:cs typeface="Arial"/>
              </a:rPr>
              <a:t>. For</a:t>
            </a:r>
            <a:endParaRPr sz="1015">
              <a:latin typeface="Arial"/>
              <a:cs typeface="Arial"/>
            </a:endParaRPr>
          </a:p>
          <a:p>
            <a:r>
              <a:rPr sz="1015" spc="9" dirty="0">
                <a:latin typeface="Arial"/>
                <a:cs typeface="Arial"/>
              </a:rPr>
              <a:t>example, SHIA is designed for 22 mil passengers but</a:t>
            </a:r>
            <a:endParaRPr sz="1015">
              <a:latin typeface="Arial"/>
              <a:cs typeface="Arial"/>
            </a:endParaRPr>
          </a:p>
        </p:txBody>
      </p:sp>
      <p:sp>
        <p:nvSpPr>
          <p:cNvPr id="184" name="text 1"/>
          <p:cNvSpPr txBox="1"/>
          <p:nvPr/>
        </p:nvSpPr>
        <p:spPr>
          <a:xfrm>
            <a:off x="5549119" y="6209140"/>
            <a:ext cx="3014800" cy="156197"/>
          </a:xfrm>
          <a:prstGeom prst="rect">
            <a:avLst/>
          </a:prstGeom>
        </p:spPr>
        <p:txBody>
          <a:bodyPr vert="horz" wrap="none" lIns="0" tIns="0" rIns="0" bIns="0" rtlCol="0">
            <a:spAutoFit/>
          </a:bodyPr>
          <a:lstStyle/>
          <a:p>
            <a:r>
              <a:rPr sz="1015" spc="9" dirty="0">
                <a:latin typeface="Arial"/>
                <a:cs typeface="Arial"/>
              </a:rPr>
              <a:t>currently handles 55 million passengers per year (9</a:t>
            </a:r>
            <a:endParaRPr sz="1015">
              <a:latin typeface="Arial"/>
              <a:cs typeface="Arial"/>
            </a:endParaRPr>
          </a:p>
        </p:txBody>
      </p:sp>
      <p:sp>
        <p:nvSpPr>
          <p:cNvPr id="185" name="text 1"/>
          <p:cNvSpPr txBox="1"/>
          <p:nvPr/>
        </p:nvSpPr>
        <p:spPr>
          <a:xfrm>
            <a:off x="8472737" y="6210878"/>
            <a:ext cx="76046" cy="106504"/>
          </a:xfrm>
          <a:prstGeom prst="rect">
            <a:avLst/>
          </a:prstGeom>
        </p:spPr>
        <p:txBody>
          <a:bodyPr vert="horz" wrap="none" lIns="0" tIns="0" rIns="0" bIns="0" rtlCol="0">
            <a:spAutoFit/>
          </a:bodyPr>
          <a:lstStyle/>
          <a:p>
            <a:r>
              <a:rPr sz="692" spc="9" dirty="0">
                <a:latin typeface="Arial"/>
                <a:cs typeface="Arial"/>
              </a:rPr>
              <a:t>th</a:t>
            </a:r>
            <a:endParaRPr sz="646">
              <a:latin typeface="Arial"/>
              <a:cs typeface="Arial"/>
            </a:endParaRPr>
          </a:p>
        </p:txBody>
      </p:sp>
      <p:sp>
        <p:nvSpPr>
          <p:cNvPr id="186" name="text 1"/>
          <p:cNvSpPr txBox="1"/>
          <p:nvPr/>
        </p:nvSpPr>
        <p:spPr>
          <a:xfrm>
            <a:off x="8544482" y="6209140"/>
            <a:ext cx="466090" cy="156197"/>
          </a:xfrm>
          <a:prstGeom prst="rect">
            <a:avLst/>
          </a:prstGeom>
        </p:spPr>
        <p:txBody>
          <a:bodyPr vert="horz" wrap="none" lIns="0" tIns="0" rIns="0" bIns="0" rtlCol="0">
            <a:spAutoFit/>
          </a:bodyPr>
          <a:lstStyle/>
          <a:p>
            <a:r>
              <a:rPr sz="1015" spc="9" dirty="0">
                <a:latin typeface="Arial"/>
                <a:cs typeface="Arial"/>
              </a:rPr>
              <a:t> highest</a:t>
            </a:r>
            <a:endParaRPr sz="1015">
              <a:latin typeface="Arial"/>
              <a:cs typeface="Arial"/>
            </a:endParaRPr>
          </a:p>
        </p:txBody>
      </p:sp>
      <p:sp>
        <p:nvSpPr>
          <p:cNvPr id="187" name="text 1"/>
          <p:cNvSpPr txBox="1"/>
          <p:nvPr/>
        </p:nvSpPr>
        <p:spPr>
          <a:xfrm>
            <a:off x="5549119" y="6364138"/>
            <a:ext cx="3344185" cy="312393"/>
          </a:xfrm>
          <a:prstGeom prst="rect">
            <a:avLst/>
          </a:prstGeom>
        </p:spPr>
        <p:txBody>
          <a:bodyPr vert="horz" wrap="none" lIns="0" tIns="0" rIns="0" bIns="0" rtlCol="0">
            <a:spAutoFit/>
          </a:bodyPr>
          <a:lstStyle/>
          <a:p>
            <a:r>
              <a:rPr sz="1015" spc="9" dirty="0">
                <a:latin typeface="Arial"/>
                <a:cs typeface="Arial"/>
              </a:rPr>
              <a:t>in the world). It is also the most connected airport in Asia</a:t>
            </a:r>
            <a:endParaRPr sz="1015">
              <a:latin typeface="Arial"/>
              <a:cs typeface="Arial"/>
            </a:endParaRPr>
          </a:p>
          <a:p>
            <a:r>
              <a:rPr sz="1015" spc="9" dirty="0">
                <a:latin typeface="Arial"/>
                <a:cs typeface="Arial"/>
              </a:rPr>
              <a:t>Pacific.</a:t>
            </a:r>
            <a:endParaRPr sz="1015">
              <a:latin typeface="Arial"/>
              <a:cs typeface="Arial"/>
            </a:endParaRPr>
          </a:p>
        </p:txBody>
      </p:sp>
      <p:sp>
        <p:nvSpPr>
          <p:cNvPr id="188" name="object 48"/>
          <p:cNvSpPr/>
          <p:nvPr/>
        </p:nvSpPr>
        <p:spPr>
          <a:xfrm>
            <a:off x="4740813" y="4211866"/>
            <a:ext cx="596469" cy="1280160"/>
          </a:xfrm>
          <a:custGeom>
            <a:avLst/>
            <a:gdLst/>
            <a:ahLst/>
            <a:cxnLst/>
            <a:rect l="l" t="t" r="r" b="b"/>
            <a:pathLst>
              <a:path w="646175" h="1386840">
                <a:moveTo>
                  <a:pt x="4572" y="4572"/>
                </a:moveTo>
                <a:lnTo>
                  <a:pt x="4572" y="1382268"/>
                </a:lnTo>
                <a:moveTo>
                  <a:pt x="641604" y="4572"/>
                </a:moveTo>
                <a:lnTo>
                  <a:pt x="641604" y="1382268"/>
                </a:lnTo>
              </a:path>
            </a:pathLst>
          </a:custGeom>
          <a:ln w="9144">
            <a:solidFill>
              <a:srgbClr val="DADADA"/>
            </a:solidFill>
          </a:ln>
        </p:spPr>
        <p:txBody>
          <a:bodyPr wrap="square" lIns="0" tIns="0" rIns="0" bIns="0" rtlCol="0">
            <a:noAutofit/>
          </a:bodyPr>
          <a:lstStyle/>
          <a:p>
            <a:endParaRPr sz="1662"/>
          </a:p>
        </p:txBody>
      </p:sp>
      <p:pic>
        <p:nvPicPr>
          <p:cNvPr id="83" name="Image"/>
          <p:cNvPicPr>
            <a:picLocks noChangeAspect="1"/>
          </p:cNvPicPr>
          <p:nvPr/>
        </p:nvPicPr>
        <p:blipFill>
          <a:blip r:embed="rId47" cstate="email">
            <a:extLst>
              <a:ext uri="{28A0092B-C50C-407E-A947-70E740481C1C}">
                <a14:useLocalDpi xmlns:a14="http://schemas.microsoft.com/office/drawing/2010/main"/>
              </a:ext>
            </a:extLst>
          </a:blip>
          <a:stretch>
            <a:fillRect/>
          </a:stretch>
        </p:blipFill>
        <p:spPr>
          <a:xfrm>
            <a:off x="4116207" y="4244222"/>
            <a:ext cx="1021314" cy="143490"/>
          </a:xfrm>
          <a:prstGeom prst="rect">
            <a:avLst/>
          </a:prstGeom>
        </p:spPr>
      </p:pic>
      <p:pic>
        <p:nvPicPr>
          <p:cNvPr id="84" name="Image"/>
          <p:cNvPicPr>
            <a:picLocks noChangeAspect="1"/>
          </p:cNvPicPr>
          <p:nvPr/>
        </p:nvPicPr>
        <p:blipFill>
          <a:blip r:embed="rId48" cstate="email">
            <a:extLst>
              <a:ext uri="{28A0092B-C50C-407E-A947-70E740481C1C}">
                <a14:useLocalDpi xmlns:a14="http://schemas.microsoft.com/office/drawing/2010/main"/>
              </a:ext>
            </a:extLst>
          </a:blip>
          <a:stretch>
            <a:fillRect/>
          </a:stretch>
        </p:blipFill>
        <p:spPr>
          <a:xfrm>
            <a:off x="4116207" y="4403187"/>
            <a:ext cx="668215" cy="1097280"/>
          </a:xfrm>
          <a:prstGeom prst="rect">
            <a:avLst/>
          </a:prstGeom>
        </p:spPr>
      </p:pic>
      <p:sp>
        <p:nvSpPr>
          <p:cNvPr id="189" name="object 49"/>
          <p:cNvSpPr/>
          <p:nvPr/>
        </p:nvSpPr>
        <p:spPr>
          <a:xfrm>
            <a:off x="4155831" y="4263050"/>
            <a:ext cx="941902" cy="63584"/>
          </a:xfrm>
          <a:custGeom>
            <a:avLst/>
            <a:gdLst/>
            <a:ahLst/>
            <a:cxnLst/>
            <a:rect l="l" t="t" r="r" b="b"/>
            <a:pathLst>
              <a:path w="1020394" h="68883">
                <a:moveTo>
                  <a:pt x="0" y="68884"/>
                </a:moveTo>
                <a:lnTo>
                  <a:pt x="0" y="0"/>
                </a:lnTo>
                <a:lnTo>
                  <a:pt x="1020394" y="0"/>
                </a:lnTo>
                <a:lnTo>
                  <a:pt x="1020394" y="68884"/>
                </a:lnTo>
                <a:lnTo>
                  <a:pt x="0" y="68884"/>
                </a:lnTo>
                <a:close/>
              </a:path>
            </a:pathLst>
          </a:custGeom>
          <a:solidFill>
            <a:srgbClr val="FF6600"/>
          </a:solidFill>
        </p:spPr>
        <p:txBody>
          <a:bodyPr wrap="square" lIns="0" tIns="0" rIns="0" bIns="0" rtlCol="0">
            <a:noAutofit/>
          </a:bodyPr>
          <a:lstStyle/>
          <a:p>
            <a:endParaRPr sz="1662"/>
          </a:p>
        </p:txBody>
      </p:sp>
      <p:sp>
        <p:nvSpPr>
          <p:cNvPr id="190" name="object 50"/>
          <p:cNvSpPr/>
          <p:nvPr/>
        </p:nvSpPr>
        <p:spPr>
          <a:xfrm>
            <a:off x="4156417" y="4422647"/>
            <a:ext cx="588030" cy="1017094"/>
          </a:xfrm>
          <a:custGeom>
            <a:avLst/>
            <a:gdLst/>
            <a:ahLst/>
            <a:cxnLst/>
            <a:rect l="l" t="t" r="r" b="b"/>
            <a:pathLst>
              <a:path w="637032" h="1101852">
                <a:moveTo>
                  <a:pt x="140208" y="1101852"/>
                </a:moveTo>
                <a:lnTo>
                  <a:pt x="0" y="1101852"/>
                </a:lnTo>
                <a:lnTo>
                  <a:pt x="0" y="1033272"/>
                </a:lnTo>
                <a:lnTo>
                  <a:pt x="140208" y="1033272"/>
                </a:lnTo>
                <a:close/>
                <a:moveTo>
                  <a:pt x="254508" y="929640"/>
                </a:moveTo>
                <a:lnTo>
                  <a:pt x="0" y="929640"/>
                </a:lnTo>
                <a:lnTo>
                  <a:pt x="0" y="861060"/>
                </a:lnTo>
                <a:lnTo>
                  <a:pt x="254508" y="861060"/>
                </a:lnTo>
                <a:close/>
                <a:moveTo>
                  <a:pt x="382524" y="757428"/>
                </a:moveTo>
                <a:lnTo>
                  <a:pt x="0" y="757428"/>
                </a:lnTo>
                <a:lnTo>
                  <a:pt x="0" y="688848"/>
                </a:lnTo>
                <a:lnTo>
                  <a:pt x="382524" y="688848"/>
                </a:lnTo>
                <a:close/>
                <a:moveTo>
                  <a:pt x="382524" y="585216"/>
                </a:moveTo>
                <a:lnTo>
                  <a:pt x="0" y="585216"/>
                </a:lnTo>
                <a:lnTo>
                  <a:pt x="0" y="516636"/>
                </a:lnTo>
                <a:lnTo>
                  <a:pt x="382524" y="516636"/>
                </a:lnTo>
                <a:close/>
                <a:moveTo>
                  <a:pt x="509016" y="413004"/>
                </a:moveTo>
                <a:lnTo>
                  <a:pt x="0" y="413004"/>
                </a:lnTo>
                <a:lnTo>
                  <a:pt x="0" y="344424"/>
                </a:lnTo>
                <a:lnTo>
                  <a:pt x="509016" y="344424"/>
                </a:lnTo>
                <a:close/>
                <a:moveTo>
                  <a:pt x="509016" y="240792"/>
                </a:moveTo>
                <a:lnTo>
                  <a:pt x="0" y="240792"/>
                </a:lnTo>
                <a:lnTo>
                  <a:pt x="0" y="172212"/>
                </a:lnTo>
                <a:lnTo>
                  <a:pt x="509016" y="172212"/>
                </a:lnTo>
                <a:close/>
                <a:moveTo>
                  <a:pt x="637032" y="68580"/>
                </a:moveTo>
                <a:lnTo>
                  <a:pt x="0" y="68580"/>
                </a:lnTo>
                <a:lnTo>
                  <a:pt x="0" y="0"/>
                </a:lnTo>
                <a:lnTo>
                  <a:pt x="637032" y="0"/>
                </a:lnTo>
                <a:close/>
              </a:path>
            </a:pathLst>
          </a:custGeom>
          <a:solidFill>
            <a:srgbClr val="800000"/>
          </a:solidFill>
        </p:spPr>
        <p:txBody>
          <a:bodyPr wrap="square" lIns="0" tIns="0" rIns="0" bIns="0" rtlCol="0">
            <a:noAutofit/>
          </a:bodyPr>
          <a:lstStyle/>
          <a:p>
            <a:endParaRPr sz="1662"/>
          </a:p>
        </p:txBody>
      </p:sp>
      <p:sp>
        <p:nvSpPr>
          <p:cNvPr id="191" name="object 51"/>
          <p:cNvSpPr/>
          <p:nvPr/>
        </p:nvSpPr>
        <p:spPr>
          <a:xfrm>
            <a:off x="4152783" y="4211866"/>
            <a:ext cx="8440" cy="1280160"/>
          </a:xfrm>
          <a:custGeom>
            <a:avLst/>
            <a:gdLst/>
            <a:ahLst/>
            <a:cxnLst/>
            <a:rect l="l" t="t" r="r" b="b"/>
            <a:pathLst>
              <a:path w="9143" h="1386840">
                <a:moveTo>
                  <a:pt x="4572" y="1382268"/>
                </a:moveTo>
                <a:lnTo>
                  <a:pt x="4572" y="4572"/>
                </a:lnTo>
              </a:path>
            </a:pathLst>
          </a:custGeom>
          <a:ln w="9144">
            <a:solidFill>
              <a:srgbClr val="878787"/>
            </a:solidFill>
          </a:ln>
        </p:spPr>
        <p:txBody>
          <a:bodyPr wrap="square" lIns="0" tIns="0" rIns="0" bIns="0" rtlCol="0">
            <a:noAutofit/>
          </a:bodyPr>
          <a:lstStyle/>
          <a:p>
            <a:endParaRPr sz="1662"/>
          </a:p>
        </p:txBody>
      </p:sp>
      <p:sp>
        <p:nvSpPr>
          <p:cNvPr id="192" name="object 52"/>
          <p:cNvSpPr/>
          <p:nvPr/>
        </p:nvSpPr>
        <p:spPr>
          <a:xfrm>
            <a:off x="4116207" y="4211866"/>
            <a:ext cx="45016" cy="1280160"/>
          </a:xfrm>
          <a:custGeom>
            <a:avLst/>
            <a:gdLst/>
            <a:ahLst/>
            <a:cxnLst/>
            <a:rect l="l" t="t" r="r" b="b"/>
            <a:pathLst>
              <a:path w="48767" h="1386840">
                <a:moveTo>
                  <a:pt x="4572" y="1382268"/>
                </a:moveTo>
                <a:lnTo>
                  <a:pt x="44196" y="1382268"/>
                </a:lnTo>
                <a:moveTo>
                  <a:pt x="4572" y="1210056"/>
                </a:moveTo>
                <a:lnTo>
                  <a:pt x="44196" y="1210056"/>
                </a:lnTo>
                <a:moveTo>
                  <a:pt x="4572" y="1037844"/>
                </a:moveTo>
                <a:lnTo>
                  <a:pt x="44196" y="1037844"/>
                </a:lnTo>
                <a:moveTo>
                  <a:pt x="4572" y="865632"/>
                </a:moveTo>
                <a:lnTo>
                  <a:pt x="44196" y="865632"/>
                </a:lnTo>
                <a:moveTo>
                  <a:pt x="4572" y="693420"/>
                </a:moveTo>
                <a:lnTo>
                  <a:pt x="44196" y="693420"/>
                </a:lnTo>
                <a:moveTo>
                  <a:pt x="4572" y="521208"/>
                </a:moveTo>
                <a:lnTo>
                  <a:pt x="44196" y="521208"/>
                </a:lnTo>
                <a:moveTo>
                  <a:pt x="4572" y="348996"/>
                </a:moveTo>
                <a:lnTo>
                  <a:pt x="44196" y="348996"/>
                </a:lnTo>
                <a:moveTo>
                  <a:pt x="4572" y="176784"/>
                </a:moveTo>
                <a:lnTo>
                  <a:pt x="44196" y="176784"/>
                </a:lnTo>
                <a:moveTo>
                  <a:pt x="4572" y="4572"/>
                </a:moveTo>
                <a:lnTo>
                  <a:pt x="44196" y="4572"/>
                </a:lnTo>
              </a:path>
            </a:pathLst>
          </a:custGeom>
          <a:ln w="9144">
            <a:solidFill>
              <a:srgbClr val="878787"/>
            </a:solidFill>
          </a:ln>
        </p:spPr>
        <p:txBody>
          <a:bodyPr wrap="square" lIns="0" tIns="0" rIns="0" bIns="0" rtlCol="0">
            <a:noAutofit/>
          </a:bodyPr>
          <a:lstStyle/>
          <a:p>
            <a:endParaRPr sz="1662"/>
          </a:p>
        </p:txBody>
      </p:sp>
      <p:sp>
        <p:nvSpPr>
          <p:cNvPr id="193" name="text 1"/>
          <p:cNvSpPr txBox="1"/>
          <p:nvPr/>
        </p:nvSpPr>
        <p:spPr>
          <a:xfrm>
            <a:off x="4356764" y="5186360"/>
            <a:ext cx="172676" cy="284052"/>
          </a:xfrm>
          <a:prstGeom prst="rect">
            <a:avLst/>
          </a:prstGeom>
        </p:spPr>
        <p:txBody>
          <a:bodyPr vert="horz" wrap="none" lIns="0" tIns="0" rIns="0" bIns="0" rtlCol="0">
            <a:spAutoFit/>
          </a:bodyPr>
          <a:lstStyle/>
          <a:p>
            <a:pPr marL="104923"/>
            <a:r>
              <a:rPr sz="923" spc="9" dirty="0">
                <a:latin typeface="Arial"/>
                <a:cs typeface="Arial"/>
              </a:rPr>
              <a:t>2</a:t>
            </a:r>
            <a:endParaRPr sz="923">
              <a:latin typeface="Arial"/>
              <a:cs typeface="Arial"/>
            </a:endParaRPr>
          </a:p>
          <a:p>
            <a:r>
              <a:rPr sz="923" spc="9" dirty="0">
                <a:latin typeface="Arial"/>
                <a:cs typeface="Arial"/>
              </a:rPr>
              <a:t>1.1</a:t>
            </a:r>
            <a:endParaRPr sz="923">
              <a:latin typeface="Arial"/>
              <a:cs typeface="Arial"/>
            </a:endParaRPr>
          </a:p>
        </p:txBody>
      </p:sp>
      <p:sp>
        <p:nvSpPr>
          <p:cNvPr id="194" name="text 1"/>
          <p:cNvSpPr txBox="1"/>
          <p:nvPr/>
        </p:nvSpPr>
        <p:spPr>
          <a:xfrm>
            <a:off x="4579620" y="4868080"/>
            <a:ext cx="66878" cy="284052"/>
          </a:xfrm>
          <a:prstGeom prst="rect">
            <a:avLst/>
          </a:prstGeom>
        </p:spPr>
        <p:txBody>
          <a:bodyPr vert="horz" wrap="none" lIns="0" tIns="0" rIns="0" bIns="0" rtlCol="0">
            <a:spAutoFit/>
          </a:bodyPr>
          <a:lstStyle/>
          <a:p>
            <a:r>
              <a:rPr sz="923" spc="9" dirty="0">
                <a:latin typeface="Arial"/>
                <a:cs typeface="Arial"/>
              </a:rPr>
              <a:t>3</a:t>
            </a:r>
            <a:endParaRPr sz="923">
              <a:latin typeface="Arial"/>
              <a:cs typeface="Arial"/>
            </a:endParaRPr>
          </a:p>
          <a:p>
            <a:r>
              <a:rPr sz="923" spc="9" dirty="0">
                <a:latin typeface="Arial"/>
                <a:cs typeface="Arial"/>
              </a:rPr>
              <a:t>3</a:t>
            </a:r>
            <a:endParaRPr sz="923">
              <a:latin typeface="Arial"/>
              <a:cs typeface="Arial"/>
            </a:endParaRPr>
          </a:p>
        </p:txBody>
      </p:sp>
      <p:sp>
        <p:nvSpPr>
          <p:cNvPr id="195" name="text 1"/>
          <p:cNvSpPr txBox="1"/>
          <p:nvPr/>
        </p:nvSpPr>
        <p:spPr>
          <a:xfrm>
            <a:off x="4697202" y="4709115"/>
            <a:ext cx="66878" cy="142027"/>
          </a:xfrm>
          <a:prstGeom prst="rect">
            <a:avLst/>
          </a:prstGeom>
        </p:spPr>
        <p:txBody>
          <a:bodyPr vert="horz" wrap="none" lIns="0" tIns="0" rIns="0" bIns="0" rtlCol="0">
            <a:spAutoFit/>
          </a:bodyPr>
          <a:lstStyle/>
          <a:p>
            <a:r>
              <a:rPr sz="923" spc="9" dirty="0">
                <a:latin typeface="Arial"/>
                <a:cs typeface="Arial"/>
              </a:rPr>
              <a:t>4</a:t>
            </a:r>
            <a:endParaRPr sz="923">
              <a:latin typeface="Arial"/>
              <a:cs typeface="Arial"/>
            </a:endParaRPr>
          </a:p>
        </p:txBody>
      </p:sp>
      <p:sp>
        <p:nvSpPr>
          <p:cNvPr id="196" name="text 1"/>
          <p:cNvSpPr txBox="1"/>
          <p:nvPr/>
        </p:nvSpPr>
        <p:spPr>
          <a:xfrm>
            <a:off x="4697202" y="4550149"/>
            <a:ext cx="66878" cy="142027"/>
          </a:xfrm>
          <a:prstGeom prst="rect">
            <a:avLst/>
          </a:prstGeom>
        </p:spPr>
        <p:txBody>
          <a:bodyPr vert="horz" wrap="none" lIns="0" tIns="0" rIns="0" bIns="0" rtlCol="0">
            <a:spAutoFit/>
          </a:bodyPr>
          <a:lstStyle/>
          <a:p>
            <a:r>
              <a:rPr sz="923" spc="9" dirty="0">
                <a:latin typeface="Arial"/>
                <a:cs typeface="Arial"/>
              </a:rPr>
              <a:t>4</a:t>
            </a:r>
            <a:endParaRPr sz="923">
              <a:latin typeface="Arial"/>
              <a:cs typeface="Arial"/>
            </a:endParaRPr>
          </a:p>
        </p:txBody>
      </p:sp>
      <p:sp>
        <p:nvSpPr>
          <p:cNvPr id="197" name="text 1"/>
          <p:cNvSpPr txBox="1"/>
          <p:nvPr/>
        </p:nvSpPr>
        <p:spPr>
          <a:xfrm>
            <a:off x="4815136" y="4391184"/>
            <a:ext cx="66878" cy="142027"/>
          </a:xfrm>
          <a:prstGeom prst="rect">
            <a:avLst/>
          </a:prstGeom>
        </p:spPr>
        <p:txBody>
          <a:bodyPr vert="horz" wrap="none" lIns="0" tIns="0" rIns="0" bIns="0" rtlCol="0">
            <a:spAutoFit/>
          </a:bodyPr>
          <a:lstStyle/>
          <a:p>
            <a:r>
              <a:rPr sz="923" spc="9" dirty="0">
                <a:latin typeface="Arial"/>
                <a:cs typeface="Arial"/>
              </a:rPr>
              <a:t>5</a:t>
            </a:r>
            <a:endParaRPr sz="923">
              <a:latin typeface="Arial"/>
              <a:cs typeface="Arial"/>
            </a:endParaRPr>
          </a:p>
        </p:txBody>
      </p:sp>
      <p:sp>
        <p:nvSpPr>
          <p:cNvPr id="198" name="text 1"/>
          <p:cNvSpPr txBox="1"/>
          <p:nvPr/>
        </p:nvSpPr>
        <p:spPr>
          <a:xfrm>
            <a:off x="5168235" y="4232219"/>
            <a:ext cx="66878" cy="142027"/>
          </a:xfrm>
          <a:prstGeom prst="rect">
            <a:avLst/>
          </a:prstGeom>
        </p:spPr>
        <p:txBody>
          <a:bodyPr vert="horz" wrap="none" lIns="0" tIns="0" rIns="0" bIns="0" rtlCol="0">
            <a:spAutoFit/>
          </a:bodyPr>
          <a:lstStyle/>
          <a:p>
            <a:r>
              <a:rPr sz="923" spc="9" dirty="0">
                <a:latin typeface="Arial"/>
                <a:cs typeface="Arial"/>
              </a:rPr>
              <a:t>7</a:t>
            </a:r>
            <a:endParaRPr sz="923">
              <a:latin typeface="Arial"/>
              <a:cs typeface="Arial"/>
            </a:endParaRPr>
          </a:p>
        </p:txBody>
      </p:sp>
      <p:sp>
        <p:nvSpPr>
          <p:cNvPr id="199" name="text 1"/>
          <p:cNvSpPr txBox="1"/>
          <p:nvPr/>
        </p:nvSpPr>
        <p:spPr>
          <a:xfrm>
            <a:off x="3377888" y="4862452"/>
            <a:ext cx="691087" cy="491225"/>
          </a:xfrm>
          <a:prstGeom prst="rect">
            <a:avLst/>
          </a:prstGeom>
        </p:spPr>
        <p:txBody>
          <a:bodyPr vert="horz" wrap="none" lIns="0" tIns="0" rIns="0" bIns="0" rtlCol="0">
            <a:spAutoFit/>
          </a:bodyPr>
          <a:lstStyle/>
          <a:p>
            <a:r>
              <a:rPr sz="507" spc="9" dirty="0">
                <a:latin typeface="Arial"/>
                <a:cs typeface="Arial"/>
              </a:rPr>
              <a:t>Australia, NZ</a:t>
            </a:r>
            <a:endParaRPr sz="462">
              <a:latin typeface="Arial"/>
              <a:cs typeface="Arial"/>
            </a:endParaRPr>
          </a:p>
          <a:p>
            <a:pPr marL="312661"/>
            <a:r>
              <a:rPr sz="923" spc="9" dirty="0">
                <a:latin typeface="Arial"/>
                <a:cs typeface="Arial"/>
              </a:rPr>
              <a:t>France</a:t>
            </a:r>
            <a:endParaRPr sz="923">
              <a:latin typeface="Arial"/>
              <a:cs typeface="Arial"/>
            </a:endParaRPr>
          </a:p>
          <a:p>
            <a:pPr marL="38687"/>
            <a:r>
              <a:rPr sz="839" spc="9" dirty="0">
                <a:latin typeface="Arial"/>
                <a:cs typeface="Arial"/>
              </a:rPr>
              <a:t>Hong Kong</a:t>
            </a:r>
            <a:endParaRPr sz="831">
              <a:latin typeface="Arial"/>
              <a:cs typeface="Arial"/>
            </a:endParaRPr>
          </a:p>
          <a:p>
            <a:pPr marL="90972"/>
            <a:r>
              <a:rPr sz="923" spc="9" dirty="0">
                <a:latin typeface="Arial"/>
                <a:cs typeface="Arial"/>
              </a:rPr>
              <a:t>Singapore</a:t>
            </a:r>
            <a:endParaRPr sz="923">
              <a:latin typeface="Arial"/>
              <a:cs typeface="Arial"/>
            </a:endParaRPr>
          </a:p>
        </p:txBody>
      </p:sp>
      <p:sp>
        <p:nvSpPr>
          <p:cNvPr id="200" name="text 1"/>
          <p:cNvSpPr txBox="1"/>
          <p:nvPr/>
        </p:nvSpPr>
        <p:spPr>
          <a:xfrm>
            <a:off x="3182112" y="4708535"/>
            <a:ext cx="1018740" cy="142027"/>
          </a:xfrm>
          <a:prstGeom prst="rect">
            <a:avLst/>
          </a:prstGeom>
        </p:spPr>
        <p:txBody>
          <a:bodyPr vert="horz" wrap="none" lIns="0" tIns="0" rIns="0" bIns="0" rtlCol="0">
            <a:spAutoFit/>
          </a:bodyPr>
          <a:lstStyle/>
          <a:p>
            <a:r>
              <a:rPr sz="923" spc="9" dirty="0">
                <a:latin typeface="Arial"/>
                <a:cs typeface="Arial"/>
              </a:rPr>
              <a:t>UK, Los Angeles…</a:t>
            </a:r>
            <a:endParaRPr sz="923">
              <a:latin typeface="Arial"/>
              <a:cs typeface="Arial"/>
            </a:endParaRPr>
          </a:p>
        </p:txBody>
      </p:sp>
      <p:sp>
        <p:nvSpPr>
          <p:cNvPr id="201" name="text 1"/>
          <p:cNvSpPr txBox="1"/>
          <p:nvPr/>
        </p:nvSpPr>
        <p:spPr>
          <a:xfrm>
            <a:off x="3306141" y="4226592"/>
            <a:ext cx="894156" cy="396070"/>
          </a:xfrm>
          <a:prstGeom prst="rect">
            <a:avLst/>
          </a:prstGeom>
        </p:spPr>
        <p:txBody>
          <a:bodyPr vert="horz" wrap="none" lIns="0" tIns="0" rIns="0" bIns="0" rtlCol="0">
            <a:spAutoFit/>
          </a:bodyPr>
          <a:lstStyle/>
          <a:p>
            <a:r>
              <a:rPr sz="728" spc="9" dirty="0">
                <a:latin typeface="Arial"/>
                <a:cs typeface="Arial"/>
              </a:rPr>
              <a:t>Tanjung Priok</a:t>
            </a:r>
            <a:endParaRPr sz="646">
              <a:latin typeface="Arial"/>
              <a:cs typeface="Arial"/>
            </a:endParaRPr>
          </a:p>
          <a:p>
            <a:pPr marL="273740"/>
            <a:r>
              <a:rPr sz="923" spc="9" dirty="0">
                <a:latin typeface="Arial"/>
                <a:cs typeface="Arial"/>
              </a:rPr>
              <a:t>Thailand</a:t>
            </a:r>
            <a:endParaRPr sz="923">
              <a:latin typeface="Arial"/>
              <a:cs typeface="Arial"/>
            </a:endParaRPr>
          </a:p>
          <a:p>
            <a:r>
              <a:rPr sz="923" spc="9" dirty="0">
                <a:latin typeface="Arial"/>
                <a:cs typeface="Arial"/>
              </a:rPr>
              <a:t>Malaysia (Port…</a:t>
            </a:r>
            <a:endParaRPr sz="923">
              <a:latin typeface="Arial"/>
              <a:cs typeface="Arial"/>
            </a:endParaRPr>
          </a:p>
        </p:txBody>
      </p:sp>
      <p:sp>
        <p:nvSpPr>
          <p:cNvPr id="202" name="text 1"/>
          <p:cNvSpPr txBox="1"/>
          <p:nvPr/>
        </p:nvSpPr>
        <p:spPr>
          <a:xfrm>
            <a:off x="3048234" y="3802608"/>
            <a:ext cx="1670970" cy="184666"/>
          </a:xfrm>
          <a:prstGeom prst="rect">
            <a:avLst/>
          </a:prstGeom>
        </p:spPr>
        <p:txBody>
          <a:bodyPr vert="horz" wrap="none" lIns="0" tIns="0" rIns="0" bIns="0" rtlCol="0">
            <a:spAutoFit/>
          </a:bodyPr>
          <a:lstStyle/>
          <a:p>
            <a:r>
              <a:rPr sz="1200" spc="9" dirty="0">
                <a:solidFill>
                  <a:srgbClr val="F79646"/>
                </a:solidFill>
                <a:latin typeface="Trueno" panose="00000500000000000000" pitchFamily="50" charset="0"/>
                <a:cs typeface="Arial"/>
              </a:rPr>
              <a:t>Dwelling Time (days)</a:t>
            </a:r>
            <a:endParaRPr sz="1200" dirty="0">
              <a:latin typeface="Trueno" panose="00000500000000000000" pitchFamily="50" charset="0"/>
              <a:cs typeface="Arial"/>
            </a:endParaRPr>
          </a:p>
        </p:txBody>
      </p:sp>
      <p:sp>
        <p:nvSpPr>
          <p:cNvPr id="203" name="object 53"/>
          <p:cNvSpPr/>
          <p:nvPr/>
        </p:nvSpPr>
        <p:spPr>
          <a:xfrm>
            <a:off x="3048234" y="4051025"/>
            <a:ext cx="1278753" cy="7034"/>
          </a:xfrm>
          <a:custGeom>
            <a:avLst/>
            <a:gdLst/>
            <a:ahLst/>
            <a:cxnLst/>
            <a:rect l="l" t="t" r="r" b="b"/>
            <a:pathLst>
              <a:path w="1385316" h="7620">
                <a:moveTo>
                  <a:pt x="0" y="0"/>
                </a:moveTo>
                <a:lnTo>
                  <a:pt x="346330" y="0"/>
                </a:lnTo>
                <a:lnTo>
                  <a:pt x="692659" y="0"/>
                </a:lnTo>
                <a:lnTo>
                  <a:pt x="1038988" y="0"/>
                </a:lnTo>
                <a:lnTo>
                  <a:pt x="1385317" y="0"/>
                </a:lnTo>
                <a:lnTo>
                  <a:pt x="1385317" y="7620"/>
                </a:lnTo>
                <a:lnTo>
                  <a:pt x="1038988" y="7620"/>
                </a:lnTo>
                <a:lnTo>
                  <a:pt x="692659" y="7620"/>
                </a:lnTo>
                <a:lnTo>
                  <a:pt x="346330" y="7620"/>
                </a:lnTo>
                <a:lnTo>
                  <a:pt x="0" y="7620"/>
                </a:lnTo>
                <a:close/>
              </a:path>
            </a:pathLst>
          </a:custGeom>
          <a:solidFill>
            <a:srgbClr val="F79646"/>
          </a:solidFill>
        </p:spPr>
        <p:txBody>
          <a:bodyPr wrap="square" lIns="0" tIns="0" rIns="0" bIns="0" rtlCol="0">
            <a:noAutofit/>
          </a:bodyPr>
          <a:lstStyle/>
          <a:p>
            <a:endParaRPr sz="1662"/>
          </a:p>
        </p:txBody>
      </p:sp>
      <p:sp>
        <p:nvSpPr>
          <p:cNvPr id="204" name="text 1"/>
          <p:cNvSpPr txBox="1"/>
          <p:nvPr/>
        </p:nvSpPr>
        <p:spPr>
          <a:xfrm>
            <a:off x="3092899" y="5590135"/>
            <a:ext cx="2290114" cy="780983"/>
          </a:xfrm>
          <a:prstGeom prst="rect">
            <a:avLst/>
          </a:prstGeom>
        </p:spPr>
        <p:txBody>
          <a:bodyPr vert="horz" wrap="none" lIns="0" tIns="0" rIns="0" bIns="0" rtlCol="0">
            <a:spAutoFit/>
          </a:bodyPr>
          <a:lstStyle/>
          <a:p>
            <a:r>
              <a:rPr sz="1015" spc="9" dirty="0">
                <a:latin typeface="Arial"/>
                <a:cs typeface="Arial"/>
              </a:rPr>
              <a:t>A major issue in the seaport sector is</a:t>
            </a:r>
            <a:endParaRPr sz="1015">
              <a:latin typeface="Arial"/>
              <a:cs typeface="Arial"/>
            </a:endParaRPr>
          </a:p>
          <a:p>
            <a:r>
              <a:rPr sz="1015" b="1" spc="9" dirty="0">
                <a:latin typeface="Arial"/>
                <a:cs typeface="Arial"/>
              </a:rPr>
              <a:t>the high dwelling time that currently</a:t>
            </a:r>
            <a:endParaRPr sz="1015">
              <a:latin typeface="Arial"/>
              <a:cs typeface="Arial"/>
            </a:endParaRPr>
          </a:p>
          <a:p>
            <a:r>
              <a:rPr sz="1015" b="1" spc="9" dirty="0">
                <a:latin typeface="Arial"/>
                <a:cs typeface="Arial"/>
              </a:rPr>
              <a:t>takes up to 7 days in Tanjung Priok</a:t>
            </a:r>
            <a:r>
              <a:rPr sz="1015" spc="9" dirty="0">
                <a:latin typeface="Arial"/>
                <a:cs typeface="Arial"/>
              </a:rPr>
              <a:t>,</a:t>
            </a:r>
            <a:endParaRPr sz="1015">
              <a:latin typeface="Arial"/>
              <a:cs typeface="Arial"/>
            </a:endParaRPr>
          </a:p>
          <a:p>
            <a:r>
              <a:rPr sz="1015" spc="9" dirty="0">
                <a:latin typeface="Arial"/>
                <a:cs typeface="Arial"/>
              </a:rPr>
              <a:t>far longer than Thailand (5 days), and</a:t>
            </a:r>
            <a:endParaRPr sz="1015">
              <a:latin typeface="Arial"/>
              <a:cs typeface="Arial"/>
            </a:endParaRPr>
          </a:p>
          <a:p>
            <a:r>
              <a:rPr sz="1015" spc="9" dirty="0">
                <a:latin typeface="Arial"/>
                <a:cs typeface="Arial"/>
              </a:rPr>
              <a:t>Singapore (1.2 days).</a:t>
            </a:r>
            <a:endParaRPr sz="1015">
              <a:latin typeface="Arial"/>
              <a:cs typeface="Arial"/>
            </a:endParaRPr>
          </a:p>
        </p:txBody>
      </p:sp>
      <p:sp>
        <p:nvSpPr>
          <p:cNvPr id="205" name="text 1"/>
          <p:cNvSpPr txBox="1"/>
          <p:nvPr/>
        </p:nvSpPr>
        <p:spPr>
          <a:xfrm>
            <a:off x="7523402" y="4070206"/>
            <a:ext cx="1182760" cy="426079"/>
          </a:xfrm>
          <a:prstGeom prst="rect">
            <a:avLst/>
          </a:prstGeom>
        </p:spPr>
        <p:txBody>
          <a:bodyPr vert="horz" wrap="none" lIns="0" tIns="0" rIns="0" bIns="0" rtlCol="0">
            <a:spAutoFit/>
          </a:bodyPr>
          <a:lstStyle/>
          <a:p>
            <a:r>
              <a:rPr sz="923" spc="9" dirty="0">
                <a:latin typeface="Arial"/>
                <a:cs typeface="Arial"/>
              </a:rPr>
              <a:t>Connectivity index</a:t>
            </a:r>
            <a:endParaRPr sz="923">
              <a:latin typeface="Arial"/>
              <a:cs typeface="Arial"/>
            </a:endParaRPr>
          </a:p>
          <a:p>
            <a:r>
              <a:rPr sz="923" spc="9" dirty="0">
                <a:latin typeface="Arial"/>
                <a:cs typeface="Arial"/>
              </a:rPr>
              <a:t>Ranking (World)</a:t>
            </a:r>
            <a:endParaRPr sz="923">
              <a:latin typeface="Arial"/>
              <a:cs typeface="Arial"/>
            </a:endParaRPr>
          </a:p>
          <a:p>
            <a:r>
              <a:rPr sz="923" spc="9" dirty="0">
                <a:latin typeface="Arial"/>
                <a:cs typeface="Arial"/>
              </a:rPr>
              <a:t>Ranking (Asia Pacific)</a:t>
            </a:r>
            <a:endParaRPr sz="923">
              <a:latin typeface="Arial"/>
              <a:cs typeface="Arial"/>
            </a:endParaRPr>
          </a:p>
        </p:txBody>
      </p:sp>
      <p:sp>
        <p:nvSpPr>
          <p:cNvPr id="206" name="text 1"/>
          <p:cNvSpPr txBox="1"/>
          <p:nvPr/>
        </p:nvSpPr>
        <p:spPr>
          <a:xfrm>
            <a:off x="8645184" y="4070206"/>
            <a:ext cx="270267" cy="426079"/>
          </a:xfrm>
          <a:prstGeom prst="rect">
            <a:avLst/>
          </a:prstGeom>
        </p:spPr>
        <p:txBody>
          <a:bodyPr vert="horz" wrap="none" lIns="0" tIns="0" rIns="0" bIns="0" rtlCol="0">
            <a:spAutoFit/>
          </a:bodyPr>
          <a:lstStyle/>
          <a:p>
            <a:r>
              <a:rPr sz="923" spc="9" dirty="0">
                <a:latin typeface="Arial"/>
                <a:cs typeface="Arial"/>
              </a:rPr>
              <a:t>: 652</a:t>
            </a:r>
            <a:endParaRPr sz="923">
              <a:latin typeface="Arial"/>
              <a:cs typeface="Arial"/>
            </a:endParaRPr>
          </a:p>
          <a:p>
            <a:r>
              <a:rPr sz="923" spc="9" dirty="0">
                <a:latin typeface="Arial"/>
                <a:cs typeface="Arial"/>
              </a:rPr>
              <a:t>: 17</a:t>
            </a:r>
            <a:endParaRPr sz="923">
              <a:latin typeface="Arial"/>
              <a:cs typeface="Arial"/>
            </a:endParaRPr>
          </a:p>
          <a:p>
            <a:r>
              <a:rPr sz="923" spc="9" dirty="0">
                <a:latin typeface="Arial"/>
                <a:cs typeface="Arial"/>
              </a:rPr>
              <a:t>: 1</a:t>
            </a:r>
            <a:endParaRPr sz="923">
              <a:latin typeface="Arial"/>
              <a:cs typeface="Arial"/>
            </a:endParaRPr>
          </a:p>
        </p:txBody>
      </p:sp>
      <p:sp>
        <p:nvSpPr>
          <p:cNvPr id="207" name="text 1"/>
          <p:cNvSpPr txBox="1"/>
          <p:nvPr/>
        </p:nvSpPr>
        <p:spPr>
          <a:xfrm>
            <a:off x="7929373" y="3851030"/>
            <a:ext cx="336439" cy="170496"/>
          </a:xfrm>
          <a:prstGeom prst="rect">
            <a:avLst/>
          </a:prstGeom>
        </p:spPr>
        <p:txBody>
          <a:bodyPr vert="horz" wrap="none" lIns="0" tIns="0" rIns="0" bIns="0" rtlCol="0">
            <a:spAutoFit/>
          </a:bodyPr>
          <a:lstStyle/>
          <a:p>
            <a:r>
              <a:rPr sz="1108" spc="9" dirty="0">
                <a:solidFill>
                  <a:srgbClr val="800000"/>
                </a:solidFill>
                <a:latin typeface="Arial"/>
                <a:cs typeface="Arial"/>
              </a:rPr>
              <a:t>SHIA</a:t>
            </a:r>
            <a:endParaRPr sz="1108">
              <a:latin typeface="Arial"/>
              <a:cs typeface="Arial"/>
            </a:endParaRPr>
          </a:p>
        </p:txBody>
      </p:sp>
      <p:sp>
        <p:nvSpPr>
          <p:cNvPr id="208" name="object 54"/>
          <p:cNvSpPr/>
          <p:nvPr/>
        </p:nvSpPr>
        <p:spPr>
          <a:xfrm>
            <a:off x="7300370" y="4046043"/>
            <a:ext cx="1670538" cy="8792"/>
          </a:xfrm>
          <a:custGeom>
            <a:avLst/>
            <a:gdLst/>
            <a:ahLst/>
            <a:cxnLst/>
            <a:rect l="l" t="t" r="r" b="b"/>
            <a:pathLst>
              <a:path w="1809749" h="9525">
                <a:moveTo>
                  <a:pt x="4763" y="4763"/>
                </a:moveTo>
                <a:lnTo>
                  <a:pt x="1804988" y="4763"/>
                </a:lnTo>
              </a:path>
            </a:pathLst>
          </a:custGeom>
          <a:ln w="9525">
            <a:solidFill>
              <a:srgbClr val="800000"/>
            </a:solidFill>
          </a:ln>
        </p:spPr>
        <p:txBody>
          <a:bodyPr wrap="square" lIns="0" tIns="0" rIns="0" bIns="0" rtlCol="0">
            <a:noAutofit/>
          </a:bodyPr>
          <a:lstStyle/>
          <a:p>
            <a:endParaRPr sz="1662"/>
          </a:p>
        </p:txBody>
      </p:sp>
      <p:sp>
        <p:nvSpPr>
          <p:cNvPr id="210" name="text 1"/>
          <p:cNvSpPr txBox="1"/>
          <p:nvPr/>
        </p:nvSpPr>
        <p:spPr>
          <a:xfrm>
            <a:off x="8986442" y="6612891"/>
            <a:ext cx="54054" cy="113557"/>
          </a:xfrm>
          <a:prstGeom prst="rect">
            <a:avLst/>
          </a:prstGeom>
        </p:spPr>
        <p:txBody>
          <a:bodyPr vert="horz" wrap="none" lIns="0" tIns="0" rIns="0" bIns="0" rtlCol="0">
            <a:spAutoFit/>
          </a:bodyPr>
          <a:lstStyle/>
          <a:p>
            <a:r>
              <a:rPr sz="738" spc="9" dirty="0">
                <a:solidFill>
                  <a:srgbClr val="A7A7A7"/>
                </a:solidFill>
                <a:latin typeface="Arial"/>
                <a:cs typeface="Arial"/>
              </a:rPr>
              <a:t>3</a:t>
            </a:r>
            <a:endParaRPr sz="738">
              <a:latin typeface="Arial"/>
              <a:cs typeface="Arial"/>
            </a:endParaRPr>
          </a:p>
        </p:txBody>
      </p:sp>
      <p:sp>
        <p:nvSpPr>
          <p:cNvPr id="211" name="object 2"/>
          <p:cNvSpPr txBox="1">
            <a:spLocks/>
          </p:cNvSpPr>
          <p:nvPr/>
        </p:nvSpPr>
        <p:spPr>
          <a:xfrm>
            <a:off x="353439" y="601498"/>
            <a:ext cx="4920762" cy="296481"/>
          </a:xfrm>
          <a:prstGeom prst="rect">
            <a:avLst/>
          </a:prstGeom>
        </p:spPr>
        <p:txBody>
          <a:bodyPr vert="horz" wrap="square" lIns="0" tIns="1230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723">
              <a:lnSpc>
                <a:spcPct val="100000"/>
              </a:lnSpc>
              <a:spcBef>
                <a:spcPts val="97"/>
              </a:spcBef>
            </a:pPr>
            <a:r>
              <a:rPr lang="en-US" sz="1846" dirty="0" smtClean="0"/>
              <a:t>Infrastructure is Indonesia's highest</a:t>
            </a:r>
            <a:r>
              <a:rPr lang="en-US" sz="1846" spc="-157" dirty="0" smtClean="0"/>
              <a:t> </a:t>
            </a:r>
            <a:r>
              <a:rPr lang="en-US" sz="1846" dirty="0" smtClean="0"/>
              <a:t>priority</a:t>
            </a:r>
            <a:endParaRPr lang="en-US" sz="1846" dirty="0"/>
          </a:p>
        </p:txBody>
      </p:sp>
      <p:sp>
        <p:nvSpPr>
          <p:cNvPr id="212" name="object 4"/>
          <p:cNvSpPr txBox="1"/>
          <p:nvPr/>
        </p:nvSpPr>
        <p:spPr>
          <a:xfrm>
            <a:off x="127383" y="38913"/>
            <a:ext cx="3862273" cy="615553"/>
          </a:xfrm>
          <a:prstGeom prst="rect">
            <a:avLst/>
          </a:prstGeom>
          <a:solidFill>
            <a:schemeClr val="bg1"/>
          </a:solidFill>
        </p:spPr>
        <p:txBody>
          <a:bodyPr vert="horz" wrap="square" lIns="0" tIns="0" rIns="0" bIns="0" rtlCol="0">
            <a:spAutoFit/>
          </a:bodyPr>
          <a:lstStyle/>
          <a:p>
            <a:pPr marL="12700" marR="5080" algn="ctr">
              <a:lnSpc>
                <a:spcPct val="100000"/>
              </a:lnSpc>
            </a:pPr>
            <a:r>
              <a:rPr lang="en-US" sz="4000" b="1" spc="114" dirty="0" smtClean="0">
                <a:solidFill>
                  <a:srgbClr val="2185C5"/>
                </a:solidFill>
                <a:latin typeface="Trueno" panose="00000500000000000000" pitchFamily="50" charset="0"/>
                <a:cs typeface="Tahoma"/>
              </a:rPr>
              <a:t>Introduction</a:t>
            </a:r>
            <a:endParaRPr lang="en-US" sz="4000" b="1" spc="114" dirty="0">
              <a:solidFill>
                <a:srgbClr val="2185C5"/>
              </a:solidFill>
              <a:latin typeface="Trueno" panose="00000500000000000000" pitchFamily="50" charset="0"/>
              <a:cs typeface="Tahoma"/>
            </a:endParaRPr>
          </a:p>
        </p:txBody>
      </p:sp>
    </p:spTree>
    <p:extLst>
      <p:ext uri="{BB962C8B-B14F-4D97-AF65-F5344CB8AC3E}">
        <p14:creationId xmlns:p14="http://schemas.microsoft.com/office/powerpoint/2010/main" val="37394134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 name="Imag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23428"/>
            <a:ext cx="9144000" cy="6330462"/>
          </a:xfrm>
          <a:prstGeom prst="rect">
            <a:avLst/>
          </a:prstGeom>
        </p:spPr>
      </p:pic>
      <p:sp>
        <p:nvSpPr>
          <p:cNvPr id="55" name="object 55"/>
          <p:cNvSpPr/>
          <p:nvPr/>
        </p:nvSpPr>
        <p:spPr>
          <a:xfrm>
            <a:off x="7838635"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4" name="text 1"/>
          <p:cNvSpPr txBox="1"/>
          <p:nvPr/>
        </p:nvSpPr>
        <p:spPr>
          <a:xfrm>
            <a:off x="8986442" y="6384292"/>
            <a:ext cx="54054" cy="113557"/>
          </a:xfrm>
          <a:prstGeom prst="rect">
            <a:avLst/>
          </a:prstGeom>
        </p:spPr>
        <p:txBody>
          <a:bodyPr vert="horz" wrap="none" lIns="0" tIns="0" rIns="0" bIns="0" rtlCol="0">
            <a:spAutoFit/>
          </a:bodyPr>
          <a:lstStyle/>
          <a:p>
            <a:r>
              <a:rPr sz="738" spc="9" dirty="0">
                <a:solidFill>
                  <a:srgbClr val="A7A7A7"/>
                </a:solidFill>
                <a:latin typeface="Arial"/>
                <a:cs typeface="Arial"/>
              </a:rPr>
              <a:t>4</a:t>
            </a:r>
            <a:endParaRPr sz="738">
              <a:latin typeface="Arial"/>
              <a:cs typeface="Arial"/>
            </a:endParaRPr>
          </a:p>
        </p:txBody>
      </p:sp>
      <p:sp>
        <p:nvSpPr>
          <p:cNvPr id="5" name="text 1"/>
          <p:cNvSpPr txBox="1"/>
          <p:nvPr/>
        </p:nvSpPr>
        <p:spPr>
          <a:xfrm>
            <a:off x="892454" y="1104593"/>
            <a:ext cx="2608343" cy="194669"/>
          </a:xfrm>
          <a:prstGeom prst="rect">
            <a:avLst/>
          </a:prstGeom>
        </p:spPr>
        <p:txBody>
          <a:bodyPr vert="horz" wrap="none" lIns="0" tIns="0" rIns="0" bIns="0" rtlCol="0">
            <a:spAutoFit/>
          </a:bodyPr>
          <a:lstStyle/>
          <a:p>
            <a:r>
              <a:rPr sz="1265" b="1" spc="9" dirty="0">
                <a:latin typeface="Arial"/>
                <a:cs typeface="Arial"/>
              </a:rPr>
              <a:t>Indonesia’s GDP Growth (YOY %)</a:t>
            </a:r>
            <a:endParaRPr sz="1200">
              <a:latin typeface="Arial"/>
              <a:cs typeface="Arial"/>
            </a:endParaRPr>
          </a:p>
        </p:txBody>
      </p:sp>
      <p:sp>
        <p:nvSpPr>
          <p:cNvPr id="56" name="object 56"/>
          <p:cNvSpPr/>
          <p:nvPr/>
        </p:nvSpPr>
        <p:spPr>
          <a:xfrm>
            <a:off x="165764" y="5162339"/>
            <a:ext cx="4047510" cy="880720"/>
          </a:xfrm>
          <a:custGeom>
            <a:avLst/>
            <a:gdLst/>
            <a:ahLst/>
            <a:cxnLst/>
            <a:rect l="l" t="t" r="r" b="b"/>
            <a:pathLst>
              <a:path w="4384802" h="954113">
                <a:moveTo>
                  <a:pt x="0" y="954113"/>
                </a:moveTo>
                <a:lnTo>
                  <a:pt x="0" y="0"/>
                </a:lnTo>
                <a:lnTo>
                  <a:pt x="4384802" y="0"/>
                </a:lnTo>
                <a:lnTo>
                  <a:pt x="4384802" y="954113"/>
                </a:lnTo>
                <a:lnTo>
                  <a:pt x="0" y="954113"/>
                </a:lnTo>
                <a:close/>
              </a:path>
            </a:pathLst>
          </a:custGeom>
          <a:solidFill>
            <a:srgbClr val="FFC000"/>
          </a:solidFill>
        </p:spPr>
        <p:txBody>
          <a:bodyPr wrap="square" lIns="0" tIns="0" rIns="0" bIns="0" rtlCol="0">
            <a:noAutofit/>
          </a:bodyPr>
          <a:lstStyle/>
          <a:p>
            <a:endParaRPr sz="1662"/>
          </a:p>
        </p:txBody>
      </p:sp>
      <p:sp>
        <p:nvSpPr>
          <p:cNvPr id="6" name="text 1"/>
          <p:cNvSpPr txBox="1"/>
          <p:nvPr/>
        </p:nvSpPr>
        <p:spPr>
          <a:xfrm>
            <a:off x="339593" y="5215525"/>
            <a:ext cx="3718262" cy="774251"/>
          </a:xfrm>
          <a:prstGeom prst="rect">
            <a:avLst/>
          </a:prstGeom>
        </p:spPr>
        <p:txBody>
          <a:bodyPr vert="horz" wrap="none" lIns="0" tIns="0" rIns="0" bIns="0" rtlCol="0">
            <a:spAutoFit/>
          </a:bodyPr>
          <a:lstStyle/>
          <a:p>
            <a:pPr marL="45017"/>
            <a:r>
              <a:rPr sz="1265" b="1" spc="9" dirty="0">
                <a:latin typeface="Arial"/>
                <a:cs typeface="Arial"/>
              </a:rPr>
              <a:t>The Indonesian economy has grown by 5.01 %</a:t>
            </a:r>
            <a:endParaRPr sz="1200">
              <a:latin typeface="Arial"/>
              <a:cs typeface="Arial"/>
            </a:endParaRPr>
          </a:p>
          <a:p>
            <a:r>
              <a:rPr sz="1265" b="1" spc="9" dirty="0">
                <a:latin typeface="Arial"/>
                <a:cs typeface="Arial"/>
              </a:rPr>
              <a:t>year-on-year in the second quarter of 2017. </a:t>
            </a:r>
            <a:r>
              <a:rPr sz="1265" spc="9" dirty="0">
                <a:latin typeface="Arial"/>
                <a:cs typeface="Arial"/>
              </a:rPr>
              <a:t>This</a:t>
            </a:r>
            <a:endParaRPr sz="1200">
              <a:latin typeface="Arial"/>
              <a:cs typeface="Arial"/>
            </a:endParaRPr>
          </a:p>
          <a:p>
            <a:r>
              <a:rPr sz="1209" spc="9" dirty="0">
                <a:latin typeface="Arial"/>
                <a:cs typeface="Arial"/>
              </a:rPr>
              <a:t>growth was driven by a rebound in government</a:t>
            </a:r>
            <a:endParaRPr sz="1200">
              <a:latin typeface="Arial"/>
              <a:cs typeface="Arial"/>
            </a:endParaRPr>
          </a:p>
          <a:p>
            <a:pPr marL="348887"/>
            <a:r>
              <a:rPr sz="1292" spc="9" dirty="0">
                <a:latin typeface="Arial"/>
                <a:cs typeface="Arial"/>
              </a:rPr>
              <a:t>spending and increase in investment.</a:t>
            </a:r>
            <a:endParaRPr sz="1292">
              <a:latin typeface="Arial"/>
              <a:cs typeface="Arial"/>
            </a:endParaRPr>
          </a:p>
        </p:txBody>
      </p:sp>
      <p:sp>
        <p:nvSpPr>
          <p:cNvPr id="57" name="object 57"/>
          <p:cNvSpPr/>
          <p:nvPr/>
        </p:nvSpPr>
        <p:spPr>
          <a:xfrm>
            <a:off x="537386" y="1753538"/>
            <a:ext cx="8441" cy="2698183"/>
          </a:xfrm>
          <a:custGeom>
            <a:avLst/>
            <a:gdLst/>
            <a:ahLst/>
            <a:cxnLst/>
            <a:rect l="l" t="t" r="r" b="b"/>
            <a:pathLst>
              <a:path w="9144" h="2923032">
                <a:moveTo>
                  <a:pt x="4572" y="2918460"/>
                </a:moveTo>
                <a:lnTo>
                  <a:pt x="4572" y="4572"/>
                </a:lnTo>
              </a:path>
            </a:pathLst>
          </a:custGeom>
          <a:ln w="9144">
            <a:solidFill>
              <a:srgbClr val="878787"/>
            </a:solidFill>
          </a:ln>
        </p:spPr>
        <p:txBody>
          <a:bodyPr wrap="square" lIns="0" tIns="0" rIns="0" bIns="0" rtlCol="0">
            <a:noAutofit/>
          </a:bodyPr>
          <a:lstStyle/>
          <a:p>
            <a:endParaRPr sz="1662"/>
          </a:p>
        </p:txBody>
      </p:sp>
      <p:sp>
        <p:nvSpPr>
          <p:cNvPr id="58" name="object 58"/>
          <p:cNvSpPr/>
          <p:nvPr/>
        </p:nvSpPr>
        <p:spPr>
          <a:xfrm>
            <a:off x="497996" y="1753538"/>
            <a:ext cx="47830" cy="2698183"/>
          </a:xfrm>
          <a:custGeom>
            <a:avLst/>
            <a:gdLst/>
            <a:ahLst/>
            <a:cxnLst/>
            <a:rect l="l" t="t" r="r" b="b"/>
            <a:pathLst>
              <a:path w="51816" h="2923032">
                <a:moveTo>
                  <a:pt x="4572" y="2918460"/>
                </a:moveTo>
                <a:lnTo>
                  <a:pt x="47244" y="2918460"/>
                </a:lnTo>
                <a:moveTo>
                  <a:pt x="4572" y="2554224"/>
                </a:moveTo>
                <a:lnTo>
                  <a:pt x="47244" y="2554224"/>
                </a:lnTo>
                <a:moveTo>
                  <a:pt x="4572" y="2189988"/>
                </a:moveTo>
                <a:lnTo>
                  <a:pt x="47244" y="2189988"/>
                </a:lnTo>
                <a:moveTo>
                  <a:pt x="4572" y="1825752"/>
                </a:moveTo>
                <a:lnTo>
                  <a:pt x="47244" y="1825752"/>
                </a:lnTo>
                <a:moveTo>
                  <a:pt x="4572" y="1461516"/>
                </a:moveTo>
                <a:lnTo>
                  <a:pt x="47244" y="1461516"/>
                </a:lnTo>
                <a:moveTo>
                  <a:pt x="4572" y="1097280"/>
                </a:moveTo>
                <a:lnTo>
                  <a:pt x="47244" y="1097280"/>
                </a:lnTo>
                <a:moveTo>
                  <a:pt x="4572" y="733044"/>
                </a:moveTo>
                <a:lnTo>
                  <a:pt x="47244" y="733044"/>
                </a:lnTo>
                <a:moveTo>
                  <a:pt x="4572" y="368808"/>
                </a:moveTo>
                <a:lnTo>
                  <a:pt x="47244" y="368808"/>
                </a:lnTo>
                <a:moveTo>
                  <a:pt x="4572" y="4572"/>
                </a:moveTo>
                <a:lnTo>
                  <a:pt x="47244" y="4572"/>
                </a:lnTo>
              </a:path>
            </a:pathLst>
          </a:custGeom>
          <a:ln w="9144">
            <a:solidFill>
              <a:srgbClr val="878787"/>
            </a:solidFill>
          </a:ln>
        </p:spPr>
        <p:txBody>
          <a:bodyPr wrap="square" lIns="0" tIns="0" rIns="0" bIns="0" rtlCol="0">
            <a:noAutofit/>
          </a:bodyPr>
          <a:lstStyle/>
          <a:p>
            <a:endParaRPr sz="1662"/>
          </a:p>
        </p:txBody>
      </p:sp>
      <p:sp>
        <p:nvSpPr>
          <p:cNvPr id="59" name="object 59"/>
          <p:cNvSpPr/>
          <p:nvPr/>
        </p:nvSpPr>
        <p:spPr>
          <a:xfrm>
            <a:off x="537386" y="4443280"/>
            <a:ext cx="3550685" cy="8441"/>
          </a:xfrm>
          <a:custGeom>
            <a:avLst/>
            <a:gdLst/>
            <a:ahLst/>
            <a:cxnLst/>
            <a:rect l="l" t="t" r="r" b="b"/>
            <a:pathLst>
              <a:path w="3846575" h="9144">
                <a:moveTo>
                  <a:pt x="4572" y="4572"/>
                </a:moveTo>
                <a:lnTo>
                  <a:pt x="3842004" y="4572"/>
                </a:lnTo>
              </a:path>
            </a:pathLst>
          </a:custGeom>
          <a:ln w="9144">
            <a:solidFill>
              <a:srgbClr val="878787"/>
            </a:solidFill>
          </a:ln>
        </p:spPr>
        <p:txBody>
          <a:bodyPr wrap="square" lIns="0" tIns="0" rIns="0" bIns="0" rtlCol="0">
            <a:noAutofit/>
          </a:bodyPr>
          <a:lstStyle/>
          <a:p>
            <a:endParaRPr sz="1662"/>
          </a:p>
        </p:txBody>
      </p:sp>
      <p:sp>
        <p:nvSpPr>
          <p:cNvPr id="60" name="object 60"/>
          <p:cNvSpPr/>
          <p:nvPr/>
        </p:nvSpPr>
        <p:spPr>
          <a:xfrm>
            <a:off x="537386" y="4443280"/>
            <a:ext cx="3550685" cy="50644"/>
          </a:xfrm>
          <a:custGeom>
            <a:avLst/>
            <a:gdLst/>
            <a:ahLst/>
            <a:cxnLst/>
            <a:rect l="l" t="t" r="r" b="b"/>
            <a:pathLst>
              <a:path w="3846575" h="54864">
                <a:moveTo>
                  <a:pt x="4572" y="4572"/>
                </a:moveTo>
                <a:lnTo>
                  <a:pt x="4572" y="50292"/>
                </a:lnTo>
                <a:moveTo>
                  <a:pt x="278892" y="4572"/>
                </a:moveTo>
                <a:lnTo>
                  <a:pt x="278892" y="50292"/>
                </a:lnTo>
                <a:moveTo>
                  <a:pt x="553212" y="4572"/>
                </a:moveTo>
                <a:lnTo>
                  <a:pt x="553212" y="50292"/>
                </a:lnTo>
                <a:moveTo>
                  <a:pt x="827532" y="4572"/>
                </a:moveTo>
                <a:lnTo>
                  <a:pt x="827532" y="50292"/>
                </a:lnTo>
                <a:moveTo>
                  <a:pt x="1101852" y="4572"/>
                </a:moveTo>
                <a:lnTo>
                  <a:pt x="1101852" y="50292"/>
                </a:lnTo>
                <a:moveTo>
                  <a:pt x="1376172" y="4572"/>
                </a:moveTo>
                <a:lnTo>
                  <a:pt x="1376172" y="50292"/>
                </a:lnTo>
                <a:moveTo>
                  <a:pt x="1648968" y="4572"/>
                </a:moveTo>
                <a:lnTo>
                  <a:pt x="1648968" y="50292"/>
                </a:lnTo>
                <a:moveTo>
                  <a:pt x="1923288" y="4572"/>
                </a:moveTo>
                <a:lnTo>
                  <a:pt x="1923288" y="50292"/>
                </a:lnTo>
                <a:moveTo>
                  <a:pt x="2197608" y="4572"/>
                </a:moveTo>
                <a:lnTo>
                  <a:pt x="2197608" y="50292"/>
                </a:lnTo>
                <a:moveTo>
                  <a:pt x="2471928" y="4572"/>
                </a:moveTo>
                <a:lnTo>
                  <a:pt x="2471928" y="50292"/>
                </a:lnTo>
                <a:moveTo>
                  <a:pt x="2746247" y="4572"/>
                </a:moveTo>
                <a:lnTo>
                  <a:pt x="2746247" y="50292"/>
                </a:lnTo>
                <a:moveTo>
                  <a:pt x="3020568" y="4572"/>
                </a:moveTo>
                <a:lnTo>
                  <a:pt x="3020568" y="50292"/>
                </a:lnTo>
                <a:moveTo>
                  <a:pt x="3294888" y="4572"/>
                </a:moveTo>
                <a:lnTo>
                  <a:pt x="3294888" y="50292"/>
                </a:lnTo>
                <a:moveTo>
                  <a:pt x="3569208" y="4572"/>
                </a:moveTo>
                <a:lnTo>
                  <a:pt x="3569208" y="50292"/>
                </a:lnTo>
                <a:moveTo>
                  <a:pt x="3842004" y="4572"/>
                </a:moveTo>
                <a:lnTo>
                  <a:pt x="3842004" y="50292"/>
                </a:lnTo>
              </a:path>
            </a:pathLst>
          </a:custGeom>
          <a:ln w="9144">
            <a:solidFill>
              <a:srgbClr val="878787"/>
            </a:solidFill>
          </a:ln>
        </p:spPr>
        <p:txBody>
          <a:bodyPr wrap="square" lIns="0" tIns="0" rIns="0" bIns="0" rtlCol="0">
            <a:noAutofit/>
          </a:bodyPr>
          <a:lstStyle/>
          <a:p>
            <a:endParaRPr sz="1662"/>
          </a:p>
        </p:txBody>
      </p:sp>
      <p:pic>
        <p:nvPicPr>
          <p:cNvPr id="91" name="Image"/>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2555" y="2288110"/>
            <a:ext cx="191321" cy="191321"/>
          </a:xfrm>
          <a:prstGeom prst="rect">
            <a:avLst/>
          </a:prstGeom>
        </p:spPr>
      </p:pic>
      <p:pic>
        <p:nvPicPr>
          <p:cNvPr id="92" name="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24367" y="2893021"/>
            <a:ext cx="191321" cy="191321"/>
          </a:xfrm>
          <a:prstGeom prst="rect">
            <a:avLst/>
          </a:prstGeom>
        </p:spPr>
      </p:pic>
      <p:pic>
        <p:nvPicPr>
          <p:cNvPr id="93" name="Image"/>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77585" y="2926783"/>
            <a:ext cx="191321" cy="191321"/>
          </a:xfrm>
          <a:prstGeom prst="rect">
            <a:avLst/>
          </a:prstGeom>
        </p:spPr>
      </p:pic>
      <p:pic>
        <p:nvPicPr>
          <p:cNvPr id="94" name="Image"/>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0804" y="2523040"/>
            <a:ext cx="191321" cy="191321"/>
          </a:xfrm>
          <a:prstGeom prst="rect">
            <a:avLst/>
          </a:prstGeom>
        </p:spPr>
      </p:pic>
      <p:pic>
        <p:nvPicPr>
          <p:cNvPr id="95" name="Image"/>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84022" y="3296764"/>
            <a:ext cx="191321" cy="191321"/>
          </a:xfrm>
          <a:prstGeom prst="rect">
            <a:avLst/>
          </a:prstGeom>
        </p:spPr>
      </p:pic>
      <p:pic>
        <p:nvPicPr>
          <p:cNvPr id="96" name="Image"/>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837240" y="3565457"/>
            <a:ext cx="191321" cy="191320"/>
          </a:xfrm>
          <a:prstGeom prst="rect">
            <a:avLst/>
          </a:prstGeom>
        </p:spPr>
      </p:pic>
      <p:pic>
        <p:nvPicPr>
          <p:cNvPr id="97" name="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90459" y="3464169"/>
            <a:ext cx="191321" cy="191321"/>
          </a:xfrm>
          <a:prstGeom prst="rect">
            <a:avLst/>
          </a:prstGeom>
        </p:spPr>
      </p:pic>
      <p:pic>
        <p:nvPicPr>
          <p:cNvPr id="98" name="Image"/>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343677" y="2119298"/>
            <a:ext cx="191321" cy="191321"/>
          </a:xfrm>
          <a:prstGeom prst="rect">
            <a:avLst/>
          </a:prstGeom>
        </p:spPr>
      </p:pic>
      <p:pic>
        <p:nvPicPr>
          <p:cNvPr id="99" name="Image"/>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96896" y="2960545"/>
            <a:ext cx="191321" cy="191321"/>
          </a:xfrm>
          <a:prstGeom prst="rect">
            <a:avLst/>
          </a:prstGeom>
        </p:spPr>
      </p:pic>
      <p:pic>
        <p:nvPicPr>
          <p:cNvPr id="100" name="Image"/>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114" y="2085535"/>
            <a:ext cx="191321" cy="191321"/>
          </a:xfrm>
          <a:prstGeom prst="rect">
            <a:avLst/>
          </a:prstGeom>
        </p:spPr>
      </p:pic>
      <p:pic>
        <p:nvPicPr>
          <p:cNvPr id="101" name="Image"/>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101926" y="2658090"/>
            <a:ext cx="191321" cy="191321"/>
          </a:xfrm>
          <a:prstGeom prst="rect">
            <a:avLst/>
          </a:prstGeom>
        </p:spPr>
      </p:pic>
      <p:pic>
        <p:nvPicPr>
          <p:cNvPr id="102" name="Image"/>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355144" y="2893021"/>
            <a:ext cx="191321" cy="191321"/>
          </a:xfrm>
          <a:prstGeom prst="rect">
            <a:avLst/>
          </a:prstGeom>
        </p:spPr>
      </p:pic>
      <p:pic>
        <p:nvPicPr>
          <p:cNvPr id="103" name="Image"/>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608362" y="2658090"/>
            <a:ext cx="191321" cy="191321"/>
          </a:xfrm>
          <a:prstGeom prst="rect">
            <a:avLst/>
          </a:prstGeom>
        </p:spPr>
      </p:pic>
      <p:pic>
        <p:nvPicPr>
          <p:cNvPr id="104" name="Image"/>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861581" y="2658090"/>
            <a:ext cx="191321" cy="191321"/>
          </a:xfrm>
          <a:prstGeom prst="rect">
            <a:avLst/>
          </a:prstGeom>
        </p:spPr>
      </p:pic>
      <p:sp>
        <p:nvSpPr>
          <p:cNvPr id="61" name="object 61"/>
          <p:cNvSpPr/>
          <p:nvPr/>
        </p:nvSpPr>
        <p:spPr>
          <a:xfrm>
            <a:off x="647114" y="2138993"/>
            <a:ext cx="3332636" cy="1523530"/>
          </a:xfrm>
          <a:custGeom>
            <a:avLst/>
            <a:gdLst/>
            <a:ahLst/>
            <a:cxnLst/>
            <a:rect l="l" t="t" r="r" b="b"/>
            <a:pathLst>
              <a:path w="3610356" h="1650491">
                <a:moveTo>
                  <a:pt x="23622" y="243078"/>
                </a:moveTo>
                <a:lnTo>
                  <a:pt x="296418" y="898398"/>
                </a:lnTo>
                <a:lnTo>
                  <a:pt x="570738" y="934973"/>
                </a:lnTo>
                <a:lnTo>
                  <a:pt x="845058" y="497586"/>
                </a:lnTo>
                <a:lnTo>
                  <a:pt x="1119378" y="1335786"/>
                </a:lnTo>
                <a:lnTo>
                  <a:pt x="1393698" y="1626870"/>
                </a:lnTo>
                <a:lnTo>
                  <a:pt x="1668018" y="1517142"/>
                </a:lnTo>
                <a:lnTo>
                  <a:pt x="1942338" y="60198"/>
                </a:lnTo>
                <a:lnTo>
                  <a:pt x="2216658" y="971550"/>
                </a:lnTo>
                <a:lnTo>
                  <a:pt x="2490978" y="23622"/>
                </a:lnTo>
                <a:lnTo>
                  <a:pt x="2763774" y="643890"/>
                </a:lnTo>
                <a:lnTo>
                  <a:pt x="3038094" y="898398"/>
                </a:lnTo>
                <a:lnTo>
                  <a:pt x="3312413" y="643890"/>
                </a:lnTo>
                <a:lnTo>
                  <a:pt x="3586734" y="643890"/>
                </a:lnTo>
              </a:path>
            </a:pathLst>
          </a:custGeom>
          <a:ln w="47244">
            <a:solidFill>
              <a:srgbClr val="4BACC6"/>
            </a:solidFill>
          </a:ln>
        </p:spPr>
        <p:txBody>
          <a:bodyPr wrap="square" lIns="0" tIns="0" rIns="0" bIns="0" rtlCol="0">
            <a:noAutofit/>
          </a:bodyPr>
          <a:lstStyle/>
          <a:p>
            <a:endParaRPr sz="1662"/>
          </a:p>
        </p:txBody>
      </p:sp>
      <p:pic>
        <p:nvPicPr>
          <p:cNvPr id="105"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609131" y="2303584"/>
            <a:ext cx="116762" cy="118169"/>
          </a:xfrm>
          <a:prstGeom prst="rect">
            <a:avLst/>
          </a:prstGeom>
        </p:spPr>
      </p:pic>
      <p:pic>
        <p:nvPicPr>
          <p:cNvPr id="106" name="Image"/>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860943" y="2908495"/>
            <a:ext cx="116762" cy="118169"/>
          </a:xfrm>
          <a:prstGeom prst="rect">
            <a:avLst/>
          </a:prstGeom>
        </p:spPr>
      </p:pic>
      <p:pic>
        <p:nvPicPr>
          <p:cNvPr id="107" name="Image"/>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114161" y="2942258"/>
            <a:ext cx="116762" cy="118168"/>
          </a:xfrm>
          <a:prstGeom prst="rect">
            <a:avLst/>
          </a:prstGeom>
        </p:spPr>
      </p:pic>
      <p:pic>
        <p:nvPicPr>
          <p:cNvPr id="108" name="Image"/>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367380" y="2538515"/>
            <a:ext cx="116762" cy="118169"/>
          </a:xfrm>
          <a:prstGeom prst="rect">
            <a:avLst/>
          </a:prstGeom>
        </p:spPr>
      </p:pic>
      <p:pic>
        <p:nvPicPr>
          <p:cNvPr id="109" name="Image"/>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620598" y="3312238"/>
            <a:ext cx="116762" cy="118169"/>
          </a:xfrm>
          <a:prstGeom prst="rect">
            <a:avLst/>
          </a:prstGeom>
        </p:spPr>
      </p:pic>
      <p:pic>
        <p:nvPicPr>
          <p:cNvPr id="110"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873817" y="3580931"/>
            <a:ext cx="116762" cy="118169"/>
          </a:xfrm>
          <a:prstGeom prst="rect">
            <a:avLst/>
          </a:prstGeom>
        </p:spPr>
      </p:pic>
      <p:pic>
        <p:nvPicPr>
          <p:cNvPr id="111" name="Image"/>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2127035" y="3479644"/>
            <a:ext cx="116762" cy="118169"/>
          </a:xfrm>
          <a:prstGeom prst="rect">
            <a:avLst/>
          </a:prstGeom>
        </p:spPr>
      </p:pic>
      <p:pic>
        <p:nvPicPr>
          <p:cNvPr id="112" name="Image"/>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2380253" y="2134772"/>
            <a:ext cx="116762" cy="118169"/>
          </a:xfrm>
          <a:prstGeom prst="rect">
            <a:avLst/>
          </a:prstGeom>
        </p:spPr>
      </p:pic>
      <p:pic>
        <p:nvPicPr>
          <p:cNvPr id="113"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633472" y="2976021"/>
            <a:ext cx="116762" cy="118168"/>
          </a:xfrm>
          <a:prstGeom prst="rect">
            <a:avLst/>
          </a:prstGeom>
        </p:spPr>
      </p:pic>
      <p:pic>
        <p:nvPicPr>
          <p:cNvPr id="114" name="Image"/>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2886690" y="2101010"/>
            <a:ext cx="116762" cy="118169"/>
          </a:xfrm>
          <a:prstGeom prst="rect">
            <a:avLst/>
          </a:prstGeom>
        </p:spPr>
      </p:pic>
      <p:pic>
        <p:nvPicPr>
          <p:cNvPr id="115" name="Image"/>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3138502" y="2673565"/>
            <a:ext cx="116762" cy="118168"/>
          </a:xfrm>
          <a:prstGeom prst="rect">
            <a:avLst/>
          </a:prstGeom>
        </p:spPr>
      </p:pic>
      <p:pic>
        <p:nvPicPr>
          <p:cNvPr id="116" name="Image"/>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3391721" y="2908495"/>
            <a:ext cx="116762" cy="118169"/>
          </a:xfrm>
          <a:prstGeom prst="rect">
            <a:avLst/>
          </a:prstGeom>
        </p:spPr>
      </p:pic>
      <p:pic>
        <p:nvPicPr>
          <p:cNvPr id="117"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3644940" y="2673565"/>
            <a:ext cx="116761" cy="118168"/>
          </a:xfrm>
          <a:prstGeom prst="rect">
            <a:avLst/>
          </a:prstGeom>
        </p:spPr>
      </p:pic>
      <p:pic>
        <p:nvPicPr>
          <p:cNvPr id="118"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3898157" y="2673565"/>
            <a:ext cx="116762" cy="118168"/>
          </a:xfrm>
          <a:prstGeom prst="rect">
            <a:avLst/>
          </a:prstGeom>
        </p:spPr>
      </p:pic>
      <p:sp>
        <p:nvSpPr>
          <p:cNvPr id="7" name="text 1"/>
          <p:cNvSpPr txBox="1"/>
          <p:nvPr/>
        </p:nvSpPr>
        <p:spPr>
          <a:xfrm>
            <a:off x="790605" y="2293137"/>
            <a:ext cx="257891" cy="156197"/>
          </a:xfrm>
          <a:prstGeom prst="rect">
            <a:avLst/>
          </a:prstGeom>
        </p:spPr>
        <p:txBody>
          <a:bodyPr vert="horz" wrap="none" lIns="0" tIns="0" rIns="0" bIns="0" rtlCol="0">
            <a:spAutoFit/>
          </a:bodyPr>
          <a:lstStyle/>
          <a:p>
            <a:r>
              <a:rPr sz="1015" b="1" spc="9" dirty="0">
                <a:latin typeface="Arial"/>
                <a:cs typeface="Arial"/>
              </a:rPr>
              <a:t>5.12</a:t>
            </a:r>
            <a:endParaRPr sz="1015">
              <a:latin typeface="Arial"/>
              <a:cs typeface="Arial"/>
            </a:endParaRPr>
          </a:p>
        </p:txBody>
      </p:sp>
      <p:sp>
        <p:nvSpPr>
          <p:cNvPr id="8" name="text 1"/>
          <p:cNvSpPr txBox="1"/>
          <p:nvPr/>
        </p:nvSpPr>
        <p:spPr>
          <a:xfrm>
            <a:off x="983613" y="3039779"/>
            <a:ext cx="257891" cy="156197"/>
          </a:xfrm>
          <a:prstGeom prst="rect">
            <a:avLst/>
          </a:prstGeom>
        </p:spPr>
        <p:txBody>
          <a:bodyPr vert="horz" wrap="none" lIns="0" tIns="0" rIns="0" bIns="0" rtlCol="0">
            <a:spAutoFit/>
          </a:bodyPr>
          <a:lstStyle/>
          <a:p>
            <a:r>
              <a:rPr sz="1015" b="1" spc="9" dirty="0">
                <a:latin typeface="Arial"/>
                <a:cs typeface="Arial"/>
              </a:rPr>
              <a:t>4.94</a:t>
            </a:r>
            <a:endParaRPr sz="1015">
              <a:latin typeface="Arial"/>
              <a:cs typeface="Arial"/>
            </a:endParaRPr>
          </a:p>
        </p:txBody>
      </p:sp>
      <p:sp>
        <p:nvSpPr>
          <p:cNvPr id="9" name="text 1"/>
          <p:cNvSpPr txBox="1"/>
          <p:nvPr/>
        </p:nvSpPr>
        <p:spPr>
          <a:xfrm>
            <a:off x="1296807" y="2932044"/>
            <a:ext cx="257891" cy="156197"/>
          </a:xfrm>
          <a:prstGeom prst="rect">
            <a:avLst/>
          </a:prstGeom>
        </p:spPr>
        <p:txBody>
          <a:bodyPr vert="horz" wrap="none" lIns="0" tIns="0" rIns="0" bIns="0" rtlCol="0">
            <a:spAutoFit/>
          </a:bodyPr>
          <a:lstStyle/>
          <a:p>
            <a:r>
              <a:rPr sz="1015" b="1" spc="9" dirty="0">
                <a:latin typeface="Arial"/>
                <a:cs typeface="Arial"/>
              </a:rPr>
              <a:t>4.93</a:t>
            </a:r>
            <a:endParaRPr sz="1015">
              <a:latin typeface="Arial"/>
              <a:cs typeface="Arial"/>
            </a:endParaRPr>
          </a:p>
        </p:txBody>
      </p:sp>
      <p:sp>
        <p:nvSpPr>
          <p:cNvPr id="10" name="text 1"/>
          <p:cNvSpPr txBox="1"/>
          <p:nvPr/>
        </p:nvSpPr>
        <p:spPr>
          <a:xfrm>
            <a:off x="1550026" y="2528536"/>
            <a:ext cx="257891" cy="156197"/>
          </a:xfrm>
          <a:prstGeom prst="rect">
            <a:avLst/>
          </a:prstGeom>
        </p:spPr>
        <p:txBody>
          <a:bodyPr vert="horz" wrap="none" lIns="0" tIns="0" rIns="0" bIns="0" rtlCol="0">
            <a:spAutoFit/>
          </a:bodyPr>
          <a:lstStyle/>
          <a:p>
            <a:r>
              <a:rPr sz="1015" b="1" spc="9" dirty="0">
                <a:latin typeface="Arial"/>
                <a:cs typeface="Arial"/>
              </a:rPr>
              <a:t>5.05</a:t>
            </a:r>
            <a:endParaRPr sz="1015">
              <a:latin typeface="Arial"/>
              <a:cs typeface="Arial"/>
            </a:endParaRPr>
          </a:p>
        </p:txBody>
      </p:sp>
      <p:sp>
        <p:nvSpPr>
          <p:cNvPr id="11" name="text 1"/>
          <p:cNvSpPr txBox="1"/>
          <p:nvPr/>
        </p:nvSpPr>
        <p:spPr>
          <a:xfrm>
            <a:off x="1802892" y="3302025"/>
            <a:ext cx="257891" cy="156197"/>
          </a:xfrm>
          <a:prstGeom prst="rect">
            <a:avLst/>
          </a:prstGeom>
        </p:spPr>
        <p:txBody>
          <a:bodyPr vert="horz" wrap="none" lIns="0" tIns="0" rIns="0" bIns="0" rtlCol="0">
            <a:spAutoFit/>
          </a:bodyPr>
          <a:lstStyle/>
          <a:p>
            <a:r>
              <a:rPr sz="1015" b="1" spc="9" dirty="0">
                <a:latin typeface="Arial"/>
                <a:cs typeface="Arial"/>
              </a:rPr>
              <a:t>4.82</a:t>
            </a:r>
            <a:endParaRPr sz="1015">
              <a:latin typeface="Arial"/>
              <a:cs typeface="Arial"/>
            </a:endParaRPr>
          </a:p>
        </p:txBody>
      </p:sp>
      <p:sp>
        <p:nvSpPr>
          <p:cNvPr id="12" name="text 1"/>
          <p:cNvSpPr txBox="1"/>
          <p:nvPr/>
        </p:nvSpPr>
        <p:spPr>
          <a:xfrm>
            <a:off x="2044036" y="3686659"/>
            <a:ext cx="257891" cy="156197"/>
          </a:xfrm>
          <a:prstGeom prst="rect">
            <a:avLst/>
          </a:prstGeom>
        </p:spPr>
        <p:txBody>
          <a:bodyPr vert="horz" wrap="none" lIns="0" tIns="0" rIns="0" bIns="0" rtlCol="0">
            <a:spAutoFit/>
          </a:bodyPr>
          <a:lstStyle/>
          <a:p>
            <a:r>
              <a:rPr sz="1015" b="1" spc="9" dirty="0">
                <a:latin typeface="Arial"/>
                <a:cs typeface="Arial"/>
              </a:rPr>
              <a:t>4.74</a:t>
            </a:r>
            <a:endParaRPr sz="1015">
              <a:latin typeface="Arial"/>
              <a:cs typeface="Arial"/>
            </a:endParaRPr>
          </a:p>
        </p:txBody>
      </p:sp>
      <p:sp>
        <p:nvSpPr>
          <p:cNvPr id="13" name="text 1"/>
          <p:cNvSpPr txBox="1"/>
          <p:nvPr/>
        </p:nvSpPr>
        <p:spPr>
          <a:xfrm>
            <a:off x="2309095" y="3470251"/>
            <a:ext cx="257891" cy="156197"/>
          </a:xfrm>
          <a:prstGeom prst="rect">
            <a:avLst/>
          </a:prstGeom>
        </p:spPr>
        <p:txBody>
          <a:bodyPr vert="horz" wrap="none" lIns="0" tIns="0" rIns="0" bIns="0" rtlCol="0">
            <a:spAutoFit/>
          </a:bodyPr>
          <a:lstStyle/>
          <a:p>
            <a:r>
              <a:rPr sz="1015" b="1" spc="9" dirty="0">
                <a:latin typeface="Arial"/>
                <a:cs typeface="Arial"/>
              </a:rPr>
              <a:t>4.77</a:t>
            </a:r>
            <a:endParaRPr sz="1015">
              <a:latin typeface="Arial"/>
              <a:cs typeface="Arial"/>
            </a:endParaRPr>
          </a:p>
        </p:txBody>
      </p:sp>
      <p:sp>
        <p:nvSpPr>
          <p:cNvPr id="14" name="text 1"/>
          <p:cNvSpPr txBox="1"/>
          <p:nvPr/>
        </p:nvSpPr>
        <p:spPr>
          <a:xfrm>
            <a:off x="2562314" y="2124793"/>
            <a:ext cx="257891" cy="156197"/>
          </a:xfrm>
          <a:prstGeom prst="rect">
            <a:avLst/>
          </a:prstGeom>
        </p:spPr>
        <p:txBody>
          <a:bodyPr vert="horz" wrap="none" lIns="0" tIns="0" rIns="0" bIns="0" rtlCol="0">
            <a:spAutoFit/>
          </a:bodyPr>
          <a:lstStyle/>
          <a:p>
            <a:r>
              <a:rPr sz="1015" b="1" spc="9" dirty="0">
                <a:latin typeface="Arial"/>
                <a:cs typeface="Arial"/>
              </a:rPr>
              <a:t>5.17</a:t>
            </a:r>
            <a:endParaRPr sz="1015">
              <a:latin typeface="Arial"/>
              <a:cs typeface="Arial"/>
            </a:endParaRPr>
          </a:p>
        </p:txBody>
      </p:sp>
      <p:sp>
        <p:nvSpPr>
          <p:cNvPr id="15" name="text 1"/>
          <p:cNvSpPr txBox="1"/>
          <p:nvPr/>
        </p:nvSpPr>
        <p:spPr>
          <a:xfrm>
            <a:off x="2815180" y="2965807"/>
            <a:ext cx="257891" cy="156197"/>
          </a:xfrm>
          <a:prstGeom prst="rect">
            <a:avLst/>
          </a:prstGeom>
        </p:spPr>
        <p:txBody>
          <a:bodyPr vert="horz" wrap="none" lIns="0" tIns="0" rIns="0" bIns="0" rtlCol="0">
            <a:spAutoFit/>
          </a:bodyPr>
          <a:lstStyle/>
          <a:p>
            <a:r>
              <a:rPr sz="1015" b="1" spc="9" dirty="0">
                <a:latin typeface="Arial"/>
                <a:cs typeface="Arial"/>
              </a:rPr>
              <a:t>4.92</a:t>
            </a:r>
            <a:endParaRPr sz="1015">
              <a:latin typeface="Arial"/>
              <a:cs typeface="Arial"/>
            </a:endParaRPr>
          </a:p>
        </p:txBody>
      </p:sp>
      <p:sp>
        <p:nvSpPr>
          <p:cNvPr id="16" name="text 1"/>
          <p:cNvSpPr txBox="1"/>
          <p:nvPr/>
        </p:nvSpPr>
        <p:spPr>
          <a:xfrm>
            <a:off x="3068399" y="2091383"/>
            <a:ext cx="257891" cy="156197"/>
          </a:xfrm>
          <a:prstGeom prst="rect">
            <a:avLst/>
          </a:prstGeom>
        </p:spPr>
        <p:txBody>
          <a:bodyPr vert="horz" wrap="none" lIns="0" tIns="0" rIns="0" bIns="0" rtlCol="0">
            <a:spAutoFit/>
          </a:bodyPr>
          <a:lstStyle/>
          <a:p>
            <a:r>
              <a:rPr sz="1015" b="1" spc="9" dirty="0">
                <a:latin typeface="Arial"/>
                <a:cs typeface="Arial"/>
              </a:rPr>
              <a:t>5.18</a:t>
            </a:r>
            <a:endParaRPr sz="1015">
              <a:latin typeface="Arial"/>
              <a:cs typeface="Arial"/>
            </a:endParaRPr>
          </a:p>
        </p:txBody>
      </p:sp>
      <p:sp>
        <p:nvSpPr>
          <p:cNvPr id="17" name="text 1"/>
          <p:cNvSpPr txBox="1"/>
          <p:nvPr/>
        </p:nvSpPr>
        <p:spPr>
          <a:xfrm>
            <a:off x="3321617" y="2663117"/>
            <a:ext cx="257891" cy="156197"/>
          </a:xfrm>
          <a:prstGeom prst="rect">
            <a:avLst/>
          </a:prstGeom>
        </p:spPr>
        <p:txBody>
          <a:bodyPr vert="horz" wrap="none" lIns="0" tIns="0" rIns="0" bIns="0" rtlCol="0">
            <a:spAutoFit/>
          </a:bodyPr>
          <a:lstStyle/>
          <a:p>
            <a:r>
              <a:rPr sz="1015" b="1" spc="9" dirty="0">
                <a:latin typeface="Arial"/>
                <a:cs typeface="Arial"/>
              </a:rPr>
              <a:t>5.01</a:t>
            </a:r>
            <a:endParaRPr sz="1015">
              <a:latin typeface="Arial"/>
              <a:cs typeface="Arial"/>
            </a:endParaRPr>
          </a:p>
        </p:txBody>
      </p:sp>
      <p:sp>
        <p:nvSpPr>
          <p:cNvPr id="18" name="text 1"/>
          <p:cNvSpPr txBox="1"/>
          <p:nvPr/>
        </p:nvSpPr>
        <p:spPr>
          <a:xfrm>
            <a:off x="3568740" y="3014223"/>
            <a:ext cx="257891" cy="156197"/>
          </a:xfrm>
          <a:prstGeom prst="rect">
            <a:avLst/>
          </a:prstGeom>
        </p:spPr>
        <p:txBody>
          <a:bodyPr vert="horz" wrap="none" lIns="0" tIns="0" rIns="0" bIns="0" rtlCol="0">
            <a:spAutoFit/>
          </a:bodyPr>
          <a:lstStyle/>
          <a:p>
            <a:r>
              <a:rPr sz="1015" b="1" spc="9" dirty="0">
                <a:latin typeface="Arial"/>
                <a:cs typeface="Arial"/>
              </a:rPr>
              <a:t>4.94</a:t>
            </a:r>
            <a:endParaRPr sz="1015">
              <a:latin typeface="Arial"/>
              <a:cs typeface="Arial"/>
            </a:endParaRPr>
          </a:p>
        </p:txBody>
      </p:sp>
      <p:sp>
        <p:nvSpPr>
          <p:cNvPr id="19" name="text 1"/>
          <p:cNvSpPr txBox="1"/>
          <p:nvPr/>
        </p:nvSpPr>
        <p:spPr>
          <a:xfrm>
            <a:off x="3779755" y="2444482"/>
            <a:ext cx="257891" cy="156197"/>
          </a:xfrm>
          <a:prstGeom prst="rect">
            <a:avLst/>
          </a:prstGeom>
        </p:spPr>
        <p:txBody>
          <a:bodyPr vert="horz" wrap="none" lIns="0" tIns="0" rIns="0" bIns="0" rtlCol="0">
            <a:spAutoFit/>
          </a:bodyPr>
          <a:lstStyle/>
          <a:p>
            <a:r>
              <a:rPr sz="1015" b="1" spc="9" dirty="0">
                <a:latin typeface="Arial"/>
                <a:cs typeface="Arial"/>
              </a:rPr>
              <a:t>5.01</a:t>
            </a:r>
            <a:endParaRPr sz="1015">
              <a:latin typeface="Arial"/>
              <a:cs typeface="Arial"/>
            </a:endParaRPr>
          </a:p>
        </p:txBody>
      </p:sp>
      <p:sp>
        <p:nvSpPr>
          <p:cNvPr id="20" name="text 1"/>
          <p:cNvSpPr txBox="1"/>
          <p:nvPr/>
        </p:nvSpPr>
        <p:spPr>
          <a:xfrm>
            <a:off x="3926880" y="2830171"/>
            <a:ext cx="257891" cy="156197"/>
          </a:xfrm>
          <a:prstGeom prst="rect">
            <a:avLst/>
          </a:prstGeom>
        </p:spPr>
        <p:txBody>
          <a:bodyPr vert="horz" wrap="none" lIns="0" tIns="0" rIns="0" bIns="0" rtlCol="0">
            <a:spAutoFit/>
          </a:bodyPr>
          <a:lstStyle/>
          <a:p>
            <a:r>
              <a:rPr sz="1015" b="1" spc="9" dirty="0">
                <a:latin typeface="Arial"/>
                <a:cs typeface="Arial"/>
              </a:rPr>
              <a:t>5.01</a:t>
            </a:r>
            <a:endParaRPr sz="1015">
              <a:latin typeface="Arial"/>
              <a:cs typeface="Arial"/>
            </a:endParaRPr>
          </a:p>
        </p:txBody>
      </p:sp>
      <p:sp>
        <p:nvSpPr>
          <p:cNvPr id="21" name="text 1"/>
          <p:cNvSpPr txBox="1"/>
          <p:nvPr/>
        </p:nvSpPr>
        <p:spPr>
          <a:xfrm>
            <a:off x="251249" y="4372343"/>
            <a:ext cx="184602" cy="156197"/>
          </a:xfrm>
          <a:prstGeom prst="rect">
            <a:avLst/>
          </a:prstGeom>
        </p:spPr>
        <p:txBody>
          <a:bodyPr vert="horz" wrap="none" lIns="0" tIns="0" rIns="0" bIns="0" rtlCol="0">
            <a:spAutoFit/>
          </a:bodyPr>
          <a:lstStyle/>
          <a:p>
            <a:r>
              <a:rPr sz="1015" spc="9" dirty="0">
                <a:latin typeface="Arial"/>
                <a:cs typeface="Arial"/>
              </a:rPr>
              <a:t>4.5</a:t>
            </a:r>
            <a:endParaRPr sz="1015">
              <a:latin typeface="Arial"/>
              <a:cs typeface="Arial"/>
            </a:endParaRPr>
          </a:p>
        </p:txBody>
      </p:sp>
      <p:sp>
        <p:nvSpPr>
          <p:cNvPr id="22" name="text 1"/>
          <p:cNvSpPr txBox="1"/>
          <p:nvPr/>
        </p:nvSpPr>
        <p:spPr>
          <a:xfrm>
            <a:off x="251249" y="4036124"/>
            <a:ext cx="184602" cy="156197"/>
          </a:xfrm>
          <a:prstGeom prst="rect">
            <a:avLst/>
          </a:prstGeom>
        </p:spPr>
        <p:txBody>
          <a:bodyPr vert="horz" wrap="none" lIns="0" tIns="0" rIns="0" bIns="0" rtlCol="0">
            <a:spAutoFit/>
          </a:bodyPr>
          <a:lstStyle/>
          <a:p>
            <a:r>
              <a:rPr sz="1015" spc="9" dirty="0">
                <a:latin typeface="Arial"/>
                <a:cs typeface="Arial"/>
              </a:rPr>
              <a:t>4.6</a:t>
            </a:r>
            <a:endParaRPr sz="1015">
              <a:latin typeface="Arial"/>
              <a:cs typeface="Arial"/>
            </a:endParaRPr>
          </a:p>
        </p:txBody>
      </p:sp>
      <p:sp>
        <p:nvSpPr>
          <p:cNvPr id="23" name="text 1"/>
          <p:cNvSpPr txBox="1"/>
          <p:nvPr/>
        </p:nvSpPr>
        <p:spPr>
          <a:xfrm>
            <a:off x="251249" y="3699555"/>
            <a:ext cx="184602" cy="156197"/>
          </a:xfrm>
          <a:prstGeom prst="rect">
            <a:avLst/>
          </a:prstGeom>
        </p:spPr>
        <p:txBody>
          <a:bodyPr vert="horz" wrap="none" lIns="0" tIns="0" rIns="0" bIns="0" rtlCol="0">
            <a:spAutoFit/>
          </a:bodyPr>
          <a:lstStyle/>
          <a:p>
            <a:r>
              <a:rPr sz="1015" spc="9" dirty="0">
                <a:latin typeface="Arial"/>
                <a:cs typeface="Arial"/>
              </a:rPr>
              <a:t>4.7</a:t>
            </a:r>
            <a:endParaRPr sz="1015">
              <a:latin typeface="Arial"/>
              <a:cs typeface="Arial"/>
            </a:endParaRPr>
          </a:p>
        </p:txBody>
      </p:sp>
      <p:sp>
        <p:nvSpPr>
          <p:cNvPr id="24" name="text 1"/>
          <p:cNvSpPr txBox="1"/>
          <p:nvPr/>
        </p:nvSpPr>
        <p:spPr>
          <a:xfrm>
            <a:off x="251249" y="3363336"/>
            <a:ext cx="184602" cy="156197"/>
          </a:xfrm>
          <a:prstGeom prst="rect">
            <a:avLst/>
          </a:prstGeom>
        </p:spPr>
        <p:txBody>
          <a:bodyPr vert="horz" wrap="none" lIns="0" tIns="0" rIns="0" bIns="0" rtlCol="0">
            <a:spAutoFit/>
          </a:bodyPr>
          <a:lstStyle/>
          <a:p>
            <a:r>
              <a:rPr sz="1015" spc="9" dirty="0">
                <a:latin typeface="Arial"/>
                <a:cs typeface="Arial"/>
              </a:rPr>
              <a:t>4.8</a:t>
            </a:r>
            <a:endParaRPr sz="1015">
              <a:latin typeface="Arial"/>
              <a:cs typeface="Arial"/>
            </a:endParaRPr>
          </a:p>
        </p:txBody>
      </p:sp>
      <p:sp>
        <p:nvSpPr>
          <p:cNvPr id="25" name="text 1"/>
          <p:cNvSpPr txBox="1"/>
          <p:nvPr/>
        </p:nvSpPr>
        <p:spPr>
          <a:xfrm>
            <a:off x="251249" y="3027119"/>
            <a:ext cx="184602" cy="156197"/>
          </a:xfrm>
          <a:prstGeom prst="rect">
            <a:avLst/>
          </a:prstGeom>
        </p:spPr>
        <p:txBody>
          <a:bodyPr vert="horz" wrap="none" lIns="0" tIns="0" rIns="0" bIns="0" rtlCol="0">
            <a:spAutoFit/>
          </a:bodyPr>
          <a:lstStyle/>
          <a:p>
            <a:r>
              <a:rPr sz="1015" spc="9" dirty="0">
                <a:latin typeface="Arial"/>
                <a:cs typeface="Arial"/>
              </a:rPr>
              <a:t>4.9</a:t>
            </a:r>
            <a:endParaRPr sz="1015">
              <a:latin typeface="Arial"/>
              <a:cs typeface="Arial"/>
            </a:endParaRPr>
          </a:p>
        </p:txBody>
      </p:sp>
      <p:sp>
        <p:nvSpPr>
          <p:cNvPr id="26" name="text 1"/>
          <p:cNvSpPr txBox="1"/>
          <p:nvPr/>
        </p:nvSpPr>
        <p:spPr>
          <a:xfrm>
            <a:off x="359007" y="2690666"/>
            <a:ext cx="73290" cy="156197"/>
          </a:xfrm>
          <a:prstGeom prst="rect">
            <a:avLst/>
          </a:prstGeom>
        </p:spPr>
        <p:txBody>
          <a:bodyPr vert="horz" wrap="none" lIns="0" tIns="0" rIns="0" bIns="0" rtlCol="0">
            <a:spAutoFit/>
          </a:bodyPr>
          <a:lstStyle/>
          <a:p>
            <a:r>
              <a:rPr sz="1015" spc="9" dirty="0">
                <a:latin typeface="Arial"/>
                <a:cs typeface="Arial"/>
              </a:rPr>
              <a:t>5</a:t>
            </a:r>
            <a:endParaRPr sz="1015">
              <a:latin typeface="Arial"/>
              <a:cs typeface="Arial"/>
            </a:endParaRPr>
          </a:p>
        </p:txBody>
      </p:sp>
      <p:sp>
        <p:nvSpPr>
          <p:cNvPr id="27" name="text 1"/>
          <p:cNvSpPr txBox="1"/>
          <p:nvPr/>
        </p:nvSpPr>
        <p:spPr>
          <a:xfrm>
            <a:off x="251249" y="2354448"/>
            <a:ext cx="184602" cy="156197"/>
          </a:xfrm>
          <a:prstGeom prst="rect">
            <a:avLst/>
          </a:prstGeom>
        </p:spPr>
        <p:txBody>
          <a:bodyPr vert="horz" wrap="none" lIns="0" tIns="0" rIns="0" bIns="0" rtlCol="0">
            <a:spAutoFit/>
          </a:bodyPr>
          <a:lstStyle/>
          <a:p>
            <a:r>
              <a:rPr sz="1015" spc="9" dirty="0">
                <a:latin typeface="Arial"/>
                <a:cs typeface="Arial"/>
              </a:rPr>
              <a:t>5.1</a:t>
            </a:r>
            <a:endParaRPr sz="1015">
              <a:latin typeface="Arial"/>
              <a:cs typeface="Arial"/>
            </a:endParaRPr>
          </a:p>
        </p:txBody>
      </p:sp>
      <p:sp>
        <p:nvSpPr>
          <p:cNvPr id="28" name="text 1"/>
          <p:cNvSpPr txBox="1"/>
          <p:nvPr/>
        </p:nvSpPr>
        <p:spPr>
          <a:xfrm>
            <a:off x="251249" y="2018231"/>
            <a:ext cx="184602" cy="156197"/>
          </a:xfrm>
          <a:prstGeom prst="rect">
            <a:avLst/>
          </a:prstGeom>
        </p:spPr>
        <p:txBody>
          <a:bodyPr vert="horz" wrap="none" lIns="0" tIns="0" rIns="0" bIns="0" rtlCol="0">
            <a:spAutoFit/>
          </a:bodyPr>
          <a:lstStyle/>
          <a:p>
            <a:r>
              <a:rPr sz="1015" spc="9" dirty="0">
                <a:latin typeface="Arial"/>
                <a:cs typeface="Arial"/>
              </a:rPr>
              <a:t>5.2</a:t>
            </a:r>
            <a:endParaRPr sz="1015">
              <a:latin typeface="Arial"/>
              <a:cs typeface="Arial"/>
            </a:endParaRPr>
          </a:p>
        </p:txBody>
      </p:sp>
      <p:sp>
        <p:nvSpPr>
          <p:cNvPr id="29" name="text 1"/>
          <p:cNvSpPr txBox="1"/>
          <p:nvPr/>
        </p:nvSpPr>
        <p:spPr>
          <a:xfrm>
            <a:off x="251249" y="1681661"/>
            <a:ext cx="184602" cy="156197"/>
          </a:xfrm>
          <a:prstGeom prst="rect">
            <a:avLst/>
          </a:prstGeom>
        </p:spPr>
        <p:txBody>
          <a:bodyPr vert="horz" wrap="none" lIns="0" tIns="0" rIns="0" bIns="0" rtlCol="0">
            <a:spAutoFit/>
          </a:bodyPr>
          <a:lstStyle/>
          <a:p>
            <a:r>
              <a:rPr sz="1015" spc="9" dirty="0">
                <a:latin typeface="Arial"/>
                <a:cs typeface="Arial"/>
              </a:rPr>
              <a:t>5.3</a:t>
            </a:r>
            <a:endParaRPr sz="1015">
              <a:latin typeface="Arial"/>
              <a:cs typeface="Arial"/>
            </a:endParaRPr>
          </a:p>
        </p:txBody>
      </p:sp>
      <p:pic>
        <p:nvPicPr>
          <p:cNvPr id="119" name="Image"/>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266336" y="4556877"/>
            <a:ext cx="3695125" cy="431409"/>
          </a:xfrm>
          <a:prstGeom prst="rect">
            <a:avLst/>
          </a:prstGeom>
        </p:spPr>
      </p:pic>
      <p:sp>
        <p:nvSpPr>
          <p:cNvPr id="62" name="object 62"/>
          <p:cNvSpPr/>
          <p:nvPr/>
        </p:nvSpPr>
        <p:spPr>
          <a:xfrm>
            <a:off x="6783910" y="1881061"/>
            <a:ext cx="860590" cy="3586324"/>
          </a:xfrm>
          <a:custGeom>
            <a:avLst/>
            <a:gdLst/>
            <a:ahLst/>
            <a:cxnLst/>
            <a:rect l="l" t="t" r="r" b="b"/>
            <a:pathLst>
              <a:path w="932306" h="3885184">
                <a:moveTo>
                  <a:pt x="0" y="3885184"/>
                </a:moveTo>
                <a:lnTo>
                  <a:pt x="0" y="0"/>
                </a:lnTo>
                <a:lnTo>
                  <a:pt x="932306" y="0"/>
                </a:lnTo>
                <a:lnTo>
                  <a:pt x="932306" y="3885184"/>
                </a:lnTo>
                <a:lnTo>
                  <a:pt x="0" y="3885184"/>
                </a:lnTo>
                <a:close/>
              </a:path>
            </a:pathLst>
          </a:custGeom>
          <a:solidFill>
            <a:srgbClr val="FFFF99"/>
          </a:solidFill>
        </p:spPr>
        <p:txBody>
          <a:bodyPr wrap="square" lIns="0" tIns="0" rIns="0" bIns="0" rtlCol="0">
            <a:noAutofit/>
          </a:bodyPr>
          <a:lstStyle/>
          <a:p>
            <a:endParaRPr sz="1662"/>
          </a:p>
        </p:txBody>
      </p:sp>
      <p:sp>
        <p:nvSpPr>
          <p:cNvPr id="63" name="object 63"/>
          <p:cNvSpPr/>
          <p:nvPr/>
        </p:nvSpPr>
        <p:spPr>
          <a:xfrm>
            <a:off x="6332337" y="1888916"/>
            <a:ext cx="433273" cy="3578469"/>
          </a:xfrm>
          <a:custGeom>
            <a:avLst/>
            <a:gdLst/>
            <a:ahLst/>
            <a:cxnLst/>
            <a:rect l="l" t="t" r="r" b="b"/>
            <a:pathLst>
              <a:path w="469379" h="3876675">
                <a:moveTo>
                  <a:pt x="0" y="3876675"/>
                </a:moveTo>
                <a:lnTo>
                  <a:pt x="0" y="0"/>
                </a:lnTo>
                <a:lnTo>
                  <a:pt x="469380" y="0"/>
                </a:lnTo>
                <a:lnTo>
                  <a:pt x="469380" y="3876675"/>
                </a:lnTo>
                <a:lnTo>
                  <a:pt x="0" y="3876675"/>
                </a:lnTo>
                <a:close/>
              </a:path>
            </a:pathLst>
          </a:custGeom>
          <a:solidFill>
            <a:srgbClr val="FFE0CC"/>
          </a:solidFill>
        </p:spPr>
        <p:txBody>
          <a:bodyPr wrap="square" lIns="0" tIns="0" rIns="0" bIns="0" rtlCol="0">
            <a:noAutofit/>
          </a:bodyPr>
          <a:lstStyle/>
          <a:p>
            <a:endParaRPr sz="1662"/>
          </a:p>
        </p:txBody>
      </p:sp>
      <p:sp>
        <p:nvSpPr>
          <p:cNvPr id="30" name="text 1"/>
          <p:cNvSpPr txBox="1"/>
          <p:nvPr/>
        </p:nvSpPr>
        <p:spPr>
          <a:xfrm>
            <a:off x="4384666" y="5710899"/>
            <a:ext cx="2261325" cy="142027"/>
          </a:xfrm>
          <a:prstGeom prst="rect">
            <a:avLst/>
          </a:prstGeom>
        </p:spPr>
        <p:txBody>
          <a:bodyPr vert="horz" wrap="none" lIns="0" tIns="0" rIns="0" bIns="0" rtlCol="0">
            <a:spAutoFit/>
          </a:bodyPr>
          <a:lstStyle/>
          <a:p>
            <a:r>
              <a:rPr sz="923" spc="9" dirty="0">
                <a:latin typeface="Arial"/>
                <a:cs typeface="Arial"/>
              </a:rPr>
              <a:t>Graphic: Budget allocation (in IDR Trillion)</a:t>
            </a:r>
            <a:endParaRPr sz="923">
              <a:latin typeface="Arial"/>
              <a:cs typeface="Arial"/>
            </a:endParaRPr>
          </a:p>
        </p:txBody>
      </p:sp>
      <p:sp>
        <p:nvSpPr>
          <p:cNvPr id="31" name="text 1"/>
          <p:cNvSpPr txBox="1"/>
          <p:nvPr/>
        </p:nvSpPr>
        <p:spPr>
          <a:xfrm>
            <a:off x="6181579" y="1413041"/>
            <a:ext cx="516039" cy="225703"/>
          </a:xfrm>
          <a:prstGeom prst="rect">
            <a:avLst/>
          </a:prstGeom>
        </p:spPr>
        <p:txBody>
          <a:bodyPr vert="horz" wrap="none" lIns="0" tIns="0" rIns="0" bIns="0" rtlCol="0">
            <a:spAutoFit/>
          </a:bodyPr>
          <a:lstStyle/>
          <a:p>
            <a:r>
              <a:rPr sz="636" b="1" spc="9" dirty="0">
                <a:latin typeface="Arial"/>
                <a:cs typeface="Arial"/>
              </a:rPr>
              <a:t>Beginning of</a:t>
            </a:r>
            <a:endParaRPr sz="554">
              <a:latin typeface="Arial"/>
              <a:cs typeface="Arial"/>
            </a:endParaRPr>
          </a:p>
          <a:p>
            <a:pPr marL="139274"/>
            <a:r>
              <a:rPr sz="831" b="1" spc="9" dirty="0">
                <a:latin typeface="Arial"/>
                <a:cs typeface="Arial"/>
              </a:rPr>
              <a:t>Budget</a:t>
            </a:r>
            <a:endParaRPr sz="831">
              <a:latin typeface="Arial"/>
              <a:cs typeface="Arial"/>
            </a:endParaRPr>
          </a:p>
        </p:txBody>
      </p:sp>
      <p:sp>
        <p:nvSpPr>
          <p:cNvPr id="32" name="text 1"/>
          <p:cNvSpPr txBox="1"/>
          <p:nvPr/>
        </p:nvSpPr>
        <p:spPr>
          <a:xfrm>
            <a:off x="6191426" y="1413041"/>
            <a:ext cx="1505925" cy="383567"/>
          </a:xfrm>
          <a:prstGeom prst="rect">
            <a:avLst/>
          </a:prstGeom>
        </p:spPr>
        <p:txBody>
          <a:bodyPr vert="horz" wrap="none" lIns="0" tIns="0" rIns="0" bIns="0" rtlCol="0">
            <a:spAutoFit/>
          </a:bodyPr>
          <a:lstStyle/>
          <a:p>
            <a:pPr marL="997190"/>
            <a:r>
              <a:rPr sz="831" b="1" spc="9" dirty="0">
                <a:latin typeface="Arial"/>
                <a:cs typeface="Arial"/>
              </a:rPr>
              <a:t>The</a:t>
            </a:r>
            <a:endParaRPr sz="831">
              <a:latin typeface="Arial"/>
              <a:cs typeface="Arial"/>
            </a:endParaRPr>
          </a:p>
          <a:p>
            <a:pPr marL="715829"/>
            <a:r>
              <a:rPr sz="831" b="1" spc="9" dirty="0">
                <a:latin typeface="Arial"/>
                <a:cs typeface="Arial"/>
              </a:rPr>
              <a:t>commitment in</a:t>
            </a:r>
            <a:endParaRPr sz="831">
              <a:latin typeface="Arial"/>
              <a:cs typeface="Arial"/>
            </a:endParaRPr>
          </a:p>
          <a:p>
            <a:r>
              <a:rPr sz="831" b="1" spc="9" dirty="0">
                <a:latin typeface="Arial"/>
                <a:cs typeface="Arial"/>
              </a:rPr>
              <a:t>Reformation the Reformation</a:t>
            </a:r>
            <a:endParaRPr sz="831">
              <a:latin typeface="Arial"/>
              <a:cs typeface="Arial"/>
            </a:endParaRPr>
          </a:p>
        </p:txBody>
      </p:sp>
      <p:sp>
        <p:nvSpPr>
          <p:cNvPr id="33" name="text 1"/>
          <p:cNvSpPr txBox="1"/>
          <p:nvPr/>
        </p:nvSpPr>
        <p:spPr>
          <a:xfrm>
            <a:off x="5417468" y="1104593"/>
            <a:ext cx="2717090" cy="194669"/>
          </a:xfrm>
          <a:prstGeom prst="rect">
            <a:avLst/>
          </a:prstGeom>
        </p:spPr>
        <p:txBody>
          <a:bodyPr vert="horz" wrap="none" lIns="0" tIns="0" rIns="0" bIns="0" rtlCol="0">
            <a:spAutoFit/>
          </a:bodyPr>
          <a:lstStyle/>
          <a:p>
            <a:r>
              <a:rPr sz="1265" b="1" spc="9" dirty="0">
                <a:latin typeface="Arial"/>
                <a:cs typeface="Arial"/>
              </a:rPr>
              <a:t>National Budget Allocation (APBN)</a:t>
            </a:r>
            <a:endParaRPr sz="1200">
              <a:latin typeface="Arial"/>
              <a:cs typeface="Arial"/>
            </a:endParaRPr>
          </a:p>
        </p:txBody>
      </p:sp>
      <p:sp>
        <p:nvSpPr>
          <p:cNvPr id="34" name="text 1"/>
          <p:cNvSpPr txBox="1"/>
          <p:nvPr/>
        </p:nvSpPr>
        <p:spPr>
          <a:xfrm>
            <a:off x="8250116" y="1778435"/>
            <a:ext cx="808683" cy="198837"/>
          </a:xfrm>
          <a:prstGeom prst="rect">
            <a:avLst/>
          </a:prstGeom>
        </p:spPr>
        <p:txBody>
          <a:bodyPr vert="horz" wrap="none" lIns="0" tIns="0" rIns="0" bIns="0" rtlCol="0">
            <a:spAutoFit/>
          </a:bodyPr>
          <a:lstStyle/>
          <a:p>
            <a:r>
              <a:rPr sz="1292" b="1" spc="9" dirty="0">
                <a:solidFill>
                  <a:srgbClr val="5496D3"/>
                </a:solidFill>
                <a:latin typeface="Arial"/>
                <a:cs typeface="Arial"/>
              </a:rPr>
              <a:t>Education</a:t>
            </a:r>
            <a:endParaRPr sz="1292">
              <a:latin typeface="Arial"/>
              <a:cs typeface="Arial"/>
            </a:endParaRPr>
          </a:p>
        </p:txBody>
      </p:sp>
      <p:sp>
        <p:nvSpPr>
          <p:cNvPr id="35" name="text 1"/>
          <p:cNvSpPr txBox="1"/>
          <p:nvPr/>
        </p:nvSpPr>
        <p:spPr>
          <a:xfrm>
            <a:off x="8016943" y="2782048"/>
            <a:ext cx="1069332" cy="194669"/>
          </a:xfrm>
          <a:prstGeom prst="rect">
            <a:avLst/>
          </a:prstGeom>
        </p:spPr>
        <p:txBody>
          <a:bodyPr vert="horz" wrap="none" lIns="0" tIns="0" rIns="0" bIns="0" rtlCol="0">
            <a:spAutoFit/>
          </a:bodyPr>
          <a:lstStyle/>
          <a:p>
            <a:r>
              <a:rPr sz="1265" b="1" spc="9" dirty="0">
                <a:solidFill>
                  <a:srgbClr val="00B050"/>
                </a:solidFill>
                <a:latin typeface="Arial"/>
                <a:cs typeface="Arial"/>
              </a:rPr>
              <a:t>Infrastructure</a:t>
            </a:r>
            <a:endParaRPr sz="1200">
              <a:latin typeface="Arial"/>
              <a:cs typeface="Arial"/>
            </a:endParaRPr>
          </a:p>
        </p:txBody>
      </p:sp>
      <p:sp>
        <p:nvSpPr>
          <p:cNvPr id="36" name="text 1"/>
          <p:cNvSpPr txBox="1"/>
          <p:nvPr/>
        </p:nvSpPr>
        <p:spPr>
          <a:xfrm>
            <a:off x="8240268" y="5257727"/>
            <a:ext cx="638060" cy="393506"/>
          </a:xfrm>
          <a:prstGeom prst="rect">
            <a:avLst/>
          </a:prstGeom>
        </p:spPr>
        <p:txBody>
          <a:bodyPr vert="horz" wrap="none" lIns="0" tIns="0" rIns="0" bIns="0" rtlCol="0">
            <a:spAutoFit/>
          </a:bodyPr>
          <a:lstStyle/>
          <a:p>
            <a:pPr marL="30950"/>
            <a:r>
              <a:rPr sz="1292" b="1" spc="9" dirty="0">
                <a:solidFill>
                  <a:srgbClr val="FF5C5C"/>
                </a:solidFill>
                <a:latin typeface="Arial"/>
                <a:cs typeface="Arial"/>
              </a:rPr>
              <a:t>Energy</a:t>
            </a:r>
            <a:endParaRPr sz="1292">
              <a:latin typeface="Arial"/>
              <a:cs typeface="Arial"/>
            </a:endParaRPr>
          </a:p>
          <a:p>
            <a:r>
              <a:rPr sz="1265" b="1" spc="9" dirty="0">
                <a:solidFill>
                  <a:srgbClr val="FF5C5C"/>
                </a:solidFill>
                <a:latin typeface="Arial"/>
                <a:cs typeface="Arial"/>
              </a:rPr>
              <a:t>Subsidy</a:t>
            </a:r>
            <a:endParaRPr sz="1200">
              <a:latin typeface="Arial"/>
              <a:cs typeface="Arial"/>
            </a:endParaRPr>
          </a:p>
        </p:txBody>
      </p:sp>
      <p:sp>
        <p:nvSpPr>
          <p:cNvPr id="37" name="text 1"/>
          <p:cNvSpPr txBox="1"/>
          <p:nvPr/>
        </p:nvSpPr>
        <p:spPr>
          <a:xfrm>
            <a:off x="8309786" y="4054588"/>
            <a:ext cx="511871" cy="198837"/>
          </a:xfrm>
          <a:prstGeom prst="rect">
            <a:avLst/>
          </a:prstGeom>
        </p:spPr>
        <p:txBody>
          <a:bodyPr vert="horz" wrap="none" lIns="0" tIns="0" rIns="0" bIns="0" rtlCol="0">
            <a:spAutoFit/>
          </a:bodyPr>
          <a:lstStyle/>
          <a:p>
            <a:r>
              <a:rPr sz="1292" b="1" spc="9" dirty="0">
                <a:solidFill>
                  <a:srgbClr val="808080"/>
                </a:solidFill>
                <a:latin typeface="Arial"/>
                <a:cs typeface="Arial"/>
              </a:rPr>
              <a:t>Health</a:t>
            </a:r>
            <a:endParaRPr sz="1292">
              <a:latin typeface="Arial"/>
              <a:cs typeface="Arial"/>
            </a:endParaRPr>
          </a:p>
        </p:txBody>
      </p:sp>
      <p:sp>
        <p:nvSpPr>
          <p:cNvPr id="65" name="object 65"/>
          <p:cNvSpPr/>
          <p:nvPr/>
        </p:nvSpPr>
        <p:spPr>
          <a:xfrm>
            <a:off x="8414239" y="1267031"/>
            <a:ext cx="462241" cy="469040"/>
          </a:xfrm>
          <a:custGeom>
            <a:avLst/>
            <a:gdLst/>
            <a:ahLst/>
            <a:cxnLst/>
            <a:rect l="l" t="t" r="r" b="b"/>
            <a:pathLst>
              <a:path w="500761" h="508127">
                <a:moveTo>
                  <a:pt x="0" y="250317"/>
                </a:moveTo>
                <a:lnTo>
                  <a:pt x="34798" y="250317"/>
                </a:lnTo>
                <a:lnTo>
                  <a:pt x="34798" y="508127"/>
                </a:lnTo>
                <a:lnTo>
                  <a:pt x="465963" y="508127"/>
                </a:lnTo>
                <a:lnTo>
                  <a:pt x="465963" y="250317"/>
                </a:lnTo>
                <a:lnTo>
                  <a:pt x="500761" y="250317"/>
                </a:lnTo>
                <a:lnTo>
                  <a:pt x="250317" y="0"/>
                </a:lnTo>
                <a:close/>
              </a:path>
            </a:pathLst>
          </a:custGeom>
          <a:solidFill>
            <a:srgbClr val="5496D3"/>
          </a:solidFill>
        </p:spPr>
        <p:txBody>
          <a:bodyPr wrap="square" lIns="0" tIns="0" rIns="0" bIns="0" rtlCol="0">
            <a:noAutofit/>
          </a:bodyPr>
          <a:lstStyle/>
          <a:p>
            <a:endParaRPr sz="1662"/>
          </a:p>
        </p:txBody>
      </p:sp>
      <p:sp>
        <p:nvSpPr>
          <p:cNvPr id="38" name="text 1"/>
          <p:cNvSpPr txBox="1"/>
          <p:nvPr/>
        </p:nvSpPr>
        <p:spPr>
          <a:xfrm>
            <a:off x="8465703" y="1519266"/>
            <a:ext cx="342401" cy="142027"/>
          </a:xfrm>
          <a:prstGeom prst="rect">
            <a:avLst/>
          </a:prstGeom>
        </p:spPr>
        <p:txBody>
          <a:bodyPr vert="horz" wrap="none" lIns="0" tIns="0" rIns="0" bIns="0" rtlCol="0">
            <a:spAutoFit/>
          </a:bodyPr>
          <a:lstStyle/>
          <a:p>
            <a:r>
              <a:rPr sz="923" b="1" spc="9" dirty="0">
                <a:solidFill>
                  <a:srgbClr val="FFFFFF"/>
                </a:solidFill>
                <a:latin typeface="Arial"/>
                <a:cs typeface="Arial"/>
              </a:rPr>
              <a:t>10.8%</a:t>
            </a:r>
            <a:endParaRPr sz="923">
              <a:latin typeface="Arial"/>
              <a:cs typeface="Arial"/>
            </a:endParaRPr>
          </a:p>
        </p:txBody>
      </p:sp>
      <p:sp>
        <p:nvSpPr>
          <p:cNvPr id="66" name="object 66"/>
          <p:cNvSpPr/>
          <p:nvPr/>
        </p:nvSpPr>
        <p:spPr>
          <a:xfrm>
            <a:off x="8317641" y="2247665"/>
            <a:ext cx="462241" cy="469158"/>
          </a:xfrm>
          <a:custGeom>
            <a:avLst/>
            <a:gdLst/>
            <a:ahLst/>
            <a:cxnLst/>
            <a:rect l="l" t="t" r="r" b="b"/>
            <a:pathLst>
              <a:path w="500761" h="508254">
                <a:moveTo>
                  <a:pt x="0" y="250444"/>
                </a:moveTo>
                <a:lnTo>
                  <a:pt x="34798" y="250444"/>
                </a:lnTo>
                <a:lnTo>
                  <a:pt x="34798" y="508254"/>
                </a:lnTo>
                <a:lnTo>
                  <a:pt x="465963" y="508254"/>
                </a:lnTo>
                <a:lnTo>
                  <a:pt x="465963" y="250444"/>
                </a:lnTo>
                <a:lnTo>
                  <a:pt x="500761" y="250444"/>
                </a:lnTo>
                <a:lnTo>
                  <a:pt x="250444" y="0"/>
                </a:lnTo>
                <a:close/>
              </a:path>
            </a:pathLst>
          </a:custGeom>
          <a:solidFill>
            <a:srgbClr val="00B050"/>
          </a:solidFill>
        </p:spPr>
        <p:txBody>
          <a:bodyPr wrap="square" lIns="0" tIns="0" rIns="0" bIns="0" rtlCol="0">
            <a:noAutofit/>
          </a:bodyPr>
          <a:lstStyle/>
          <a:p>
            <a:endParaRPr sz="1662"/>
          </a:p>
        </p:txBody>
      </p:sp>
      <p:sp>
        <p:nvSpPr>
          <p:cNvPr id="39" name="text 1"/>
          <p:cNvSpPr txBox="1"/>
          <p:nvPr/>
        </p:nvSpPr>
        <p:spPr>
          <a:xfrm>
            <a:off x="8338508" y="2517486"/>
            <a:ext cx="409279" cy="142027"/>
          </a:xfrm>
          <a:prstGeom prst="rect">
            <a:avLst/>
          </a:prstGeom>
        </p:spPr>
        <p:txBody>
          <a:bodyPr vert="horz" wrap="none" lIns="0" tIns="0" rIns="0" bIns="0" rtlCol="0">
            <a:spAutoFit/>
          </a:bodyPr>
          <a:lstStyle/>
          <a:p>
            <a:r>
              <a:rPr sz="923" b="1" spc="9" dirty="0">
                <a:solidFill>
                  <a:srgbClr val="FFFFFF"/>
                </a:solidFill>
                <a:latin typeface="Arial"/>
                <a:cs typeface="Arial"/>
              </a:rPr>
              <a:t>117.7%</a:t>
            </a:r>
            <a:endParaRPr sz="923">
              <a:latin typeface="Arial"/>
              <a:cs typeface="Arial"/>
            </a:endParaRPr>
          </a:p>
        </p:txBody>
      </p:sp>
      <p:sp>
        <p:nvSpPr>
          <p:cNvPr id="67" name="object 67"/>
          <p:cNvSpPr/>
          <p:nvPr/>
        </p:nvSpPr>
        <p:spPr>
          <a:xfrm>
            <a:off x="8317641" y="3557485"/>
            <a:ext cx="462241" cy="469158"/>
          </a:xfrm>
          <a:custGeom>
            <a:avLst/>
            <a:gdLst/>
            <a:ahLst/>
            <a:cxnLst/>
            <a:rect l="l" t="t" r="r" b="b"/>
            <a:pathLst>
              <a:path w="500761" h="508254">
                <a:moveTo>
                  <a:pt x="0" y="250444"/>
                </a:moveTo>
                <a:lnTo>
                  <a:pt x="34798" y="250444"/>
                </a:lnTo>
                <a:lnTo>
                  <a:pt x="34798" y="508254"/>
                </a:lnTo>
                <a:lnTo>
                  <a:pt x="465963" y="508254"/>
                </a:lnTo>
                <a:lnTo>
                  <a:pt x="465963" y="250444"/>
                </a:lnTo>
                <a:lnTo>
                  <a:pt x="500761" y="250444"/>
                </a:lnTo>
                <a:lnTo>
                  <a:pt x="250444" y="0"/>
                </a:lnTo>
                <a:close/>
              </a:path>
            </a:pathLst>
          </a:custGeom>
          <a:solidFill>
            <a:srgbClr val="808080"/>
          </a:solidFill>
        </p:spPr>
        <p:txBody>
          <a:bodyPr wrap="square" lIns="0" tIns="0" rIns="0" bIns="0" rtlCol="0">
            <a:noAutofit/>
          </a:bodyPr>
          <a:lstStyle/>
          <a:p>
            <a:endParaRPr sz="1662"/>
          </a:p>
        </p:txBody>
      </p:sp>
      <p:sp>
        <p:nvSpPr>
          <p:cNvPr id="40" name="text 1"/>
          <p:cNvSpPr txBox="1"/>
          <p:nvPr/>
        </p:nvSpPr>
        <p:spPr>
          <a:xfrm>
            <a:off x="8386573" y="3850283"/>
            <a:ext cx="342401" cy="142027"/>
          </a:xfrm>
          <a:prstGeom prst="rect">
            <a:avLst/>
          </a:prstGeom>
        </p:spPr>
        <p:txBody>
          <a:bodyPr vert="horz" wrap="none" lIns="0" tIns="0" rIns="0" bIns="0" rtlCol="0">
            <a:spAutoFit/>
          </a:bodyPr>
          <a:lstStyle/>
          <a:p>
            <a:r>
              <a:rPr sz="923" b="1" spc="9" dirty="0">
                <a:solidFill>
                  <a:srgbClr val="FFFFFF"/>
                </a:solidFill>
                <a:latin typeface="Arial"/>
                <a:cs typeface="Arial"/>
              </a:rPr>
              <a:t>54.1%</a:t>
            </a:r>
            <a:endParaRPr sz="923">
              <a:latin typeface="Arial"/>
              <a:cs typeface="Arial"/>
            </a:endParaRPr>
          </a:p>
        </p:txBody>
      </p:sp>
      <p:sp>
        <p:nvSpPr>
          <p:cNvPr id="68" name="object 68"/>
          <p:cNvSpPr/>
          <p:nvPr/>
        </p:nvSpPr>
        <p:spPr>
          <a:xfrm>
            <a:off x="8317758" y="4734600"/>
            <a:ext cx="462006" cy="469040"/>
          </a:xfrm>
          <a:custGeom>
            <a:avLst/>
            <a:gdLst/>
            <a:ahLst/>
            <a:cxnLst/>
            <a:rect l="l" t="t" r="r" b="b"/>
            <a:pathLst>
              <a:path w="500507" h="508127">
                <a:moveTo>
                  <a:pt x="0" y="257937"/>
                </a:moveTo>
                <a:lnTo>
                  <a:pt x="34798" y="257937"/>
                </a:lnTo>
                <a:lnTo>
                  <a:pt x="34798" y="0"/>
                </a:lnTo>
                <a:lnTo>
                  <a:pt x="465836" y="0"/>
                </a:lnTo>
                <a:lnTo>
                  <a:pt x="465836" y="257937"/>
                </a:lnTo>
                <a:lnTo>
                  <a:pt x="500507" y="257937"/>
                </a:lnTo>
                <a:lnTo>
                  <a:pt x="250317" y="508127"/>
                </a:lnTo>
                <a:close/>
              </a:path>
            </a:pathLst>
          </a:custGeom>
          <a:solidFill>
            <a:srgbClr val="FF0000"/>
          </a:solidFill>
        </p:spPr>
        <p:txBody>
          <a:bodyPr wrap="square" lIns="0" tIns="0" rIns="0" bIns="0" rtlCol="0">
            <a:noAutofit/>
          </a:bodyPr>
          <a:lstStyle/>
          <a:p>
            <a:endParaRPr sz="1662"/>
          </a:p>
        </p:txBody>
      </p:sp>
      <p:sp>
        <p:nvSpPr>
          <p:cNvPr id="41" name="text 1"/>
          <p:cNvSpPr txBox="1"/>
          <p:nvPr/>
        </p:nvSpPr>
        <p:spPr>
          <a:xfrm>
            <a:off x="8368050" y="4800439"/>
            <a:ext cx="342401" cy="142027"/>
          </a:xfrm>
          <a:prstGeom prst="rect">
            <a:avLst/>
          </a:prstGeom>
        </p:spPr>
        <p:txBody>
          <a:bodyPr vert="horz" wrap="none" lIns="0" tIns="0" rIns="0" bIns="0" rtlCol="0">
            <a:spAutoFit/>
          </a:bodyPr>
          <a:lstStyle/>
          <a:p>
            <a:r>
              <a:rPr sz="923" b="1" spc="9" dirty="0">
                <a:solidFill>
                  <a:srgbClr val="FFFFFF"/>
                </a:solidFill>
                <a:latin typeface="Arial"/>
                <a:cs typeface="Arial"/>
              </a:rPr>
              <a:t>77.9%</a:t>
            </a:r>
            <a:endParaRPr sz="923">
              <a:latin typeface="Arial"/>
              <a:cs typeface="Arial"/>
            </a:endParaRPr>
          </a:p>
        </p:txBody>
      </p:sp>
      <p:sp>
        <p:nvSpPr>
          <p:cNvPr id="42" name="text 1"/>
          <p:cNvSpPr txBox="1"/>
          <p:nvPr/>
        </p:nvSpPr>
        <p:spPr>
          <a:xfrm>
            <a:off x="1217612" y="6158709"/>
            <a:ext cx="2967159" cy="156197"/>
          </a:xfrm>
          <a:prstGeom prst="rect">
            <a:avLst/>
          </a:prstGeom>
        </p:spPr>
        <p:txBody>
          <a:bodyPr vert="horz" wrap="none" lIns="0" tIns="0" rIns="0" bIns="0" rtlCol="0">
            <a:spAutoFit/>
          </a:bodyPr>
          <a:lstStyle/>
          <a:p>
            <a:r>
              <a:rPr sz="1015" spc="9" dirty="0">
                <a:latin typeface="Arial"/>
                <a:cs typeface="Arial"/>
              </a:rPr>
              <a:t>Source: Ministry of Finance, Republic of Indonesia</a:t>
            </a:r>
            <a:endParaRPr sz="1015" dirty="0">
              <a:latin typeface="Arial"/>
              <a:cs typeface="Arial"/>
            </a:endParaRPr>
          </a:p>
        </p:txBody>
      </p:sp>
      <p:sp>
        <p:nvSpPr>
          <p:cNvPr id="69" name="object 69"/>
          <p:cNvSpPr/>
          <p:nvPr/>
        </p:nvSpPr>
        <p:spPr>
          <a:xfrm>
            <a:off x="7817652" y="1462325"/>
            <a:ext cx="454773" cy="255692"/>
          </a:xfrm>
          <a:custGeom>
            <a:avLst/>
            <a:gdLst/>
            <a:ahLst/>
            <a:cxnLst/>
            <a:rect l="l" t="t" r="r" b="b"/>
            <a:pathLst>
              <a:path w="492671" h="277000">
                <a:moveTo>
                  <a:pt x="0" y="277000"/>
                </a:moveTo>
                <a:lnTo>
                  <a:pt x="0" y="0"/>
                </a:lnTo>
                <a:lnTo>
                  <a:pt x="492671" y="0"/>
                </a:lnTo>
                <a:lnTo>
                  <a:pt x="492671" y="277000"/>
                </a:lnTo>
                <a:lnTo>
                  <a:pt x="0" y="277000"/>
                </a:lnTo>
                <a:close/>
              </a:path>
            </a:pathLst>
          </a:custGeom>
          <a:solidFill>
            <a:srgbClr val="5496D2"/>
          </a:solidFill>
        </p:spPr>
        <p:txBody>
          <a:bodyPr wrap="square" lIns="0" tIns="0" rIns="0" bIns="0" rtlCol="0">
            <a:noAutofit/>
          </a:bodyPr>
          <a:lstStyle/>
          <a:p>
            <a:endParaRPr sz="1662"/>
          </a:p>
        </p:txBody>
      </p:sp>
      <p:sp>
        <p:nvSpPr>
          <p:cNvPr id="43" name="text 1"/>
          <p:cNvSpPr txBox="1"/>
          <p:nvPr/>
        </p:nvSpPr>
        <p:spPr>
          <a:xfrm>
            <a:off x="7903230" y="1513918"/>
            <a:ext cx="287195" cy="170496"/>
          </a:xfrm>
          <a:prstGeom prst="rect">
            <a:avLst/>
          </a:prstGeom>
        </p:spPr>
        <p:txBody>
          <a:bodyPr vert="horz" wrap="none" lIns="0" tIns="0" rIns="0" bIns="0" rtlCol="0">
            <a:spAutoFit/>
          </a:bodyPr>
          <a:lstStyle/>
          <a:p>
            <a:r>
              <a:rPr sz="1108" b="1" spc="9" dirty="0">
                <a:solidFill>
                  <a:srgbClr val="FFFFFF"/>
                </a:solidFill>
                <a:latin typeface="Arial"/>
                <a:cs typeface="Arial"/>
              </a:rPr>
              <a:t>20%</a:t>
            </a:r>
            <a:endParaRPr sz="1108">
              <a:latin typeface="Arial"/>
              <a:cs typeface="Arial"/>
            </a:endParaRPr>
          </a:p>
        </p:txBody>
      </p:sp>
      <p:sp>
        <p:nvSpPr>
          <p:cNvPr id="70" name="object 70"/>
          <p:cNvSpPr/>
          <p:nvPr/>
        </p:nvSpPr>
        <p:spPr>
          <a:xfrm>
            <a:off x="7496673" y="2697820"/>
            <a:ext cx="454772" cy="255691"/>
          </a:xfrm>
          <a:custGeom>
            <a:avLst/>
            <a:gdLst/>
            <a:ahLst/>
            <a:cxnLst/>
            <a:rect l="l" t="t" r="r" b="b"/>
            <a:pathLst>
              <a:path w="492670" h="276999">
                <a:moveTo>
                  <a:pt x="0" y="277000"/>
                </a:moveTo>
                <a:lnTo>
                  <a:pt x="0" y="0"/>
                </a:lnTo>
                <a:lnTo>
                  <a:pt x="492670" y="0"/>
                </a:lnTo>
                <a:lnTo>
                  <a:pt x="492670" y="277000"/>
                </a:lnTo>
                <a:lnTo>
                  <a:pt x="0" y="277000"/>
                </a:lnTo>
                <a:close/>
              </a:path>
            </a:pathLst>
          </a:custGeom>
          <a:solidFill>
            <a:srgbClr val="2CB050"/>
          </a:solidFill>
        </p:spPr>
        <p:txBody>
          <a:bodyPr wrap="square" lIns="0" tIns="0" rIns="0" bIns="0" rtlCol="0">
            <a:noAutofit/>
          </a:bodyPr>
          <a:lstStyle/>
          <a:p>
            <a:endParaRPr sz="1662"/>
          </a:p>
        </p:txBody>
      </p:sp>
      <p:sp>
        <p:nvSpPr>
          <p:cNvPr id="44" name="text 1"/>
          <p:cNvSpPr txBox="1"/>
          <p:nvPr/>
        </p:nvSpPr>
        <p:spPr>
          <a:xfrm>
            <a:off x="7582252" y="2749648"/>
            <a:ext cx="287195" cy="170496"/>
          </a:xfrm>
          <a:prstGeom prst="rect">
            <a:avLst/>
          </a:prstGeom>
        </p:spPr>
        <p:txBody>
          <a:bodyPr vert="horz" wrap="none" lIns="0" tIns="0" rIns="0" bIns="0" rtlCol="0">
            <a:spAutoFit/>
          </a:bodyPr>
          <a:lstStyle/>
          <a:p>
            <a:r>
              <a:rPr sz="1108" b="1" spc="9" dirty="0">
                <a:solidFill>
                  <a:srgbClr val="FFFFFF"/>
                </a:solidFill>
                <a:latin typeface="Arial"/>
                <a:cs typeface="Arial"/>
              </a:rPr>
              <a:t>19%</a:t>
            </a:r>
            <a:endParaRPr sz="1108">
              <a:latin typeface="Arial"/>
              <a:cs typeface="Arial"/>
            </a:endParaRPr>
          </a:p>
        </p:txBody>
      </p:sp>
      <p:sp>
        <p:nvSpPr>
          <p:cNvPr id="71" name="object 71"/>
          <p:cNvSpPr/>
          <p:nvPr/>
        </p:nvSpPr>
        <p:spPr>
          <a:xfrm>
            <a:off x="7829022" y="3761338"/>
            <a:ext cx="375772" cy="255691"/>
          </a:xfrm>
          <a:custGeom>
            <a:avLst/>
            <a:gdLst/>
            <a:ahLst/>
            <a:cxnLst/>
            <a:rect l="l" t="t" r="r" b="b"/>
            <a:pathLst>
              <a:path w="407086" h="276999">
                <a:moveTo>
                  <a:pt x="0" y="277000"/>
                </a:moveTo>
                <a:lnTo>
                  <a:pt x="0" y="0"/>
                </a:lnTo>
                <a:lnTo>
                  <a:pt x="407086" y="0"/>
                </a:lnTo>
                <a:lnTo>
                  <a:pt x="407086" y="277000"/>
                </a:lnTo>
                <a:lnTo>
                  <a:pt x="0" y="277000"/>
                </a:lnTo>
                <a:close/>
              </a:path>
            </a:pathLst>
          </a:custGeom>
          <a:solidFill>
            <a:srgbClr val="7F7F7F"/>
          </a:solidFill>
        </p:spPr>
        <p:txBody>
          <a:bodyPr wrap="square" lIns="0" tIns="0" rIns="0" bIns="0" rtlCol="0">
            <a:noAutofit/>
          </a:bodyPr>
          <a:lstStyle/>
          <a:p>
            <a:endParaRPr sz="1662"/>
          </a:p>
        </p:txBody>
      </p:sp>
      <p:sp>
        <p:nvSpPr>
          <p:cNvPr id="45" name="text 1"/>
          <p:cNvSpPr txBox="1"/>
          <p:nvPr/>
        </p:nvSpPr>
        <p:spPr>
          <a:xfrm>
            <a:off x="7914484" y="3813517"/>
            <a:ext cx="207493" cy="170496"/>
          </a:xfrm>
          <a:prstGeom prst="rect">
            <a:avLst/>
          </a:prstGeom>
        </p:spPr>
        <p:txBody>
          <a:bodyPr vert="horz" wrap="none" lIns="0" tIns="0" rIns="0" bIns="0" rtlCol="0">
            <a:spAutoFit/>
          </a:bodyPr>
          <a:lstStyle/>
          <a:p>
            <a:r>
              <a:rPr sz="1108" b="1" spc="9" dirty="0">
                <a:solidFill>
                  <a:srgbClr val="FFFFFF"/>
                </a:solidFill>
                <a:latin typeface="Arial"/>
                <a:cs typeface="Arial"/>
              </a:rPr>
              <a:t>5%</a:t>
            </a:r>
            <a:endParaRPr sz="1108">
              <a:latin typeface="Arial"/>
              <a:cs typeface="Arial"/>
            </a:endParaRPr>
          </a:p>
        </p:txBody>
      </p:sp>
      <p:sp>
        <p:nvSpPr>
          <p:cNvPr id="72" name="object 72"/>
          <p:cNvSpPr/>
          <p:nvPr/>
        </p:nvSpPr>
        <p:spPr>
          <a:xfrm>
            <a:off x="7723045" y="4874678"/>
            <a:ext cx="375772" cy="255692"/>
          </a:xfrm>
          <a:custGeom>
            <a:avLst/>
            <a:gdLst/>
            <a:ahLst/>
            <a:cxnLst/>
            <a:rect l="l" t="t" r="r" b="b"/>
            <a:pathLst>
              <a:path w="407086" h="277000">
                <a:moveTo>
                  <a:pt x="0" y="277000"/>
                </a:moveTo>
                <a:lnTo>
                  <a:pt x="0" y="0"/>
                </a:lnTo>
                <a:lnTo>
                  <a:pt x="407087" y="0"/>
                </a:lnTo>
                <a:lnTo>
                  <a:pt x="407087" y="277000"/>
                </a:lnTo>
                <a:lnTo>
                  <a:pt x="0" y="277000"/>
                </a:lnTo>
                <a:close/>
              </a:path>
            </a:pathLst>
          </a:custGeom>
          <a:solidFill>
            <a:srgbClr val="F40303"/>
          </a:solidFill>
        </p:spPr>
        <p:txBody>
          <a:bodyPr wrap="square" lIns="0" tIns="0" rIns="0" bIns="0" rtlCol="0">
            <a:noAutofit/>
          </a:bodyPr>
          <a:lstStyle/>
          <a:p>
            <a:endParaRPr sz="1662"/>
          </a:p>
        </p:txBody>
      </p:sp>
      <p:sp>
        <p:nvSpPr>
          <p:cNvPr id="46" name="text 1"/>
          <p:cNvSpPr txBox="1"/>
          <p:nvPr/>
        </p:nvSpPr>
        <p:spPr>
          <a:xfrm>
            <a:off x="7808742" y="4927092"/>
            <a:ext cx="207493" cy="170496"/>
          </a:xfrm>
          <a:prstGeom prst="rect">
            <a:avLst/>
          </a:prstGeom>
        </p:spPr>
        <p:txBody>
          <a:bodyPr vert="horz" wrap="none" lIns="0" tIns="0" rIns="0" bIns="0" rtlCol="0">
            <a:spAutoFit/>
          </a:bodyPr>
          <a:lstStyle/>
          <a:p>
            <a:r>
              <a:rPr sz="1108" b="1" spc="9" dirty="0">
                <a:solidFill>
                  <a:srgbClr val="FFFFFF"/>
                </a:solidFill>
                <a:latin typeface="Arial"/>
                <a:cs typeface="Arial"/>
              </a:rPr>
              <a:t>4%</a:t>
            </a:r>
            <a:endParaRPr sz="1108">
              <a:latin typeface="Arial"/>
              <a:cs typeface="Arial"/>
            </a:endParaRPr>
          </a:p>
        </p:txBody>
      </p:sp>
      <p:sp>
        <p:nvSpPr>
          <p:cNvPr id="47" name="text 1"/>
          <p:cNvSpPr txBox="1"/>
          <p:nvPr/>
        </p:nvSpPr>
        <p:spPr>
          <a:xfrm>
            <a:off x="4374466" y="5919382"/>
            <a:ext cx="2088842" cy="133434"/>
          </a:xfrm>
          <a:prstGeom prst="rect">
            <a:avLst/>
          </a:prstGeom>
        </p:spPr>
        <p:txBody>
          <a:bodyPr vert="horz" wrap="none" lIns="0" tIns="0" rIns="0" bIns="0" rtlCol="0">
            <a:spAutoFit/>
          </a:bodyPr>
          <a:lstStyle/>
          <a:p>
            <a:r>
              <a:rPr sz="867" spc="9" dirty="0">
                <a:latin typeface="Arial"/>
                <a:cs typeface="Arial"/>
              </a:rPr>
              <a:t>Number in box: percentage to total APBN</a:t>
            </a:r>
            <a:endParaRPr sz="831">
              <a:latin typeface="Arial"/>
              <a:cs typeface="Arial"/>
            </a:endParaRPr>
          </a:p>
        </p:txBody>
      </p:sp>
      <p:sp>
        <p:nvSpPr>
          <p:cNvPr id="73" name="object 73"/>
          <p:cNvSpPr/>
          <p:nvPr/>
        </p:nvSpPr>
        <p:spPr>
          <a:xfrm>
            <a:off x="5936801" y="2007730"/>
            <a:ext cx="407389" cy="227275"/>
          </a:xfrm>
          <a:custGeom>
            <a:avLst/>
            <a:gdLst/>
            <a:ahLst/>
            <a:cxnLst/>
            <a:rect l="l" t="t" r="r" b="b"/>
            <a:pathLst>
              <a:path w="441338" h="246215">
                <a:moveTo>
                  <a:pt x="0" y="246215"/>
                </a:moveTo>
                <a:lnTo>
                  <a:pt x="0" y="0"/>
                </a:lnTo>
                <a:lnTo>
                  <a:pt x="441338" y="0"/>
                </a:lnTo>
                <a:lnTo>
                  <a:pt x="441338" y="246215"/>
                </a:lnTo>
                <a:lnTo>
                  <a:pt x="0" y="246215"/>
                </a:lnTo>
                <a:close/>
              </a:path>
            </a:pathLst>
          </a:custGeom>
          <a:solidFill>
            <a:srgbClr val="DADADA"/>
          </a:solidFill>
        </p:spPr>
        <p:txBody>
          <a:bodyPr wrap="square" lIns="0" tIns="0" rIns="0" bIns="0" rtlCol="0">
            <a:noAutofit/>
          </a:bodyPr>
          <a:lstStyle/>
          <a:p>
            <a:endParaRPr sz="1662"/>
          </a:p>
        </p:txBody>
      </p:sp>
      <p:sp>
        <p:nvSpPr>
          <p:cNvPr id="48" name="text 1"/>
          <p:cNvSpPr txBox="1"/>
          <p:nvPr/>
        </p:nvSpPr>
        <p:spPr>
          <a:xfrm>
            <a:off x="6022145" y="2058645"/>
            <a:ext cx="240707" cy="142027"/>
          </a:xfrm>
          <a:prstGeom prst="rect">
            <a:avLst/>
          </a:prstGeom>
        </p:spPr>
        <p:txBody>
          <a:bodyPr vert="horz" wrap="none" lIns="0" tIns="0" rIns="0" bIns="0" rtlCol="0">
            <a:spAutoFit/>
          </a:bodyPr>
          <a:lstStyle/>
          <a:p>
            <a:r>
              <a:rPr sz="923" b="1" spc="9" dirty="0">
                <a:latin typeface="Arial"/>
                <a:cs typeface="Arial"/>
              </a:rPr>
              <a:t>20%</a:t>
            </a:r>
            <a:endParaRPr sz="923">
              <a:latin typeface="Arial"/>
              <a:cs typeface="Arial"/>
            </a:endParaRPr>
          </a:p>
        </p:txBody>
      </p:sp>
      <p:sp>
        <p:nvSpPr>
          <p:cNvPr id="74" name="object 74"/>
          <p:cNvSpPr/>
          <p:nvPr/>
        </p:nvSpPr>
        <p:spPr>
          <a:xfrm>
            <a:off x="6566095" y="2564928"/>
            <a:ext cx="407388" cy="227275"/>
          </a:xfrm>
          <a:custGeom>
            <a:avLst/>
            <a:gdLst/>
            <a:ahLst/>
            <a:cxnLst/>
            <a:rect l="l" t="t" r="r" b="b"/>
            <a:pathLst>
              <a:path w="441337" h="246215">
                <a:moveTo>
                  <a:pt x="0" y="246215"/>
                </a:moveTo>
                <a:lnTo>
                  <a:pt x="0" y="0"/>
                </a:lnTo>
                <a:lnTo>
                  <a:pt x="441338" y="0"/>
                </a:lnTo>
                <a:lnTo>
                  <a:pt x="441338" y="246215"/>
                </a:lnTo>
                <a:lnTo>
                  <a:pt x="0" y="246215"/>
                </a:lnTo>
                <a:close/>
              </a:path>
            </a:pathLst>
          </a:custGeom>
          <a:solidFill>
            <a:srgbClr val="DADADA"/>
          </a:solidFill>
        </p:spPr>
        <p:txBody>
          <a:bodyPr wrap="square" lIns="0" tIns="0" rIns="0" bIns="0" rtlCol="0">
            <a:noAutofit/>
          </a:bodyPr>
          <a:lstStyle/>
          <a:p>
            <a:endParaRPr sz="1662"/>
          </a:p>
        </p:txBody>
      </p:sp>
      <p:sp>
        <p:nvSpPr>
          <p:cNvPr id="49" name="text 1"/>
          <p:cNvSpPr txBox="1"/>
          <p:nvPr/>
        </p:nvSpPr>
        <p:spPr>
          <a:xfrm>
            <a:off x="6651440" y="2615960"/>
            <a:ext cx="240707" cy="142027"/>
          </a:xfrm>
          <a:prstGeom prst="rect">
            <a:avLst/>
          </a:prstGeom>
        </p:spPr>
        <p:txBody>
          <a:bodyPr vert="horz" wrap="none" lIns="0" tIns="0" rIns="0" bIns="0" rtlCol="0">
            <a:spAutoFit/>
          </a:bodyPr>
          <a:lstStyle/>
          <a:p>
            <a:r>
              <a:rPr sz="923" b="1" spc="9" dirty="0">
                <a:latin typeface="Arial"/>
                <a:cs typeface="Arial"/>
              </a:rPr>
              <a:t>19%</a:t>
            </a:r>
            <a:endParaRPr sz="923">
              <a:latin typeface="Arial"/>
              <a:cs typeface="Arial"/>
            </a:endParaRPr>
          </a:p>
        </p:txBody>
      </p:sp>
      <p:sp>
        <p:nvSpPr>
          <p:cNvPr id="75" name="object 75"/>
          <p:cNvSpPr/>
          <p:nvPr/>
        </p:nvSpPr>
        <p:spPr>
          <a:xfrm>
            <a:off x="6015228" y="3338885"/>
            <a:ext cx="407388" cy="227275"/>
          </a:xfrm>
          <a:custGeom>
            <a:avLst/>
            <a:gdLst/>
            <a:ahLst/>
            <a:cxnLst/>
            <a:rect l="l" t="t" r="r" b="b"/>
            <a:pathLst>
              <a:path w="441337" h="246215">
                <a:moveTo>
                  <a:pt x="0" y="246215"/>
                </a:moveTo>
                <a:lnTo>
                  <a:pt x="0" y="0"/>
                </a:lnTo>
                <a:lnTo>
                  <a:pt x="441337" y="0"/>
                </a:lnTo>
                <a:lnTo>
                  <a:pt x="441337" y="246215"/>
                </a:lnTo>
                <a:lnTo>
                  <a:pt x="0" y="246215"/>
                </a:lnTo>
                <a:close/>
              </a:path>
            </a:pathLst>
          </a:custGeom>
          <a:solidFill>
            <a:srgbClr val="DADADA"/>
          </a:solidFill>
        </p:spPr>
        <p:txBody>
          <a:bodyPr wrap="square" lIns="0" tIns="0" rIns="0" bIns="0" rtlCol="0">
            <a:noAutofit/>
          </a:bodyPr>
          <a:lstStyle/>
          <a:p>
            <a:endParaRPr sz="1662"/>
          </a:p>
        </p:txBody>
      </p:sp>
      <p:sp>
        <p:nvSpPr>
          <p:cNvPr id="50" name="text 1"/>
          <p:cNvSpPr txBox="1"/>
          <p:nvPr/>
        </p:nvSpPr>
        <p:spPr>
          <a:xfrm>
            <a:off x="6100573" y="3390035"/>
            <a:ext cx="240707" cy="142027"/>
          </a:xfrm>
          <a:prstGeom prst="rect">
            <a:avLst/>
          </a:prstGeom>
        </p:spPr>
        <p:txBody>
          <a:bodyPr vert="horz" wrap="none" lIns="0" tIns="0" rIns="0" bIns="0" rtlCol="0">
            <a:spAutoFit/>
          </a:bodyPr>
          <a:lstStyle/>
          <a:p>
            <a:r>
              <a:rPr sz="923" b="1" spc="9" dirty="0">
                <a:latin typeface="Arial"/>
                <a:cs typeface="Arial"/>
              </a:rPr>
              <a:t>10%</a:t>
            </a:r>
            <a:endParaRPr sz="923">
              <a:latin typeface="Arial"/>
              <a:cs typeface="Arial"/>
            </a:endParaRPr>
          </a:p>
        </p:txBody>
      </p:sp>
      <p:sp>
        <p:nvSpPr>
          <p:cNvPr id="76" name="object 76"/>
          <p:cNvSpPr/>
          <p:nvPr/>
        </p:nvSpPr>
        <p:spPr>
          <a:xfrm>
            <a:off x="6233747" y="4136523"/>
            <a:ext cx="348023" cy="227275"/>
          </a:xfrm>
          <a:custGeom>
            <a:avLst/>
            <a:gdLst/>
            <a:ahLst/>
            <a:cxnLst/>
            <a:rect l="l" t="t" r="r" b="b"/>
            <a:pathLst>
              <a:path w="377025" h="246215">
                <a:moveTo>
                  <a:pt x="0" y="246215"/>
                </a:moveTo>
                <a:lnTo>
                  <a:pt x="0" y="0"/>
                </a:lnTo>
                <a:lnTo>
                  <a:pt x="377025" y="0"/>
                </a:lnTo>
                <a:lnTo>
                  <a:pt x="377025" y="246215"/>
                </a:lnTo>
                <a:lnTo>
                  <a:pt x="0" y="246215"/>
                </a:lnTo>
                <a:close/>
              </a:path>
            </a:pathLst>
          </a:custGeom>
          <a:solidFill>
            <a:srgbClr val="DADADA"/>
          </a:solidFill>
        </p:spPr>
        <p:txBody>
          <a:bodyPr wrap="square" lIns="0" tIns="0" rIns="0" bIns="0" rtlCol="0">
            <a:noAutofit/>
          </a:bodyPr>
          <a:lstStyle/>
          <a:p>
            <a:endParaRPr sz="1662"/>
          </a:p>
        </p:txBody>
      </p:sp>
      <p:sp>
        <p:nvSpPr>
          <p:cNvPr id="51" name="text 1"/>
          <p:cNvSpPr txBox="1"/>
          <p:nvPr/>
        </p:nvSpPr>
        <p:spPr>
          <a:xfrm>
            <a:off x="6318973" y="4187674"/>
            <a:ext cx="173830" cy="142027"/>
          </a:xfrm>
          <a:prstGeom prst="rect">
            <a:avLst/>
          </a:prstGeom>
        </p:spPr>
        <p:txBody>
          <a:bodyPr vert="horz" wrap="none" lIns="0" tIns="0" rIns="0" bIns="0" rtlCol="0">
            <a:spAutoFit/>
          </a:bodyPr>
          <a:lstStyle/>
          <a:p>
            <a:r>
              <a:rPr sz="923" b="1" spc="9" dirty="0">
                <a:latin typeface="Arial"/>
                <a:cs typeface="Arial"/>
              </a:rPr>
              <a:t>4%</a:t>
            </a:r>
            <a:endParaRPr sz="923">
              <a:latin typeface="Arial"/>
              <a:cs typeface="Arial"/>
            </a:endParaRPr>
          </a:p>
        </p:txBody>
      </p:sp>
      <p:sp>
        <p:nvSpPr>
          <p:cNvPr id="77" name="object 77"/>
          <p:cNvSpPr/>
          <p:nvPr/>
        </p:nvSpPr>
        <p:spPr>
          <a:xfrm>
            <a:off x="5008567"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78" name="object 78"/>
          <p:cNvSpPr/>
          <p:nvPr/>
        </p:nvSpPr>
        <p:spPr>
          <a:xfrm>
            <a:off x="5494020"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79" name="object 79"/>
          <p:cNvSpPr/>
          <p:nvPr/>
        </p:nvSpPr>
        <p:spPr>
          <a:xfrm>
            <a:off x="5951923"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80" name="object 80"/>
          <p:cNvSpPr/>
          <p:nvPr/>
        </p:nvSpPr>
        <p:spPr>
          <a:xfrm>
            <a:off x="6423543"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81" name="object 81"/>
          <p:cNvSpPr/>
          <p:nvPr/>
        </p:nvSpPr>
        <p:spPr>
          <a:xfrm>
            <a:off x="6895279"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82" name="object 82"/>
          <p:cNvSpPr/>
          <p:nvPr/>
        </p:nvSpPr>
        <p:spPr>
          <a:xfrm>
            <a:off x="7366898" y="5018180"/>
            <a:ext cx="23446" cy="209374"/>
          </a:xfrm>
          <a:custGeom>
            <a:avLst/>
            <a:gdLst/>
            <a:ahLst/>
            <a:cxnLst/>
            <a:rect l="l" t="t" r="r" b="b"/>
            <a:pathLst>
              <a:path w="25400" h="226822">
                <a:moveTo>
                  <a:pt x="12700" y="12700"/>
                </a:moveTo>
                <a:lnTo>
                  <a:pt x="12700" y="214122"/>
                </a:lnTo>
              </a:path>
            </a:pathLst>
          </a:custGeom>
          <a:ln w="25400">
            <a:solidFill>
              <a:srgbClr val="3E3E3E"/>
            </a:solidFill>
          </a:ln>
        </p:spPr>
        <p:txBody>
          <a:bodyPr wrap="square" lIns="0" tIns="0" rIns="0" bIns="0" rtlCol="0">
            <a:noAutofit/>
          </a:bodyPr>
          <a:lstStyle/>
          <a:p>
            <a:endParaRPr sz="1662"/>
          </a:p>
        </p:txBody>
      </p:sp>
      <p:sp>
        <p:nvSpPr>
          <p:cNvPr id="83" name="object 83"/>
          <p:cNvSpPr/>
          <p:nvPr/>
        </p:nvSpPr>
        <p:spPr>
          <a:xfrm>
            <a:off x="4775982" y="1783080"/>
            <a:ext cx="5626" cy="3327009"/>
          </a:xfrm>
          <a:custGeom>
            <a:avLst/>
            <a:gdLst/>
            <a:ahLst/>
            <a:cxnLst/>
            <a:rect l="l" t="t" r="r" b="b"/>
            <a:pathLst>
              <a:path w="6095" h="3604260">
                <a:moveTo>
                  <a:pt x="3048" y="3601212"/>
                </a:moveTo>
                <a:lnTo>
                  <a:pt x="3048" y="3048"/>
                </a:lnTo>
              </a:path>
            </a:pathLst>
          </a:custGeom>
          <a:ln w="6096">
            <a:solidFill>
              <a:srgbClr val="000000"/>
            </a:solidFill>
          </a:ln>
        </p:spPr>
        <p:txBody>
          <a:bodyPr wrap="square" lIns="0" tIns="0" rIns="0" bIns="0" rtlCol="0">
            <a:noAutofit/>
          </a:bodyPr>
          <a:lstStyle/>
          <a:p>
            <a:endParaRPr sz="1662"/>
          </a:p>
        </p:txBody>
      </p:sp>
      <p:sp>
        <p:nvSpPr>
          <p:cNvPr id="84" name="object 84"/>
          <p:cNvSpPr/>
          <p:nvPr/>
        </p:nvSpPr>
        <p:spPr>
          <a:xfrm>
            <a:off x="4774575" y="5103055"/>
            <a:ext cx="3234162" cy="8441"/>
          </a:xfrm>
          <a:custGeom>
            <a:avLst/>
            <a:gdLst/>
            <a:ahLst/>
            <a:cxnLst/>
            <a:rect l="l" t="t" r="r" b="b"/>
            <a:pathLst>
              <a:path w="3503675" h="9144">
                <a:moveTo>
                  <a:pt x="4572" y="4572"/>
                </a:moveTo>
                <a:lnTo>
                  <a:pt x="3499104" y="4572"/>
                </a:lnTo>
              </a:path>
            </a:pathLst>
          </a:custGeom>
          <a:ln w="9144">
            <a:solidFill>
              <a:srgbClr val="000000"/>
            </a:solidFill>
          </a:ln>
        </p:spPr>
        <p:txBody>
          <a:bodyPr wrap="square" lIns="0" tIns="0" rIns="0" bIns="0" rtlCol="0">
            <a:noAutofit/>
          </a:bodyPr>
          <a:lstStyle/>
          <a:p>
            <a:endParaRPr sz="1662"/>
          </a:p>
        </p:txBody>
      </p:sp>
      <p:sp>
        <p:nvSpPr>
          <p:cNvPr id="52" name="object 85"/>
          <p:cNvSpPr/>
          <p:nvPr/>
        </p:nvSpPr>
        <p:spPr>
          <a:xfrm>
            <a:off x="4982777" y="2006756"/>
            <a:ext cx="2816352" cy="1156364"/>
          </a:xfrm>
          <a:custGeom>
            <a:avLst/>
            <a:gdLst/>
            <a:ahLst/>
            <a:cxnLst/>
            <a:rect l="l" t="t" r="r" b="b"/>
            <a:pathLst>
              <a:path w="3051048" h="1252728">
                <a:moveTo>
                  <a:pt x="28194" y="1224534"/>
                </a:moveTo>
                <a:lnTo>
                  <a:pt x="528066" y="874014"/>
                </a:lnTo>
                <a:lnTo>
                  <a:pt x="1026414" y="598170"/>
                </a:lnTo>
                <a:lnTo>
                  <a:pt x="1526285" y="357378"/>
                </a:lnTo>
                <a:lnTo>
                  <a:pt x="2024634" y="93726"/>
                </a:lnTo>
                <a:lnTo>
                  <a:pt x="2524506" y="28194"/>
                </a:lnTo>
                <a:lnTo>
                  <a:pt x="3022854" y="32766"/>
                </a:lnTo>
              </a:path>
            </a:pathLst>
          </a:custGeom>
          <a:ln w="56388">
            <a:solidFill>
              <a:srgbClr val="5496D3"/>
            </a:solidFill>
          </a:ln>
        </p:spPr>
        <p:txBody>
          <a:bodyPr wrap="square" lIns="0" tIns="0" rIns="0" bIns="0" rtlCol="0">
            <a:noAutofit/>
          </a:bodyPr>
          <a:lstStyle/>
          <a:p>
            <a:endParaRPr sz="1662"/>
          </a:p>
        </p:txBody>
      </p:sp>
      <p:sp>
        <p:nvSpPr>
          <p:cNvPr id="53" name="object 86"/>
          <p:cNvSpPr/>
          <p:nvPr/>
        </p:nvSpPr>
        <p:spPr>
          <a:xfrm>
            <a:off x="4952648" y="3080590"/>
            <a:ext cx="111838" cy="111838"/>
          </a:xfrm>
          <a:custGeom>
            <a:avLst/>
            <a:gdLst/>
            <a:ahLst/>
            <a:cxnLst/>
            <a:rect l="l" t="t" r="r" b="b"/>
            <a:pathLst>
              <a:path w="121158" h="121158">
                <a:moveTo>
                  <a:pt x="92583" y="60578"/>
                </a:moveTo>
                <a:cubicBezTo>
                  <a:pt x="92583" y="78232"/>
                  <a:pt x="78232" y="92583"/>
                  <a:pt x="60579" y="92583"/>
                </a:cubicBezTo>
                <a:cubicBezTo>
                  <a:pt x="42926" y="92583"/>
                  <a:pt x="28575" y="78232"/>
                  <a:pt x="28575" y="60578"/>
                </a:cubicBezTo>
                <a:cubicBezTo>
                  <a:pt x="28575" y="42926"/>
                  <a:pt x="42926" y="28575"/>
                  <a:pt x="60579" y="28575"/>
                </a:cubicBezTo>
                <a:cubicBezTo>
                  <a:pt x="78232" y="28575"/>
                  <a:pt x="92583" y="42926"/>
                  <a:pt x="92583" y="60578"/>
                </a:cubicBezTo>
                <a:close/>
              </a:path>
            </a:pathLst>
          </a:custGeom>
          <a:ln w="57150">
            <a:solidFill>
              <a:srgbClr val="5496D3"/>
            </a:solidFill>
          </a:ln>
        </p:spPr>
        <p:txBody>
          <a:bodyPr wrap="square" lIns="0" tIns="0" rIns="0" bIns="0" rtlCol="0">
            <a:noAutofit/>
          </a:bodyPr>
          <a:lstStyle/>
          <a:p>
            <a:endParaRPr sz="1662"/>
          </a:p>
        </p:txBody>
      </p:sp>
      <p:sp>
        <p:nvSpPr>
          <p:cNvPr id="54" name="object 87"/>
          <p:cNvSpPr/>
          <p:nvPr/>
        </p:nvSpPr>
        <p:spPr>
          <a:xfrm>
            <a:off x="5414069" y="2757033"/>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5496D3"/>
            </a:solidFill>
          </a:ln>
        </p:spPr>
        <p:txBody>
          <a:bodyPr wrap="square" lIns="0" tIns="0" rIns="0" bIns="0" rtlCol="0">
            <a:noAutofit/>
          </a:bodyPr>
          <a:lstStyle/>
          <a:p>
            <a:endParaRPr sz="1662"/>
          </a:p>
        </p:txBody>
      </p:sp>
      <p:sp>
        <p:nvSpPr>
          <p:cNvPr id="141" name="object 88"/>
          <p:cNvSpPr/>
          <p:nvPr/>
        </p:nvSpPr>
        <p:spPr>
          <a:xfrm>
            <a:off x="5874082" y="2502408"/>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5496D3"/>
            </a:solidFill>
          </a:ln>
        </p:spPr>
        <p:txBody>
          <a:bodyPr wrap="square" lIns="0" tIns="0" rIns="0" bIns="0" rtlCol="0">
            <a:noAutofit/>
          </a:bodyPr>
          <a:lstStyle/>
          <a:p>
            <a:endParaRPr sz="1662"/>
          </a:p>
        </p:txBody>
      </p:sp>
      <p:sp>
        <p:nvSpPr>
          <p:cNvPr id="142" name="object 89"/>
          <p:cNvSpPr/>
          <p:nvPr/>
        </p:nvSpPr>
        <p:spPr>
          <a:xfrm>
            <a:off x="6335503" y="2280139"/>
            <a:ext cx="111837" cy="111838"/>
          </a:xfrm>
          <a:custGeom>
            <a:avLst/>
            <a:gdLst/>
            <a:ahLst/>
            <a:cxnLst/>
            <a:rect l="l" t="t" r="r" b="b"/>
            <a:pathLst>
              <a:path w="121157" h="121158">
                <a:moveTo>
                  <a:pt x="92582" y="60579"/>
                </a:moveTo>
                <a:cubicBezTo>
                  <a:pt x="92582" y="78232"/>
                  <a:pt x="78232" y="92583"/>
                  <a:pt x="60579" y="92583"/>
                </a:cubicBezTo>
                <a:cubicBezTo>
                  <a:pt x="42926" y="92583"/>
                  <a:pt x="28575" y="78232"/>
                  <a:pt x="28575" y="60579"/>
                </a:cubicBezTo>
                <a:cubicBezTo>
                  <a:pt x="28575" y="42926"/>
                  <a:pt x="42926" y="28575"/>
                  <a:pt x="60579" y="28575"/>
                </a:cubicBezTo>
                <a:cubicBezTo>
                  <a:pt x="78232" y="28575"/>
                  <a:pt x="92582" y="42926"/>
                  <a:pt x="92582" y="60579"/>
                </a:cubicBezTo>
                <a:close/>
              </a:path>
            </a:pathLst>
          </a:custGeom>
          <a:ln w="57150">
            <a:solidFill>
              <a:srgbClr val="5496D3"/>
            </a:solidFill>
          </a:ln>
        </p:spPr>
        <p:txBody>
          <a:bodyPr wrap="square" lIns="0" tIns="0" rIns="0" bIns="0" rtlCol="0">
            <a:noAutofit/>
          </a:bodyPr>
          <a:lstStyle/>
          <a:p>
            <a:endParaRPr sz="1662"/>
          </a:p>
        </p:txBody>
      </p:sp>
      <p:sp>
        <p:nvSpPr>
          <p:cNvPr id="143" name="object 90"/>
          <p:cNvSpPr/>
          <p:nvPr/>
        </p:nvSpPr>
        <p:spPr>
          <a:xfrm>
            <a:off x="6795516" y="2036767"/>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5496D3"/>
            </a:solidFill>
          </a:ln>
        </p:spPr>
        <p:txBody>
          <a:bodyPr wrap="square" lIns="0" tIns="0" rIns="0" bIns="0" rtlCol="0">
            <a:noAutofit/>
          </a:bodyPr>
          <a:lstStyle/>
          <a:p>
            <a:endParaRPr sz="1662"/>
          </a:p>
        </p:txBody>
      </p:sp>
      <p:sp>
        <p:nvSpPr>
          <p:cNvPr id="144" name="object 91"/>
          <p:cNvSpPr/>
          <p:nvPr/>
        </p:nvSpPr>
        <p:spPr>
          <a:xfrm>
            <a:off x="7256937" y="1976276"/>
            <a:ext cx="111837" cy="111838"/>
          </a:xfrm>
          <a:custGeom>
            <a:avLst/>
            <a:gdLst/>
            <a:ahLst/>
            <a:cxnLst/>
            <a:rect l="l" t="t" r="r" b="b"/>
            <a:pathLst>
              <a:path w="121157" h="121158">
                <a:moveTo>
                  <a:pt x="92583" y="60579"/>
                </a:moveTo>
                <a:cubicBezTo>
                  <a:pt x="92583" y="78232"/>
                  <a:pt x="78232" y="92583"/>
                  <a:pt x="60579" y="92583"/>
                </a:cubicBezTo>
                <a:cubicBezTo>
                  <a:pt x="42925" y="92583"/>
                  <a:pt x="28575" y="78232"/>
                  <a:pt x="28575" y="60579"/>
                </a:cubicBezTo>
                <a:cubicBezTo>
                  <a:pt x="28575" y="42926"/>
                  <a:pt x="42925" y="28575"/>
                  <a:pt x="60579" y="28575"/>
                </a:cubicBezTo>
                <a:cubicBezTo>
                  <a:pt x="78232" y="28575"/>
                  <a:pt x="92583" y="42926"/>
                  <a:pt x="92583" y="60579"/>
                </a:cubicBezTo>
                <a:close/>
              </a:path>
            </a:pathLst>
          </a:custGeom>
          <a:ln w="57150">
            <a:solidFill>
              <a:srgbClr val="5496D3"/>
            </a:solidFill>
          </a:ln>
        </p:spPr>
        <p:txBody>
          <a:bodyPr wrap="square" lIns="0" tIns="0" rIns="0" bIns="0" rtlCol="0">
            <a:noAutofit/>
          </a:bodyPr>
          <a:lstStyle/>
          <a:p>
            <a:endParaRPr sz="1662"/>
          </a:p>
        </p:txBody>
      </p:sp>
      <p:sp>
        <p:nvSpPr>
          <p:cNvPr id="145" name="object 92"/>
          <p:cNvSpPr/>
          <p:nvPr/>
        </p:nvSpPr>
        <p:spPr>
          <a:xfrm>
            <a:off x="7716950" y="1980497"/>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5496D3"/>
            </a:solidFill>
          </a:ln>
        </p:spPr>
        <p:txBody>
          <a:bodyPr wrap="square" lIns="0" tIns="0" rIns="0" bIns="0" rtlCol="0">
            <a:noAutofit/>
          </a:bodyPr>
          <a:lstStyle/>
          <a:p>
            <a:endParaRPr sz="1662"/>
          </a:p>
        </p:txBody>
      </p:sp>
      <p:sp>
        <p:nvSpPr>
          <p:cNvPr id="146" name="object 93"/>
          <p:cNvSpPr/>
          <p:nvPr/>
        </p:nvSpPr>
        <p:spPr>
          <a:xfrm>
            <a:off x="4982777" y="4312451"/>
            <a:ext cx="2816352" cy="517691"/>
          </a:xfrm>
          <a:custGeom>
            <a:avLst/>
            <a:gdLst/>
            <a:ahLst/>
            <a:cxnLst/>
            <a:rect l="l" t="t" r="r" b="b"/>
            <a:pathLst>
              <a:path w="3051048" h="560832">
                <a:moveTo>
                  <a:pt x="28194" y="532638"/>
                </a:moveTo>
                <a:lnTo>
                  <a:pt x="528066" y="488442"/>
                </a:lnTo>
                <a:lnTo>
                  <a:pt x="1026414" y="439674"/>
                </a:lnTo>
                <a:lnTo>
                  <a:pt x="1526285" y="320802"/>
                </a:lnTo>
                <a:lnTo>
                  <a:pt x="2024634" y="241554"/>
                </a:lnTo>
                <a:lnTo>
                  <a:pt x="2524506" y="28194"/>
                </a:lnTo>
                <a:lnTo>
                  <a:pt x="3022854" y="29718"/>
                </a:lnTo>
              </a:path>
            </a:pathLst>
          </a:custGeom>
          <a:ln w="56388">
            <a:solidFill>
              <a:srgbClr val="808080"/>
            </a:solidFill>
          </a:ln>
        </p:spPr>
        <p:txBody>
          <a:bodyPr wrap="square" lIns="0" tIns="0" rIns="0" bIns="0" rtlCol="0">
            <a:noAutofit/>
          </a:bodyPr>
          <a:lstStyle/>
          <a:p>
            <a:endParaRPr sz="1662"/>
          </a:p>
        </p:txBody>
      </p:sp>
      <p:sp>
        <p:nvSpPr>
          <p:cNvPr id="147" name="object 94"/>
          <p:cNvSpPr/>
          <p:nvPr/>
        </p:nvSpPr>
        <p:spPr>
          <a:xfrm>
            <a:off x="4979025" y="4773989"/>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48" name="object 95"/>
          <p:cNvSpPr/>
          <p:nvPr/>
        </p:nvSpPr>
        <p:spPr>
          <a:xfrm>
            <a:off x="4952648" y="4747612"/>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808080"/>
            </a:solidFill>
          </a:ln>
        </p:spPr>
        <p:txBody>
          <a:bodyPr wrap="square" lIns="0" tIns="0" rIns="0" bIns="0" rtlCol="0">
            <a:noAutofit/>
          </a:bodyPr>
          <a:lstStyle/>
          <a:p>
            <a:endParaRPr sz="1662"/>
          </a:p>
        </p:txBody>
      </p:sp>
      <p:sp>
        <p:nvSpPr>
          <p:cNvPr id="149" name="object 96"/>
          <p:cNvSpPr/>
          <p:nvPr/>
        </p:nvSpPr>
        <p:spPr>
          <a:xfrm>
            <a:off x="5440446" y="4733192"/>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50" name="object 97"/>
          <p:cNvSpPr/>
          <p:nvPr/>
        </p:nvSpPr>
        <p:spPr>
          <a:xfrm>
            <a:off x="5414069" y="4706815"/>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808080"/>
            </a:solidFill>
          </a:ln>
        </p:spPr>
        <p:txBody>
          <a:bodyPr wrap="square" lIns="0" tIns="0" rIns="0" bIns="0" rtlCol="0">
            <a:noAutofit/>
          </a:bodyPr>
          <a:lstStyle/>
          <a:p>
            <a:endParaRPr sz="1662"/>
          </a:p>
        </p:txBody>
      </p:sp>
      <p:sp>
        <p:nvSpPr>
          <p:cNvPr id="151" name="object 98"/>
          <p:cNvSpPr/>
          <p:nvPr/>
        </p:nvSpPr>
        <p:spPr>
          <a:xfrm>
            <a:off x="5900459" y="4688176"/>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52" name="object 99"/>
          <p:cNvSpPr/>
          <p:nvPr/>
        </p:nvSpPr>
        <p:spPr>
          <a:xfrm>
            <a:off x="5874082" y="4661799"/>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808080"/>
            </a:solidFill>
          </a:ln>
        </p:spPr>
        <p:txBody>
          <a:bodyPr wrap="square" lIns="0" tIns="0" rIns="0" bIns="0" rtlCol="0">
            <a:noAutofit/>
          </a:bodyPr>
          <a:lstStyle/>
          <a:p>
            <a:endParaRPr sz="1662"/>
          </a:p>
        </p:txBody>
      </p:sp>
      <p:sp>
        <p:nvSpPr>
          <p:cNvPr id="153" name="object 100"/>
          <p:cNvSpPr/>
          <p:nvPr/>
        </p:nvSpPr>
        <p:spPr>
          <a:xfrm>
            <a:off x="6361880" y="4578448"/>
            <a:ext cx="59083" cy="59084"/>
          </a:xfrm>
          <a:custGeom>
            <a:avLst/>
            <a:gdLst/>
            <a:ahLst/>
            <a:cxnLst/>
            <a:rect l="l" t="t" r="r" b="b"/>
            <a:pathLst>
              <a:path w="64007" h="64008">
                <a:moveTo>
                  <a:pt x="64007" y="32004"/>
                </a:moveTo>
                <a:cubicBezTo>
                  <a:pt x="64007" y="49657"/>
                  <a:pt x="49657" y="64008"/>
                  <a:pt x="32004" y="64008"/>
                </a:cubicBezTo>
                <a:cubicBezTo>
                  <a:pt x="14351" y="64008"/>
                  <a:pt x="0" y="49657"/>
                  <a:pt x="0" y="32004"/>
                </a:cubicBezTo>
                <a:cubicBezTo>
                  <a:pt x="0" y="14351"/>
                  <a:pt x="14351" y="0"/>
                  <a:pt x="32004" y="0"/>
                </a:cubicBezTo>
                <a:cubicBezTo>
                  <a:pt x="49657" y="0"/>
                  <a:pt x="64007" y="14351"/>
                  <a:pt x="64007" y="32004"/>
                </a:cubicBezTo>
                <a:close/>
              </a:path>
            </a:pathLst>
          </a:custGeom>
          <a:solidFill>
            <a:srgbClr val="FFFFFF"/>
          </a:solidFill>
        </p:spPr>
        <p:txBody>
          <a:bodyPr wrap="square" lIns="0" tIns="0" rIns="0" bIns="0" rtlCol="0">
            <a:noAutofit/>
          </a:bodyPr>
          <a:lstStyle/>
          <a:p>
            <a:endParaRPr sz="1662"/>
          </a:p>
        </p:txBody>
      </p:sp>
      <p:sp>
        <p:nvSpPr>
          <p:cNvPr id="154" name="object 101"/>
          <p:cNvSpPr/>
          <p:nvPr/>
        </p:nvSpPr>
        <p:spPr>
          <a:xfrm>
            <a:off x="6335503" y="4552071"/>
            <a:ext cx="111837" cy="111838"/>
          </a:xfrm>
          <a:custGeom>
            <a:avLst/>
            <a:gdLst/>
            <a:ahLst/>
            <a:cxnLst/>
            <a:rect l="l" t="t" r="r" b="b"/>
            <a:pathLst>
              <a:path w="121157" h="121158">
                <a:moveTo>
                  <a:pt x="92582" y="60579"/>
                </a:moveTo>
                <a:cubicBezTo>
                  <a:pt x="92582" y="78232"/>
                  <a:pt x="78232" y="92583"/>
                  <a:pt x="60579" y="92583"/>
                </a:cubicBezTo>
                <a:cubicBezTo>
                  <a:pt x="42926" y="92583"/>
                  <a:pt x="28575" y="78232"/>
                  <a:pt x="28575" y="60579"/>
                </a:cubicBezTo>
                <a:cubicBezTo>
                  <a:pt x="28575" y="42926"/>
                  <a:pt x="42926" y="28575"/>
                  <a:pt x="60579" y="28575"/>
                </a:cubicBezTo>
                <a:cubicBezTo>
                  <a:pt x="78232" y="28575"/>
                  <a:pt x="92582" y="42926"/>
                  <a:pt x="92582" y="60579"/>
                </a:cubicBezTo>
                <a:close/>
              </a:path>
            </a:pathLst>
          </a:custGeom>
          <a:ln w="57150">
            <a:solidFill>
              <a:srgbClr val="808080"/>
            </a:solidFill>
          </a:ln>
        </p:spPr>
        <p:txBody>
          <a:bodyPr wrap="square" lIns="0" tIns="0" rIns="0" bIns="0" rtlCol="0">
            <a:noAutofit/>
          </a:bodyPr>
          <a:lstStyle/>
          <a:p>
            <a:endParaRPr sz="1662"/>
          </a:p>
        </p:txBody>
      </p:sp>
      <p:sp>
        <p:nvSpPr>
          <p:cNvPr id="155" name="object 102"/>
          <p:cNvSpPr/>
          <p:nvPr/>
        </p:nvSpPr>
        <p:spPr>
          <a:xfrm>
            <a:off x="6821893" y="4505296"/>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56" name="object 103"/>
          <p:cNvSpPr/>
          <p:nvPr/>
        </p:nvSpPr>
        <p:spPr>
          <a:xfrm>
            <a:off x="6795516" y="4478919"/>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808080"/>
            </a:solidFill>
          </a:ln>
        </p:spPr>
        <p:txBody>
          <a:bodyPr wrap="square" lIns="0" tIns="0" rIns="0" bIns="0" rtlCol="0">
            <a:noAutofit/>
          </a:bodyPr>
          <a:lstStyle/>
          <a:p>
            <a:endParaRPr sz="1662"/>
          </a:p>
        </p:txBody>
      </p:sp>
      <p:sp>
        <p:nvSpPr>
          <p:cNvPr id="157" name="object 104"/>
          <p:cNvSpPr/>
          <p:nvPr/>
        </p:nvSpPr>
        <p:spPr>
          <a:xfrm>
            <a:off x="7283314" y="4308348"/>
            <a:ext cx="59083" cy="59084"/>
          </a:xfrm>
          <a:custGeom>
            <a:avLst/>
            <a:gdLst/>
            <a:ahLst/>
            <a:cxnLst/>
            <a:rect l="l" t="t" r="r" b="b"/>
            <a:pathLst>
              <a:path w="64007" h="64008">
                <a:moveTo>
                  <a:pt x="64008" y="32004"/>
                </a:moveTo>
                <a:cubicBezTo>
                  <a:pt x="64008" y="49657"/>
                  <a:pt x="49657" y="64008"/>
                  <a:pt x="32004" y="64008"/>
                </a:cubicBezTo>
                <a:cubicBezTo>
                  <a:pt x="14350" y="64008"/>
                  <a:pt x="0" y="49657"/>
                  <a:pt x="0" y="32004"/>
                </a:cubicBezTo>
                <a:cubicBezTo>
                  <a:pt x="0" y="14351"/>
                  <a:pt x="14350"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58" name="object 105"/>
          <p:cNvSpPr/>
          <p:nvPr/>
        </p:nvSpPr>
        <p:spPr>
          <a:xfrm>
            <a:off x="7256937" y="4281971"/>
            <a:ext cx="111837" cy="111838"/>
          </a:xfrm>
          <a:custGeom>
            <a:avLst/>
            <a:gdLst/>
            <a:ahLst/>
            <a:cxnLst/>
            <a:rect l="l" t="t" r="r" b="b"/>
            <a:pathLst>
              <a:path w="121157" h="121158">
                <a:moveTo>
                  <a:pt x="92583" y="60579"/>
                </a:moveTo>
                <a:cubicBezTo>
                  <a:pt x="92583" y="78232"/>
                  <a:pt x="78232" y="92583"/>
                  <a:pt x="60579" y="92583"/>
                </a:cubicBezTo>
                <a:cubicBezTo>
                  <a:pt x="42925" y="92583"/>
                  <a:pt x="28575" y="78232"/>
                  <a:pt x="28575" y="60579"/>
                </a:cubicBezTo>
                <a:cubicBezTo>
                  <a:pt x="28575" y="42926"/>
                  <a:pt x="42925" y="28575"/>
                  <a:pt x="60579" y="28575"/>
                </a:cubicBezTo>
                <a:cubicBezTo>
                  <a:pt x="78232" y="28575"/>
                  <a:pt x="92583" y="42926"/>
                  <a:pt x="92583" y="60579"/>
                </a:cubicBezTo>
                <a:close/>
              </a:path>
            </a:pathLst>
          </a:custGeom>
          <a:ln w="57150">
            <a:solidFill>
              <a:srgbClr val="808080"/>
            </a:solidFill>
          </a:ln>
        </p:spPr>
        <p:txBody>
          <a:bodyPr wrap="square" lIns="0" tIns="0" rIns="0" bIns="0" rtlCol="0">
            <a:noAutofit/>
          </a:bodyPr>
          <a:lstStyle/>
          <a:p>
            <a:endParaRPr sz="1662"/>
          </a:p>
        </p:txBody>
      </p:sp>
      <p:sp>
        <p:nvSpPr>
          <p:cNvPr id="159" name="object 106"/>
          <p:cNvSpPr/>
          <p:nvPr/>
        </p:nvSpPr>
        <p:spPr>
          <a:xfrm>
            <a:off x="7743327" y="4309755"/>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60" name="object 107"/>
          <p:cNvSpPr/>
          <p:nvPr/>
        </p:nvSpPr>
        <p:spPr>
          <a:xfrm>
            <a:off x="7716950" y="4283378"/>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808080"/>
            </a:solidFill>
          </a:ln>
        </p:spPr>
        <p:txBody>
          <a:bodyPr wrap="square" lIns="0" tIns="0" rIns="0" bIns="0" rtlCol="0">
            <a:noAutofit/>
          </a:bodyPr>
          <a:lstStyle/>
          <a:p>
            <a:endParaRPr sz="1662"/>
          </a:p>
        </p:txBody>
      </p:sp>
      <p:sp>
        <p:nvSpPr>
          <p:cNvPr id="161" name="object 108"/>
          <p:cNvSpPr/>
          <p:nvPr/>
        </p:nvSpPr>
        <p:spPr>
          <a:xfrm>
            <a:off x="4974336" y="2486465"/>
            <a:ext cx="2834640" cy="2084832"/>
          </a:xfrm>
          <a:custGeom>
            <a:avLst/>
            <a:gdLst/>
            <a:ahLst/>
            <a:cxnLst/>
            <a:rect l="l" t="t" r="r" b="b"/>
            <a:pathLst>
              <a:path w="3070860" h="2258568">
                <a:moveTo>
                  <a:pt x="38100" y="800100"/>
                </a:moveTo>
                <a:lnTo>
                  <a:pt x="536448" y="390144"/>
                </a:lnTo>
                <a:lnTo>
                  <a:pt x="1036320" y="361188"/>
                </a:lnTo>
                <a:lnTo>
                  <a:pt x="1534667" y="38100"/>
                </a:lnTo>
                <a:lnTo>
                  <a:pt x="2034540" y="1737360"/>
                </a:lnTo>
                <a:lnTo>
                  <a:pt x="2532888" y="2084832"/>
                </a:lnTo>
                <a:lnTo>
                  <a:pt x="3032760" y="2220468"/>
                </a:lnTo>
              </a:path>
            </a:pathLst>
          </a:custGeom>
          <a:ln w="76200">
            <a:solidFill>
              <a:srgbClr val="FF5C5C"/>
            </a:solidFill>
          </a:ln>
        </p:spPr>
        <p:txBody>
          <a:bodyPr wrap="square" lIns="0" tIns="0" rIns="0" bIns="0" rtlCol="0">
            <a:noAutofit/>
          </a:bodyPr>
          <a:lstStyle/>
          <a:p>
            <a:endParaRPr sz="1662"/>
          </a:p>
        </p:txBody>
      </p:sp>
      <p:sp>
        <p:nvSpPr>
          <p:cNvPr id="162" name="object 109"/>
          <p:cNvSpPr/>
          <p:nvPr/>
        </p:nvSpPr>
        <p:spPr>
          <a:xfrm>
            <a:off x="4979025" y="3195594"/>
            <a:ext cx="59084" cy="59084"/>
          </a:xfrm>
          <a:custGeom>
            <a:avLst/>
            <a:gdLst/>
            <a:ahLst/>
            <a:cxnLst/>
            <a:rect l="l" t="t" r="r" b="b"/>
            <a:pathLst>
              <a:path w="64008" h="64008">
                <a:moveTo>
                  <a:pt x="64008" y="32003"/>
                </a:moveTo>
                <a:cubicBezTo>
                  <a:pt x="64008" y="49657"/>
                  <a:pt x="49657" y="64008"/>
                  <a:pt x="32004" y="64008"/>
                </a:cubicBezTo>
                <a:cubicBezTo>
                  <a:pt x="14351" y="64008"/>
                  <a:pt x="0" y="49657"/>
                  <a:pt x="0" y="32003"/>
                </a:cubicBezTo>
                <a:cubicBezTo>
                  <a:pt x="0" y="14351"/>
                  <a:pt x="14351" y="0"/>
                  <a:pt x="32004" y="0"/>
                </a:cubicBezTo>
                <a:cubicBezTo>
                  <a:pt x="49657" y="0"/>
                  <a:pt x="64008" y="14351"/>
                  <a:pt x="64008" y="32003"/>
                </a:cubicBezTo>
                <a:close/>
              </a:path>
            </a:pathLst>
          </a:custGeom>
          <a:solidFill>
            <a:srgbClr val="FFFFFF"/>
          </a:solidFill>
        </p:spPr>
        <p:txBody>
          <a:bodyPr wrap="square" lIns="0" tIns="0" rIns="0" bIns="0" rtlCol="0">
            <a:noAutofit/>
          </a:bodyPr>
          <a:lstStyle/>
          <a:p>
            <a:endParaRPr sz="1662"/>
          </a:p>
        </p:txBody>
      </p:sp>
      <p:sp>
        <p:nvSpPr>
          <p:cNvPr id="163" name="object 110"/>
          <p:cNvSpPr/>
          <p:nvPr/>
        </p:nvSpPr>
        <p:spPr>
          <a:xfrm>
            <a:off x="4943856" y="3160424"/>
            <a:ext cx="129423" cy="129423"/>
          </a:xfrm>
          <a:custGeom>
            <a:avLst/>
            <a:gdLst/>
            <a:ahLst/>
            <a:cxnLst/>
            <a:rect l="l" t="t" r="r" b="b"/>
            <a:pathLst>
              <a:path w="140208" h="140208">
                <a:moveTo>
                  <a:pt x="102108" y="70103"/>
                </a:moveTo>
                <a:cubicBezTo>
                  <a:pt x="102108" y="87757"/>
                  <a:pt x="87757" y="102108"/>
                  <a:pt x="70104" y="102108"/>
                </a:cubicBezTo>
                <a:cubicBezTo>
                  <a:pt x="52451" y="102108"/>
                  <a:pt x="38100" y="87757"/>
                  <a:pt x="38100" y="70103"/>
                </a:cubicBezTo>
                <a:cubicBezTo>
                  <a:pt x="38100" y="52451"/>
                  <a:pt x="52451" y="38100"/>
                  <a:pt x="70104" y="38100"/>
                </a:cubicBezTo>
                <a:cubicBezTo>
                  <a:pt x="87757" y="38100"/>
                  <a:pt x="102108" y="52451"/>
                  <a:pt x="102108" y="70103"/>
                </a:cubicBezTo>
                <a:close/>
              </a:path>
            </a:pathLst>
          </a:custGeom>
          <a:ln w="76200">
            <a:solidFill>
              <a:srgbClr val="FF5C5C"/>
            </a:solidFill>
          </a:ln>
        </p:spPr>
        <p:txBody>
          <a:bodyPr wrap="square" lIns="0" tIns="0" rIns="0" bIns="0" rtlCol="0">
            <a:noAutofit/>
          </a:bodyPr>
          <a:lstStyle/>
          <a:p>
            <a:endParaRPr sz="1662"/>
          </a:p>
        </p:txBody>
      </p:sp>
      <p:sp>
        <p:nvSpPr>
          <p:cNvPr id="164" name="object 111"/>
          <p:cNvSpPr/>
          <p:nvPr/>
        </p:nvSpPr>
        <p:spPr>
          <a:xfrm>
            <a:off x="5440446" y="2817173"/>
            <a:ext cx="59084" cy="59084"/>
          </a:xfrm>
          <a:custGeom>
            <a:avLst/>
            <a:gdLst/>
            <a:ahLst/>
            <a:cxnLst/>
            <a:rect l="l" t="t" r="r" b="b"/>
            <a:pathLst>
              <a:path w="64008" h="64008">
                <a:moveTo>
                  <a:pt x="64008" y="32003"/>
                </a:moveTo>
                <a:cubicBezTo>
                  <a:pt x="64008" y="49657"/>
                  <a:pt x="49657" y="64008"/>
                  <a:pt x="32004" y="64008"/>
                </a:cubicBezTo>
                <a:cubicBezTo>
                  <a:pt x="14351" y="64008"/>
                  <a:pt x="0" y="49657"/>
                  <a:pt x="0" y="32003"/>
                </a:cubicBezTo>
                <a:cubicBezTo>
                  <a:pt x="0" y="14351"/>
                  <a:pt x="14351" y="0"/>
                  <a:pt x="32004" y="0"/>
                </a:cubicBezTo>
                <a:cubicBezTo>
                  <a:pt x="49657" y="0"/>
                  <a:pt x="64008" y="14351"/>
                  <a:pt x="64008" y="32003"/>
                </a:cubicBezTo>
                <a:close/>
              </a:path>
            </a:pathLst>
          </a:custGeom>
          <a:solidFill>
            <a:srgbClr val="FFFFFF"/>
          </a:solidFill>
        </p:spPr>
        <p:txBody>
          <a:bodyPr wrap="square" lIns="0" tIns="0" rIns="0" bIns="0" rtlCol="0">
            <a:noAutofit/>
          </a:bodyPr>
          <a:lstStyle/>
          <a:p>
            <a:endParaRPr sz="1662"/>
          </a:p>
        </p:txBody>
      </p:sp>
      <p:sp>
        <p:nvSpPr>
          <p:cNvPr id="165" name="object 112"/>
          <p:cNvSpPr/>
          <p:nvPr/>
        </p:nvSpPr>
        <p:spPr>
          <a:xfrm>
            <a:off x="5405276" y="2782003"/>
            <a:ext cx="129423" cy="129423"/>
          </a:xfrm>
          <a:custGeom>
            <a:avLst/>
            <a:gdLst/>
            <a:ahLst/>
            <a:cxnLst/>
            <a:rect l="l" t="t" r="r" b="b"/>
            <a:pathLst>
              <a:path w="140208" h="140208">
                <a:moveTo>
                  <a:pt x="102108" y="70103"/>
                </a:moveTo>
                <a:cubicBezTo>
                  <a:pt x="102108" y="87757"/>
                  <a:pt x="87757" y="102108"/>
                  <a:pt x="70104" y="102108"/>
                </a:cubicBezTo>
                <a:cubicBezTo>
                  <a:pt x="52451" y="102108"/>
                  <a:pt x="38100" y="87757"/>
                  <a:pt x="38100" y="70103"/>
                </a:cubicBezTo>
                <a:cubicBezTo>
                  <a:pt x="38100" y="52451"/>
                  <a:pt x="52451" y="38100"/>
                  <a:pt x="70104" y="38100"/>
                </a:cubicBezTo>
                <a:cubicBezTo>
                  <a:pt x="87757" y="38100"/>
                  <a:pt x="102108" y="52451"/>
                  <a:pt x="102108" y="70103"/>
                </a:cubicBezTo>
                <a:close/>
              </a:path>
            </a:pathLst>
          </a:custGeom>
          <a:ln w="76200">
            <a:solidFill>
              <a:srgbClr val="FF5C5C"/>
            </a:solidFill>
          </a:ln>
        </p:spPr>
        <p:txBody>
          <a:bodyPr wrap="square" lIns="0" tIns="0" rIns="0" bIns="0" rtlCol="0">
            <a:noAutofit/>
          </a:bodyPr>
          <a:lstStyle/>
          <a:p>
            <a:endParaRPr sz="1662"/>
          </a:p>
        </p:txBody>
      </p:sp>
      <p:sp>
        <p:nvSpPr>
          <p:cNvPr id="166" name="object 113"/>
          <p:cNvSpPr/>
          <p:nvPr/>
        </p:nvSpPr>
        <p:spPr>
          <a:xfrm>
            <a:off x="5900459" y="2789037"/>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67" name="object 114"/>
          <p:cNvSpPr/>
          <p:nvPr/>
        </p:nvSpPr>
        <p:spPr>
          <a:xfrm>
            <a:off x="5865290" y="2753868"/>
            <a:ext cx="129423" cy="129423"/>
          </a:xfrm>
          <a:custGeom>
            <a:avLst/>
            <a:gdLst/>
            <a:ahLst/>
            <a:cxnLst/>
            <a:rect l="l" t="t" r="r" b="b"/>
            <a:pathLst>
              <a:path w="140208" h="140208">
                <a:moveTo>
                  <a:pt x="102108" y="70104"/>
                </a:moveTo>
                <a:cubicBezTo>
                  <a:pt x="102108" y="87757"/>
                  <a:pt x="87757" y="102108"/>
                  <a:pt x="70104" y="102108"/>
                </a:cubicBezTo>
                <a:cubicBezTo>
                  <a:pt x="52451" y="102108"/>
                  <a:pt x="38100" y="87757"/>
                  <a:pt x="38100" y="70104"/>
                </a:cubicBezTo>
                <a:cubicBezTo>
                  <a:pt x="38100" y="52451"/>
                  <a:pt x="52451" y="38100"/>
                  <a:pt x="70104" y="38100"/>
                </a:cubicBezTo>
                <a:cubicBezTo>
                  <a:pt x="87757" y="38100"/>
                  <a:pt x="102108" y="52451"/>
                  <a:pt x="102108" y="70104"/>
                </a:cubicBezTo>
                <a:close/>
              </a:path>
            </a:pathLst>
          </a:custGeom>
          <a:ln w="76200">
            <a:solidFill>
              <a:srgbClr val="FF5C5C"/>
            </a:solidFill>
          </a:ln>
        </p:spPr>
        <p:txBody>
          <a:bodyPr wrap="square" lIns="0" tIns="0" rIns="0" bIns="0" rtlCol="0">
            <a:noAutofit/>
          </a:bodyPr>
          <a:lstStyle/>
          <a:p>
            <a:endParaRPr sz="1662"/>
          </a:p>
        </p:txBody>
      </p:sp>
      <p:sp>
        <p:nvSpPr>
          <p:cNvPr id="168" name="object 115"/>
          <p:cNvSpPr/>
          <p:nvPr/>
        </p:nvSpPr>
        <p:spPr>
          <a:xfrm>
            <a:off x="6361880" y="2492209"/>
            <a:ext cx="59083" cy="59084"/>
          </a:xfrm>
          <a:custGeom>
            <a:avLst/>
            <a:gdLst/>
            <a:ahLst/>
            <a:cxnLst/>
            <a:rect l="l" t="t" r="r" b="b"/>
            <a:pathLst>
              <a:path w="64007" h="64008">
                <a:moveTo>
                  <a:pt x="64007" y="32004"/>
                </a:moveTo>
                <a:cubicBezTo>
                  <a:pt x="64007" y="49657"/>
                  <a:pt x="49657" y="64008"/>
                  <a:pt x="32004" y="64008"/>
                </a:cubicBezTo>
                <a:cubicBezTo>
                  <a:pt x="14351" y="64008"/>
                  <a:pt x="0" y="49657"/>
                  <a:pt x="0" y="32004"/>
                </a:cubicBezTo>
                <a:cubicBezTo>
                  <a:pt x="0" y="14351"/>
                  <a:pt x="14351" y="0"/>
                  <a:pt x="32004" y="0"/>
                </a:cubicBezTo>
                <a:cubicBezTo>
                  <a:pt x="49657" y="0"/>
                  <a:pt x="64007" y="14351"/>
                  <a:pt x="64007" y="32004"/>
                </a:cubicBezTo>
                <a:close/>
              </a:path>
            </a:pathLst>
          </a:custGeom>
          <a:solidFill>
            <a:srgbClr val="FFFFFF"/>
          </a:solidFill>
        </p:spPr>
        <p:txBody>
          <a:bodyPr wrap="square" lIns="0" tIns="0" rIns="0" bIns="0" rtlCol="0">
            <a:noAutofit/>
          </a:bodyPr>
          <a:lstStyle/>
          <a:p>
            <a:endParaRPr sz="1662"/>
          </a:p>
        </p:txBody>
      </p:sp>
      <p:sp>
        <p:nvSpPr>
          <p:cNvPr id="169" name="object 116"/>
          <p:cNvSpPr/>
          <p:nvPr/>
        </p:nvSpPr>
        <p:spPr>
          <a:xfrm>
            <a:off x="6326711" y="2457040"/>
            <a:ext cx="129422" cy="129423"/>
          </a:xfrm>
          <a:custGeom>
            <a:avLst/>
            <a:gdLst/>
            <a:ahLst/>
            <a:cxnLst/>
            <a:rect l="l" t="t" r="r" b="b"/>
            <a:pathLst>
              <a:path w="140207" h="140208">
                <a:moveTo>
                  <a:pt x="102107" y="70104"/>
                </a:moveTo>
                <a:cubicBezTo>
                  <a:pt x="102107" y="87757"/>
                  <a:pt x="87757" y="102108"/>
                  <a:pt x="70104" y="102108"/>
                </a:cubicBezTo>
                <a:cubicBezTo>
                  <a:pt x="52451" y="102108"/>
                  <a:pt x="38100" y="87757"/>
                  <a:pt x="38100" y="70104"/>
                </a:cubicBezTo>
                <a:cubicBezTo>
                  <a:pt x="38100" y="52451"/>
                  <a:pt x="52451" y="38100"/>
                  <a:pt x="70104" y="38100"/>
                </a:cubicBezTo>
                <a:cubicBezTo>
                  <a:pt x="87757" y="38100"/>
                  <a:pt x="102107" y="52451"/>
                  <a:pt x="102107" y="70104"/>
                </a:cubicBezTo>
                <a:close/>
              </a:path>
            </a:pathLst>
          </a:custGeom>
          <a:ln w="76200">
            <a:solidFill>
              <a:srgbClr val="FF5C5C"/>
            </a:solidFill>
          </a:ln>
        </p:spPr>
        <p:txBody>
          <a:bodyPr wrap="square" lIns="0" tIns="0" rIns="0" bIns="0" rtlCol="0">
            <a:noAutofit/>
          </a:bodyPr>
          <a:lstStyle/>
          <a:p>
            <a:endParaRPr sz="1662"/>
          </a:p>
        </p:txBody>
      </p:sp>
      <p:sp>
        <p:nvSpPr>
          <p:cNvPr id="170" name="object 117"/>
          <p:cNvSpPr/>
          <p:nvPr/>
        </p:nvSpPr>
        <p:spPr>
          <a:xfrm>
            <a:off x="6821893" y="4060757"/>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71" name="object 118"/>
          <p:cNvSpPr/>
          <p:nvPr/>
        </p:nvSpPr>
        <p:spPr>
          <a:xfrm>
            <a:off x="6786724" y="4025587"/>
            <a:ext cx="129423" cy="129423"/>
          </a:xfrm>
          <a:custGeom>
            <a:avLst/>
            <a:gdLst/>
            <a:ahLst/>
            <a:cxnLst/>
            <a:rect l="l" t="t" r="r" b="b"/>
            <a:pathLst>
              <a:path w="140208" h="140208">
                <a:moveTo>
                  <a:pt x="102108" y="70104"/>
                </a:moveTo>
                <a:cubicBezTo>
                  <a:pt x="102108" y="87757"/>
                  <a:pt x="87757" y="102108"/>
                  <a:pt x="70104" y="102108"/>
                </a:cubicBezTo>
                <a:cubicBezTo>
                  <a:pt x="52451" y="102108"/>
                  <a:pt x="38100" y="87757"/>
                  <a:pt x="38100" y="70104"/>
                </a:cubicBezTo>
                <a:cubicBezTo>
                  <a:pt x="38100" y="52451"/>
                  <a:pt x="52451" y="38100"/>
                  <a:pt x="70104" y="38100"/>
                </a:cubicBezTo>
                <a:cubicBezTo>
                  <a:pt x="87757" y="38100"/>
                  <a:pt x="102108" y="52451"/>
                  <a:pt x="102108" y="70104"/>
                </a:cubicBezTo>
                <a:close/>
              </a:path>
            </a:pathLst>
          </a:custGeom>
          <a:ln w="76200">
            <a:solidFill>
              <a:srgbClr val="FF5C5C"/>
            </a:solidFill>
          </a:ln>
        </p:spPr>
        <p:txBody>
          <a:bodyPr wrap="square" lIns="0" tIns="0" rIns="0" bIns="0" rtlCol="0">
            <a:noAutofit/>
          </a:bodyPr>
          <a:lstStyle/>
          <a:p>
            <a:endParaRPr sz="1662"/>
          </a:p>
        </p:txBody>
      </p:sp>
      <p:sp>
        <p:nvSpPr>
          <p:cNvPr id="172" name="object 119"/>
          <p:cNvSpPr/>
          <p:nvPr/>
        </p:nvSpPr>
        <p:spPr>
          <a:xfrm>
            <a:off x="7283314" y="4380093"/>
            <a:ext cx="59083" cy="59084"/>
          </a:xfrm>
          <a:custGeom>
            <a:avLst/>
            <a:gdLst/>
            <a:ahLst/>
            <a:cxnLst/>
            <a:rect l="l" t="t" r="r" b="b"/>
            <a:pathLst>
              <a:path w="64007" h="64008">
                <a:moveTo>
                  <a:pt x="64008" y="32004"/>
                </a:moveTo>
                <a:cubicBezTo>
                  <a:pt x="64008" y="49657"/>
                  <a:pt x="49657" y="64008"/>
                  <a:pt x="32004" y="64008"/>
                </a:cubicBezTo>
                <a:cubicBezTo>
                  <a:pt x="14350" y="64008"/>
                  <a:pt x="0" y="49657"/>
                  <a:pt x="0" y="32004"/>
                </a:cubicBezTo>
                <a:cubicBezTo>
                  <a:pt x="0" y="14351"/>
                  <a:pt x="14350"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20" name="object 120"/>
          <p:cNvSpPr/>
          <p:nvPr/>
        </p:nvSpPr>
        <p:spPr>
          <a:xfrm>
            <a:off x="7248144" y="4344924"/>
            <a:ext cx="129422" cy="129423"/>
          </a:xfrm>
          <a:custGeom>
            <a:avLst/>
            <a:gdLst/>
            <a:ahLst/>
            <a:cxnLst/>
            <a:rect l="l" t="t" r="r" b="b"/>
            <a:pathLst>
              <a:path w="140207" h="140208">
                <a:moveTo>
                  <a:pt x="102108" y="70104"/>
                </a:moveTo>
                <a:cubicBezTo>
                  <a:pt x="102108" y="87757"/>
                  <a:pt x="87757" y="102108"/>
                  <a:pt x="70104" y="102108"/>
                </a:cubicBezTo>
                <a:cubicBezTo>
                  <a:pt x="52450" y="102108"/>
                  <a:pt x="38100" y="87757"/>
                  <a:pt x="38100" y="70104"/>
                </a:cubicBezTo>
                <a:cubicBezTo>
                  <a:pt x="38100" y="52451"/>
                  <a:pt x="52450" y="38100"/>
                  <a:pt x="70104" y="38100"/>
                </a:cubicBezTo>
                <a:cubicBezTo>
                  <a:pt x="87757" y="38100"/>
                  <a:pt x="102108" y="52451"/>
                  <a:pt x="102108" y="70104"/>
                </a:cubicBezTo>
                <a:close/>
              </a:path>
            </a:pathLst>
          </a:custGeom>
          <a:ln w="76200">
            <a:solidFill>
              <a:srgbClr val="FF5C5C"/>
            </a:solidFill>
          </a:ln>
        </p:spPr>
        <p:txBody>
          <a:bodyPr wrap="square" lIns="0" tIns="0" rIns="0" bIns="0" rtlCol="0">
            <a:noAutofit/>
          </a:bodyPr>
          <a:lstStyle/>
          <a:p>
            <a:endParaRPr sz="1662"/>
          </a:p>
        </p:txBody>
      </p:sp>
      <p:sp>
        <p:nvSpPr>
          <p:cNvPr id="121" name="object 121"/>
          <p:cNvSpPr/>
          <p:nvPr/>
        </p:nvSpPr>
        <p:spPr>
          <a:xfrm>
            <a:off x="7743327" y="4506703"/>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22" name="object 122"/>
          <p:cNvSpPr/>
          <p:nvPr/>
        </p:nvSpPr>
        <p:spPr>
          <a:xfrm>
            <a:off x="7708157" y="4471533"/>
            <a:ext cx="129423" cy="129423"/>
          </a:xfrm>
          <a:custGeom>
            <a:avLst/>
            <a:gdLst/>
            <a:ahLst/>
            <a:cxnLst/>
            <a:rect l="l" t="t" r="r" b="b"/>
            <a:pathLst>
              <a:path w="140208" h="140208">
                <a:moveTo>
                  <a:pt x="102108" y="70104"/>
                </a:moveTo>
                <a:cubicBezTo>
                  <a:pt x="102108" y="87757"/>
                  <a:pt x="87757" y="102108"/>
                  <a:pt x="70104" y="102108"/>
                </a:cubicBezTo>
                <a:cubicBezTo>
                  <a:pt x="52451" y="102108"/>
                  <a:pt x="38100" y="87757"/>
                  <a:pt x="38100" y="70104"/>
                </a:cubicBezTo>
                <a:cubicBezTo>
                  <a:pt x="38100" y="52451"/>
                  <a:pt x="52451" y="38100"/>
                  <a:pt x="70104" y="38100"/>
                </a:cubicBezTo>
                <a:cubicBezTo>
                  <a:pt x="87757" y="38100"/>
                  <a:pt x="102108" y="52451"/>
                  <a:pt x="102108" y="70104"/>
                </a:cubicBezTo>
                <a:close/>
              </a:path>
            </a:pathLst>
          </a:custGeom>
          <a:ln w="76200">
            <a:solidFill>
              <a:srgbClr val="FF5C5C"/>
            </a:solidFill>
          </a:ln>
        </p:spPr>
        <p:txBody>
          <a:bodyPr wrap="square" lIns="0" tIns="0" rIns="0" bIns="0" rtlCol="0">
            <a:noAutofit/>
          </a:bodyPr>
          <a:lstStyle/>
          <a:p>
            <a:endParaRPr sz="1662"/>
          </a:p>
        </p:txBody>
      </p:sp>
      <p:sp>
        <p:nvSpPr>
          <p:cNvPr id="123" name="object 123"/>
          <p:cNvSpPr/>
          <p:nvPr/>
        </p:nvSpPr>
        <p:spPr>
          <a:xfrm>
            <a:off x="4982777" y="2223399"/>
            <a:ext cx="2816352" cy="2066544"/>
          </a:xfrm>
          <a:custGeom>
            <a:avLst/>
            <a:gdLst/>
            <a:ahLst/>
            <a:cxnLst/>
            <a:rect l="l" t="t" r="r" b="b"/>
            <a:pathLst>
              <a:path w="3051048" h="2238756">
                <a:moveTo>
                  <a:pt x="28194" y="2210562"/>
                </a:moveTo>
                <a:lnTo>
                  <a:pt x="528066" y="1960626"/>
                </a:lnTo>
                <a:lnTo>
                  <a:pt x="1026414" y="1878330"/>
                </a:lnTo>
                <a:lnTo>
                  <a:pt x="1526285" y="1701546"/>
                </a:lnTo>
                <a:lnTo>
                  <a:pt x="2024634" y="803910"/>
                </a:lnTo>
                <a:lnTo>
                  <a:pt x="2524506" y="590550"/>
                </a:lnTo>
                <a:lnTo>
                  <a:pt x="3022854" y="28194"/>
                </a:lnTo>
              </a:path>
            </a:pathLst>
          </a:custGeom>
          <a:ln w="56388">
            <a:solidFill>
              <a:srgbClr val="00B050"/>
            </a:solidFill>
          </a:ln>
        </p:spPr>
        <p:txBody>
          <a:bodyPr wrap="square" lIns="0" tIns="0" rIns="0" bIns="0" rtlCol="0">
            <a:noAutofit/>
          </a:bodyPr>
          <a:lstStyle/>
          <a:p>
            <a:endParaRPr sz="1662"/>
          </a:p>
        </p:txBody>
      </p:sp>
      <p:sp>
        <p:nvSpPr>
          <p:cNvPr id="124" name="object 124"/>
          <p:cNvSpPr/>
          <p:nvPr/>
        </p:nvSpPr>
        <p:spPr>
          <a:xfrm>
            <a:off x="4979025" y="4233789"/>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25" name="object 125"/>
          <p:cNvSpPr/>
          <p:nvPr/>
        </p:nvSpPr>
        <p:spPr>
          <a:xfrm>
            <a:off x="4952648" y="4207412"/>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00B050"/>
            </a:solidFill>
          </a:ln>
        </p:spPr>
        <p:txBody>
          <a:bodyPr wrap="square" lIns="0" tIns="0" rIns="0" bIns="0" rtlCol="0">
            <a:noAutofit/>
          </a:bodyPr>
          <a:lstStyle/>
          <a:p>
            <a:endParaRPr sz="1662"/>
          </a:p>
        </p:txBody>
      </p:sp>
      <p:sp>
        <p:nvSpPr>
          <p:cNvPr id="126" name="object 126"/>
          <p:cNvSpPr/>
          <p:nvPr/>
        </p:nvSpPr>
        <p:spPr>
          <a:xfrm>
            <a:off x="5440446" y="4003079"/>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27" name="object 127"/>
          <p:cNvSpPr/>
          <p:nvPr/>
        </p:nvSpPr>
        <p:spPr>
          <a:xfrm>
            <a:off x="5414069" y="3976702"/>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00B050"/>
            </a:solidFill>
          </a:ln>
        </p:spPr>
        <p:txBody>
          <a:bodyPr wrap="square" lIns="0" tIns="0" rIns="0" bIns="0" rtlCol="0">
            <a:noAutofit/>
          </a:bodyPr>
          <a:lstStyle/>
          <a:p>
            <a:endParaRPr sz="1662"/>
          </a:p>
        </p:txBody>
      </p:sp>
      <p:sp>
        <p:nvSpPr>
          <p:cNvPr id="128" name="object 128"/>
          <p:cNvSpPr/>
          <p:nvPr/>
        </p:nvSpPr>
        <p:spPr>
          <a:xfrm>
            <a:off x="5900459" y="3927114"/>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29" name="object 129"/>
          <p:cNvSpPr/>
          <p:nvPr/>
        </p:nvSpPr>
        <p:spPr>
          <a:xfrm>
            <a:off x="5874082" y="3900737"/>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00B050"/>
            </a:solidFill>
          </a:ln>
        </p:spPr>
        <p:txBody>
          <a:bodyPr wrap="square" lIns="0" tIns="0" rIns="0" bIns="0" rtlCol="0">
            <a:noAutofit/>
          </a:bodyPr>
          <a:lstStyle/>
          <a:p>
            <a:endParaRPr sz="1662"/>
          </a:p>
        </p:txBody>
      </p:sp>
      <p:sp>
        <p:nvSpPr>
          <p:cNvPr id="130" name="object 130"/>
          <p:cNvSpPr/>
          <p:nvPr/>
        </p:nvSpPr>
        <p:spPr>
          <a:xfrm>
            <a:off x="6361880" y="3763928"/>
            <a:ext cx="59083" cy="59084"/>
          </a:xfrm>
          <a:custGeom>
            <a:avLst/>
            <a:gdLst/>
            <a:ahLst/>
            <a:cxnLst/>
            <a:rect l="l" t="t" r="r" b="b"/>
            <a:pathLst>
              <a:path w="64007" h="64008">
                <a:moveTo>
                  <a:pt x="64007" y="32004"/>
                </a:moveTo>
                <a:cubicBezTo>
                  <a:pt x="64007" y="49657"/>
                  <a:pt x="49657" y="64008"/>
                  <a:pt x="32004" y="64008"/>
                </a:cubicBezTo>
                <a:cubicBezTo>
                  <a:pt x="14351" y="64008"/>
                  <a:pt x="0" y="49657"/>
                  <a:pt x="0" y="32004"/>
                </a:cubicBezTo>
                <a:cubicBezTo>
                  <a:pt x="0" y="14351"/>
                  <a:pt x="14351" y="0"/>
                  <a:pt x="32004" y="0"/>
                </a:cubicBezTo>
                <a:cubicBezTo>
                  <a:pt x="49657" y="0"/>
                  <a:pt x="64007" y="14351"/>
                  <a:pt x="64007" y="32004"/>
                </a:cubicBezTo>
                <a:close/>
              </a:path>
            </a:pathLst>
          </a:custGeom>
          <a:solidFill>
            <a:srgbClr val="FFFFFF"/>
          </a:solidFill>
        </p:spPr>
        <p:txBody>
          <a:bodyPr wrap="square" lIns="0" tIns="0" rIns="0" bIns="0" rtlCol="0">
            <a:noAutofit/>
          </a:bodyPr>
          <a:lstStyle/>
          <a:p>
            <a:endParaRPr sz="1662"/>
          </a:p>
        </p:txBody>
      </p:sp>
      <p:sp>
        <p:nvSpPr>
          <p:cNvPr id="131" name="object 131"/>
          <p:cNvSpPr/>
          <p:nvPr/>
        </p:nvSpPr>
        <p:spPr>
          <a:xfrm>
            <a:off x="6335503" y="3737551"/>
            <a:ext cx="111837" cy="111838"/>
          </a:xfrm>
          <a:custGeom>
            <a:avLst/>
            <a:gdLst/>
            <a:ahLst/>
            <a:cxnLst/>
            <a:rect l="l" t="t" r="r" b="b"/>
            <a:pathLst>
              <a:path w="121157" h="121158">
                <a:moveTo>
                  <a:pt x="92582" y="60579"/>
                </a:moveTo>
                <a:cubicBezTo>
                  <a:pt x="92582" y="78232"/>
                  <a:pt x="78232" y="92583"/>
                  <a:pt x="60579" y="92583"/>
                </a:cubicBezTo>
                <a:cubicBezTo>
                  <a:pt x="42926" y="92583"/>
                  <a:pt x="28575" y="78232"/>
                  <a:pt x="28575" y="60579"/>
                </a:cubicBezTo>
                <a:cubicBezTo>
                  <a:pt x="28575" y="42926"/>
                  <a:pt x="42926" y="28575"/>
                  <a:pt x="60579" y="28575"/>
                </a:cubicBezTo>
                <a:cubicBezTo>
                  <a:pt x="78232" y="28575"/>
                  <a:pt x="92582" y="42926"/>
                  <a:pt x="92582" y="60579"/>
                </a:cubicBezTo>
                <a:close/>
              </a:path>
            </a:pathLst>
          </a:custGeom>
          <a:ln w="57150">
            <a:solidFill>
              <a:srgbClr val="00B050"/>
            </a:solidFill>
          </a:ln>
        </p:spPr>
        <p:txBody>
          <a:bodyPr wrap="square" lIns="0" tIns="0" rIns="0" bIns="0" rtlCol="0">
            <a:noAutofit/>
          </a:bodyPr>
          <a:lstStyle/>
          <a:p>
            <a:endParaRPr sz="1662"/>
          </a:p>
        </p:txBody>
      </p:sp>
      <p:sp>
        <p:nvSpPr>
          <p:cNvPr id="132" name="object 132"/>
          <p:cNvSpPr/>
          <p:nvPr/>
        </p:nvSpPr>
        <p:spPr>
          <a:xfrm>
            <a:off x="6821893" y="2935342"/>
            <a:ext cx="59084" cy="59083"/>
          </a:xfrm>
          <a:custGeom>
            <a:avLst/>
            <a:gdLst/>
            <a:ahLst/>
            <a:cxnLst/>
            <a:rect l="l" t="t" r="r" b="b"/>
            <a:pathLst>
              <a:path w="64008" h="64007">
                <a:moveTo>
                  <a:pt x="64008" y="32004"/>
                </a:moveTo>
                <a:cubicBezTo>
                  <a:pt x="64008" y="49656"/>
                  <a:pt x="49657" y="64008"/>
                  <a:pt x="32004" y="64008"/>
                </a:cubicBezTo>
                <a:cubicBezTo>
                  <a:pt x="14351" y="64008"/>
                  <a:pt x="0" y="49656"/>
                  <a:pt x="0" y="32004"/>
                </a:cubicBezTo>
                <a:cubicBezTo>
                  <a:pt x="0" y="14350"/>
                  <a:pt x="14351" y="0"/>
                  <a:pt x="32004" y="0"/>
                </a:cubicBezTo>
                <a:cubicBezTo>
                  <a:pt x="49657" y="0"/>
                  <a:pt x="64008" y="14350"/>
                  <a:pt x="64008" y="32004"/>
                </a:cubicBezTo>
                <a:close/>
              </a:path>
            </a:pathLst>
          </a:custGeom>
          <a:solidFill>
            <a:srgbClr val="FFFFFF"/>
          </a:solidFill>
        </p:spPr>
        <p:txBody>
          <a:bodyPr wrap="square" lIns="0" tIns="0" rIns="0" bIns="0" rtlCol="0">
            <a:noAutofit/>
          </a:bodyPr>
          <a:lstStyle/>
          <a:p>
            <a:endParaRPr sz="1662"/>
          </a:p>
        </p:txBody>
      </p:sp>
      <p:sp>
        <p:nvSpPr>
          <p:cNvPr id="133" name="object 133"/>
          <p:cNvSpPr/>
          <p:nvPr/>
        </p:nvSpPr>
        <p:spPr>
          <a:xfrm>
            <a:off x="6795516" y="2908965"/>
            <a:ext cx="111838" cy="111837"/>
          </a:xfrm>
          <a:custGeom>
            <a:avLst/>
            <a:gdLst/>
            <a:ahLst/>
            <a:cxnLst/>
            <a:rect l="l" t="t" r="r" b="b"/>
            <a:pathLst>
              <a:path w="121158" h="121157">
                <a:moveTo>
                  <a:pt x="92583" y="60579"/>
                </a:moveTo>
                <a:cubicBezTo>
                  <a:pt x="92583" y="78231"/>
                  <a:pt x="78232" y="92583"/>
                  <a:pt x="60579" y="92583"/>
                </a:cubicBezTo>
                <a:cubicBezTo>
                  <a:pt x="42926" y="92583"/>
                  <a:pt x="28575" y="78231"/>
                  <a:pt x="28575" y="60579"/>
                </a:cubicBezTo>
                <a:cubicBezTo>
                  <a:pt x="28575" y="42925"/>
                  <a:pt x="42926" y="28575"/>
                  <a:pt x="60579" y="28575"/>
                </a:cubicBezTo>
                <a:cubicBezTo>
                  <a:pt x="78232" y="28575"/>
                  <a:pt x="92583" y="42925"/>
                  <a:pt x="92583" y="60579"/>
                </a:cubicBezTo>
                <a:close/>
              </a:path>
            </a:pathLst>
          </a:custGeom>
          <a:ln w="57150">
            <a:solidFill>
              <a:srgbClr val="00B050"/>
            </a:solidFill>
          </a:ln>
        </p:spPr>
        <p:txBody>
          <a:bodyPr wrap="square" lIns="0" tIns="0" rIns="0" bIns="0" rtlCol="0">
            <a:noAutofit/>
          </a:bodyPr>
          <a:lstStyle/>
          <a:p>
            <a:endParaRPr sz="1662"/>
          </a:p>
        </p:txBody>
      </p:sp>
      <p:sp>
        <p:nvSpPr>
          <p:cNvPr id="134" name="object 134"/>
          <p:cNvSpPr/>
          <p:nvPr/>
        </p:nvSpPr>
        <p:spPr>
          <a:xfrm>
            <a:off x="7283314" y="2738394"/>
            <a:ext cx="59083" cy="59084"/>
          </a:xfrm>
          <a:custGeom>
            <a:avLst/>
            <a:gdLst/>
            <a:ahLst/>
            <a:cxnLst/>
            <a:rect l="l" t="t" r="r" b="b"/>
            <a:pathLst>
              <a:path w="64007" h="64008">
                <a:moveTo>
                  <a:pt x="64008" y="32003"/>
                </a:moveTo>
                <a:cubicBezTo>
                  <a:pt x="64008" y="49657"/>
                  <a:pt x="49657" y="64008"/>
                  <a:pt x="32004" y="64008"/>
                </a:cubicBezTo>
                <a:cubicBezTo>
                  <a:pt x="14350" y="64008"/>
                  <a:pt x="0" y="49657"/>
                  <a:pt x="0" y="32003"/>
                </a:cubicBezTo>
                <a:cubicBezTo>
                  <a:pt x="0" y="14351"/>
                  <a:pt x="14350" y="0"/>
                  <a:pt x="32004" y="0"/>
                </a:cubicBezTo>
                <a:cubicBezTo>
                  <a:pt x="49657" y="0"/>
                  <a:pt x="64008" y="14351"/>
                  <a:pt x="64008" y="32003"/>
                </a:cubicBezTo>
                <a:close/>
              </a:path>
            </a:pathLst>
          </a:custGeom>
          <a:solidFill>
            <a:srgbClr val="FFFFFF"/>
          </a:solidFill>
        </p:spPr>
        <p:txBody>
          <a:bodyPr wrap="square" lIns="0" tIns="0" rIns="0" bIns="0" rtlCol="0">
            <a:noAutofit/>
          </a:bodyPr>
          <a:lstStyle/>
          <a:p>
            <a:endParaRPr sz="1662"/>
          </a:p>
        </p:txBody>
      </p:sp>
      <p:sp>
        <p:nvSpPr>
          <p:cNvPr id="135" name="object 135"/>
          <p:cNvSpPr/>
          <p:nvPr/>
        </p:nvSpPr>
        <p:spPr>
          <a:xfrm>
            <a:off x="7256937" y="2712017"/>
            <a:ext cx="111837" cy="111838"/>
          </a:xfrm>
          <a:custGeom>
            <a:avLst/>
            <a:gdLst/>
            <a:ahLst/>
            <a:cxnLst/>
            <a:rect l="l" t="t" r="r" b="b"/>
            <a:pathLst>
              <a:path w="121157" h="121158">
                <a:moveTo>
                  <a:pt x="92583" y="60578"/>
                </a:moveTo>
                <a:cubicBezTo>
                  <a:pt x="92583" y="78232"/>
                  <a:pt x="78232" y="92583"/>
                  <a:pt x="60579" y="92583"/>
                </a:cubicBezTo>
                <a:cubicBezTo>
                  <a:pt x="42925" y="92583"/>
                  <a:pt x="28575" y="78232"/>
                  <a:pt x="28575" y="60578"/>
                </a:cubicBezTo>
                <a:cubicBezTo>
                  <a:pt x="28575" y="42926"/>
                  <a:pt x="42925" y="28575"/>
                  <a:pt x="60579" y="28575"/>
                </a:cubicBezTo>
                <a:cubicBezTo>
                  <a:pt x="78232" y="28575"/>
                  <a:pt x="92583" y="42926"/>
                  <a:pt x="92583" y="60578"/>
                </a:cubicBezTo>
                <a:close/>
              </a:path>
            </a:pathLst>
          </a:custGeom>
          <a:ln w="57150">
            <a:solidFill>
              <a:srgbClr val="00B050"/>
            </a:solidFill>
          </a:ln>
        </p:spPr>
        <p:txBody>
          <a:bodyPr wrap="square" lIns="0" tIns="0" rIns="0" bIns="0" rtlCol="0">
            <a:noAutofit/>
          </a:bodyPr>
          <a:lstStyle/>
          <a:p>
            <a:endParaRPr sz="1662"/>
          </a:p>
        </p:txBody>
      </p:sp>
      <p:sp>
        <p:nvSpPr>
          <p:cNvPr id="136" name="object 136"/>
          <p:cNvSpPr/>
          <p:nvPr/>
        </p:nvSpPr>
        <p:spPr>
          <a:xfrm>
            <a:off x="7743327" y="2219296"/>
            <a:ext cx="59084" cy="59084"/>
          </a:xfrm>
          <a:custGeom>
            <a:avLst/>
            <a:gdLst/>
            <a:ahLst/>
            <a:cxnLst/>
            <a:rect l="l" t="t" r="r" b="b"/>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solidFill>
            <a:srgbClr val="FFFFFF"/>
          </a:solidFill>
        </p:spPr>
        <p:txBody>
          <a:bodyPr wrap="square" lIns="0" tIns="0" rIns="0" bIns="0" rtlCol="0">
            <a:noAutofit/>
          </a:bodyPr>
          <a:lstStyle/>
          <a:p>
            <a:endParaRPr sz="1662"/>
          </a:p>
        </p:txBody>
      </p:sp>
      <p:sp>
        <p:nvSpPr>
          <p:cNvPr id="137" name="object 137"/>
          <p:cNvSpPr/>
          <p:nvPr/>
        </p:nvSpPr>
        <p:spPr>
          <a:xfrm>
            <a:off x="7716950" y="2192919"/>
            <a:ext cx="111838" cy="111838"/>
          </a:xfrm>
          <a:custGeom>
            <a:avLst/>
            <a:gdLst/>
            <a:ahLst/>
            <a:cxnLst/>
            <a:rect l="l" t="t" r="r" b="b"/>
            <a:pathLst>
              <a:path w="121158" h="121158">
                <a:moveTo>
                  <a:pt x="92583" y="60579"/>
                </a:moveTo>
                <a:cubicBezTo>
                  <a:pt x="92583" y="78232"/>
                  <a:pt x="78232" y="92583"/>
                  <a:pt x="60579" y="92583"/>
                </a:cubicBezTo>
                <a:cubicBezTo>
                  <a:pt x="42926" y="92583"/>
                  <a:pt x="28575" y="78232"/>
                  <a:pt x="28575" y="60579"/>
                </a:cubicBezTo>
                <a:cubicBezTo>
                  <a:pt x="28575" y="42926"/>
                  <a:pt x="42926" y="28575"/>
                  <a:pt x="60579" y="28575"/>
                </a:cubicBezTo>
                <a:cubicBezTo>
                  <a:pt x="78232" y="28575"/>
                  <a:pt x="92583" y="42926"/>
                  <a:pt x="92583" y="60579"/>
                </a:cubicBezTo>
                <a:close/>
              </a:path>
            </a:pathLst>
          </a:custGeom>
          <a:ln w="57150">
            <a:solidFill>
              <a:srgbClr val="00B050"/>
            </a:solidFill>
          </a:ln>
        </p:spPr>
        <p:txBody>
          <a:bodyPr wrap="square" lIns="0" tIns="0" rIns="0" bIns="0" rtlCol="0">
            <a:noAutofit/>
          </a:bodyPr>
          <a:lstStyle/>
          <a:p>
            <a:endParaRPr sz="1662"/>
          </a:p>
        </p:txBody>
      </p:sp>
      <p:sp>
        <p:nvSpPr>
          <p:cNvPr id="173" name="text 1"/>
          <p:cNvSpPr txBox="1"/>
          <p:nvPr/>
        </p:nvSpPr>
        <p:spPr>
          <a:xfrm>
            <a:off x="6340895" y="2058830"/>
            <a:ext cx="273473" cy="129138"/>
          </a:xfrm>
          <a:prstGeom prst="rect">
            <a:avLst/>
          </a:prstGeom>
        </p:spPr>
        <p:txBody>
          <a:bodyPr vert="horz" wrap="none" lIns="0" tIns="0" rIns="0" bIns="0" rtlCol="0">
            <a:spAutoFit/>
          </a:bodyPr>
          <a:lstStyle/>
          <a:p>
            <a:r>
              <a:rPr sz="839" b="1" spc="9" dirty="0">
                <a:latin typeface="Arial"/>
                <a:cs typeface="Arial"/>
              </a:rPr>
              <a:t>375.5</a:t>
            </a:r>
            <a:endParaRPr sz="831">
              <a:latin typeface="Arial"/>
              <a:cs typeface="Arial"/>
            </a:endParaRPr>
          </a:p>
        </p:txBody>
      </p:sp>
      <p:sp>
        <p:nvSpPr>
          <p:cNvPr id="174" name="text 1"/>
          <p:cNvSpPr txBox="1"/>
          <p:nvPr/>
        </p:nvSpPr>
        <p:spPr>
          <a:xfrm>
            <a:off x="7687408" y="1740994"/>
            <a:ext cx="539571" cy="255776"/>
          </a:xfrm>
          <a:prstGeom prst="rect">
            <a:avLst/>
          </a:prstGeom>
        </p:spPr>
        <p:txBody>
          <a:bodyPr vert="horz" wrap="none" lIns="0" tIns="0" rIns="0" bIns="0" rtlCol="0">
            <a:spAutoFit/>
          </a:bodyPr>
          <a:lstStyle/>
          <a:p>
            <a:r>
              <a:rPr sz="1662" b="1" spc="9" dirty="0">
                <a:solidFill>
                  <a:srgbClr val="0070C0"/>
                </a:solidFill>
                <a:latin typeface="Arial"/>
                <a:cs typeface="Arial"/>
              </a:rPr>
              <a:t>416.1</a:t>
            </a:r>
            <a:endParaRPr sz="1662">
              <a:latin typeface="Arial"/>
              <a:cs typeface="Arial"/>
            </a:endParaRPr>
          </a:p>
        </p:txBody>
      </p:sp>
      <p:sp>
        <p:nvSpPr>
          <p:cNvPr id="175" name="text 1"/>
          <p:cNvSpPr txBox="1"/>
          <p:nvPr/>
        </p:nvSpPr>
        <p:spPr>
          <a:xfrm>
            <a:off x="6336675" y="4407994"/>
            <a:ext cx="213007" cy="129138"/>
          </a:xfrm>
          <a:prstGeom prst="rect">
            <a:avLst/>
          </a:prstGeom>
        </p:spPr>
        <p:txBody>
          <a:bodyPr vert="horz" wrap="none" lIns="0" tIns="0" rIns="0" bIns="0" rtlCol="0">
            <a:spAutoFit/>
          </a:bodyPr>
          <a:lstStyle/>
          <a:p>
            <a:r>
              <a:rPr sz="839" b="1" spc="9" dirty="0">
                <a:latin typeface="Arial"/>
                <a:cs typeface="Arial"/>
              </a:rPr>
              <a:t>67.5</a:t>
            </a:r>
            <a:endParaRPr sz="831">
              <a:latin typeface="Arial"/>
              <a:cs typeface="Arial"/>
            </a:endParaRPr>
          </a:p>
        </p:txBody>
      </p:sp>
      <p:sp>
        <p:nvSpPr>
          <p:cNvPr id="176" name="text 1"/>
          <p:cNvSpPr txBox="1"/>
          <p:nvPr/>
        </p:nvSpPr>
        <p:spPr>
          <a:xfrm>
            <a:off x="7712495" y="4032035"/>
            <a:ext cx="539571" cy="255776"/>
          </a:xfrm>
          <a:prstGeom prst="rect">
            <a:avLst/>
          </a:prstGeom>
        </p:spPr>
        <p:txBody>
          <a:bodyPr vert="horz" wrap="none" lIns="0" tIns="0" rIns="0" bIns="0" rtlCol="0">
            <a:spAutoFit/>
          </a:bodyPr>
          <a:lstStyle/>
          <a:p>
            <a:r>
              <a:rPr sz="1662" b="1" spc="9" dirty="0">
                <a:solidFill>
                  <a:srgbClr val="808080"/>
                </a:solidFill>
                <a:latin typeface="Arial"/>
                <a:cs typeface="Arial"/>
              </a:rPr>
              <a:t>104.0</a:t>
            </a:r>
            <a:endParaRPr sz="1662">
              <a:latin typeface="Arial"/>
              <a:cs typeface="Arial"/>
            </a:endParaRPr>
          </a:p>
        </p:txBody>
      </p:sp>
      <p:sp>
        <p:nvSpPr>
          <p:cNvPr id="177" name="text 1"/>
          <p:cNvSpPr txBox="1"/>
          <p:nvPr/>
        </p:nvSpPr>
        <p:spPr>
          <a:xfrm>
            <a:off x="6514748" y="2426794"/>
            <a:ext cx="273473" cy="129138"/>
          </a:xfrm>
          <a:prstGeom prst="rect">
            <a:avLst/>
          </a:prstGeom>
        </p:spPr>
        <p:txBody>
          <a:bodyPr vert="horz" wrap="none" lIns="0" tIns="0" rIns="0" bIns="0" rtlCol="0">
            <a:spAutoFit/>
          </a:bodyPr>
          <a:lstStyle/>
          <a:p>
            <a:r>
              <a:rPr sz="839" b="1" spc="9" dirty="0">
                <a:latin typeface="Arial"/>
                <a:cs typeface="Arial"/>
              </a:rPr>
              <a:t>350.3</a:t>
            </a:r>
            <a:endParaRPr sz="831">
              <a:latin typeface="Arial"/>
              <a:cs typeface="Arial"/>
            </a:endParaRPr>
          </a:p>
        </p:txBody>
      </p:sp>
      <p:sp>
        <p:nvSpPr>
          <p:cNvPr id="178" name="text 1"/>
          <p:cNvSpPr txBox="1"/>
          <p:nvPr/>
        </p:nvSpPr>
        <p:spPr>
          <a:xfrm>
            <a:off x="7731838" y="4661799"/>
            <a:ext cx="419795" cy="255776"/>
          </a:xfrm>
          <a:prstGeom prst="rect">
            <a:avLst/>
          </a:prstGeom>
        </p:spPr>
        <p:txBody>
          <a:bodyPr vert="horz" wrap="none" lIns="0" tIns="0" rIns="0" bIns="0" rtlCol="0">
            <a:spAutoFit/>
          </a:bodyPr>
          <a:lstStyle/>
          <a:p>
            <a:r>
              <a:rPr sz="1662" b="1" spc="9" dirty="0">
                <a:solidFill>
                  <a:srgbClr val="FF0000"/>
                </a:solidFill>
                <a:latin typeface="Arial"/>
                <a:cs typeface="Arial"/>
              </a:rPr>
              <a:t>77.3</a:t>
            </a:r>
            <a:endParaRPr sz="1662">
              <a:latin typeface="Arial"/>
              <a:cs typeface="Arial"/>
            </a:endParaRPr>
          </a:p>
        </p:txBody>
      </p:sp>
      <p:sp>
        <p:nvSpPr>
          <p:cNvPr id="179" name="text 1"/>
          <p:cNvSpPr txBox="1"/>
          <p:nvPr/>
        </p:nvSpPr>
        <p:spPr>
          <a:xfrm>
            <a:off x="6044653" y="3616569"/>
            <a:ext cx="273473" cy="129138"/>
          </a:xfrm>
          <a:prstGeom prst="rect">
            <a:avLst/>
          </a:prstGeom>
        </p:spPr>
        <p:txBody>
          <a:bodyPr vert="horz" wrap="none" lIns="0" tIns="0" rIns="0" bIns="0" rtlCol="0">
            <a:spAutoFit/>
          </a:bodyPr>
          <a:lstStyle/>
          <a:p>
            <a:r>
              <a:rPr sz="839" b="1" spc="9" dirty="0">
                <a:latin typeface="Arial"/>
                <a:cs typeface="Arial"/>
              </a:rPr>
              <a:t>177.9</a:t>
            </a:r>
            <a:endParaRPr sz="831">
              <a:latin typeface="Arial"/>
              <a:cs typeface="Arial"/>
            </a:endParaRPr>
          </a:p>
        </p:txBody>
      </p:sp>
      <p:sp>
        <p:nvSpPr>
          <p:cNvPr id="180" name="text 1"/>
          <p:cNvSpPr txBox="1"/>
          <p:nvPr/>
        </p:nvSpPr>
        <p:spPr>
          <a:xfrm>
            <a:off x="7712495" y="2480369"/>
            <a:ext cx="539571" cy="255776"/>
          </a:xfrm>
          <a:prstGeom prst="rect">
            <a:avLst/>
          </a:prstGeom>
        </p:spPr>
        <p:txBody>
          <a:bodyPr vert="horz" wrap="none" lIns="0" tIns="0" rIns="0" bIns="0" rtlCol="0">
            <a:spAutoFit/>
          </a:bodyPr>
          <a:lstStyle/>
          <a:p>
            <a:r>
              <a:rPr sz="1662" b="1" spc="9" dirty="0">
                <a:solidFill>
                  <a:srgbClr val="00B050"/>
                </a:solidFill>
                <a:latin typeface="Arial"/>
                <a:cs typeface="Arial"/>
              </a:rPr>
              <a:t>387.3</a:t>
            </a:r>
            <a:endParaRPr sz="1662">
              <a:latin typeface="Arial"/>
              <a:cs typeface="Arial"/>
            </a:endParaRPr>
          </a:p>
        </p:txBody>
      </p:sp>
      <p:sp>
        <p:nvSpPr>
          <p:cNvPr id="181" name="text 1"/>
          <p:cNvSpPr txBox="1"/>
          <p:nvPr/>
        </p:nvSpPr>
        <p:spPr>
          <a:xfrm>
            <a:off x="4522529" y="5053702"/>
            <a:ext cx="152542" cy="142027"/>
          </a:xfrm>
          <a:prstGeom prst="rect">
            <a:avLst/>
          </a:prstGeom>
        </p:spPr>
        <p:txBody>
          <a:bodyPr vert="horz" wrap="none" lIns="0" tIns="0" rIns="0" bIns="0" rtlCol="0">
            <a:spAutoFit/>
          </a:bodyPr>
          <a:lstStyle/>
          <a:p>
            <a:r>
              <a:rPr sz="923" spc="9" dirty="0">
                <a:latin typeface="Calibri"/>
                <a:cs typeface="Calibri"/>
              </a:rPr>
              <a:t>0.0</a:t>
            </a:r>
            <a:endParaRPr sz="923">
              <a:latin typeface="Calibri"/>
              <a:cs typeface="Calibri"/>
            </a:endParaRPr>
          </a:p>
        </p:txBody>
      </p:sp>
      <p:sp>
        <p:nvSpPr>
          <p:cNvPr id="182" name="text 1"/>
          <p:cNvSpPr txBox="1"/>
          <p:nvPr/>
        </p:nvSpPr>
        <p:spPr>
          <a:xfrm>
            <a:off x="4463093" y="4684894"/>
            <a:ext cx="213007" cy="142027"/>
          </a:xfrm>
          <a:prstGeom prst="rect">
            <a:avLst/>
          </a:prstGeom>
        </p:spPr>
        <p:txBody>
          <a:bodyPr vert="horz" wrap="none" lIns="0" tIns="0" rIns="0" bIns="0" rtlCol="0">
            <a:spAutoFit/>
          </a:bodyPr>
          <a:lstStyle/>
          <a:p>
            <a:r>
              <a:rPr sz="923" spc="9" dirty="0">
                <a:latin typeface="Calibri"/>
                <a:cs typeface="Calibri"/>
              </a:rPr>
              <a:t>50.0</a:t>
            </a:r>
            <a:endParaRPr sz="923">
              <a:latin typeface="Calibri"/>
              <a:cs typeface="Calibri"/>
            </a:endParaRPr>
          </a:p>
        </p:txBody>
      </p:sp>
      <p:sp>
        <p:nvSpPr>
          <p:cNvPr id="183" name="text 1"/>
          <p:cNvSpPr txBox="1"/>
          <p:nvPr/>
        </p:nvSpPr>
        <p:spPr>
          <a:xfrm>
            <a:off x="4403774" y="4315734"/>
            <a:ext cx="273473" cy="142027"/>
          </a:xfrm>
          <a:prstGeom prst="rect">
            <a:avLst/>
          </a:prstGeom>
        </p:spPr>
        <p:txBody>
          <a:bodyPr vert="horz" wrap="none" lIns="0" tIns="0" rIns="0" bIns="0" rtlCol="0">
            <a:spAutoFit/>
          </a:bodyPr>
          <a:lstStyle/>
          <a:p>
            <a:r>
              <a:rPr sz="923" spc="9" dirty="0">
                <a:latin typeface="Calibri"/>
                <a:cs typeface="Calibri"/>
              </a:rPr>
              <a:t>100.0</a:t>
            </a:r>
            <a:endParaRPr sz="923">
              <a:latin typeface="Calibri"/>
              <a:cs typeface="Calibri"/>
            </a:endParaRPr>
          </a:p>
        </p:txBody>
      </p:sp>
      <p:sp>
        <p:nvSpPr>
          <p:cNvPr id="184" name="text 1"/>
          <p:cNvSpPr txBox="1"/>
          <p:nvPr/>
        </p:nvSpPr>
        <p:spPr>
          <a:xfrm>
            <a:off x="4403774" y="3946574"/>
            <a:ext cx="273473" cy="142027"/>
          </a:xfrm>
          <a:prstGeom prst="rect">
            <a:avLst/>
          </a:prstGeom>
        </p:spPr>
        <p:txBody>
          <a:bodyPr vert="horz" wrap="none" lIns="0" tIns="0" rIns="0" bIns="0" rtlCol="0">
            <a:spAutoFit/>
          </a:bodyPr>
          <a:lstStyle/>
          <a:p>
            <a:r>
              <a:rPr sz="923" spc="9" dirty="0">
                <a:latin typeface="Calibri"/>
                <a:cs typeface="Calibri"/>
              </a:rPr>
              <a:t>150.0</a:t>
            </a:r>
            <a:endParaRPr sz="923">
              <a:latin typeface="Calibri"/>
              <a:cs typeface="Calibri"/>
            </a:endParaRPr>
          </a:p>
        </p:txBody>
      </p:sp>
      <p:sp>
        <p:nvSpPr>
          <p:cNvPr id="185" name="text 1"/>
          <p:cNvSpPr txBox="1"/>
          <p:nvPr/>
        </p:nvSpPr>
        <p:spPr>
          <a:xfrm>
            <a:off x="4403774" y="3577766"/>
            <a:ext cx="273473" cy="142027"/>
          </a:xfrm>
          <a:prstGeom prst="rect">
            <a:avLst/>
          </a:prstGeom>
        </p:spPr>
        <p:txBody>
          <a:bodyPr vert="horz" wrap="none" lIns="0" tIns="0" rIns="0" bIns="0" rtlCol="0">
            <a:spAutoFit/>
          </a:bodyPr>
          <a:lstStyle/>
          <a:p>
            <a:r>
              <a:rPr sz="923" spc="9" dirty="0">
                <a:latin typeface="Calibri"/>
                <a:cs typeface="Calibri"/>
              </a:rPr>
              <a:t>200.0</a:t>
            </a:r>
            <a:endParaRPr sz="923">
              <a:latin typeface="Calibri"/>
              <a:cs typeface="Calibri"/>
            </a:endParaRPr>
          </a:p>
        </p:txBody>
      </p:sp>
      <p:sp>
        <p:nvSpPr>
          <p:cNvPr id="186" name="text 1"/>
          <p:cNvSpPr txBox="1"/>
          <p:nvPr/>
        </p:nvSpPr>
        <p:spPr>
          <a:xfrm>
            <a:off x="4403774" y="3208607"/>
            <a:ext cx="273473" cy="142027"/>
          </a:xfrm>
          <a:prstGeom prst="rect">
            <a:avLst/>
          </a:prstGeom>
        </p:spPr>
        <p:txBody>
          <a:bodyPr vert="horz" wrap="none" lIns="0" tIns="0" rIns="0" bIns="0" rtlCol="0">
            <a:spAutoFit/>
          </a:bodyPr>
          <a:lstStyle/>
          <a:p>
            <a:r>
              <a:rPr sz="923" spc="9" dirty="0">
                <a:latin typeface="Calibri"/>
                <a:cs typeface="Calibri"/>
              </a:rPr>
              <a:t>250.0</a:t>
            </a:r>
            <a:endParaRPr sz="923">
              <a:latin typeface="Calibri"/>
              <a:cs typeface="Calibri"/>
            </a:endParaRPr>
          </a:p>
        </p:txBody>
      </p:sp>
      <p:sp>
        <p:nvSpPr>
          <p:cNvPr id="187" name="text 1"/>
          <p:cNvSpPr txBox="1"/>
          <p:nvPr/>
        </p:nvSpPr>
        <p:spPr>
          <a:xfrm>
            <a:off x="4403774" y="2839447"/>
            <a:ext cx="273473" cy="142027"/>
          </a:xfrm>
          <a:prstGeom prst="rect">
            <a:avLst/>
          </a:prstGeom>
        </p:spPr>
        <p:txBody>
          <a:bodyPr vert="horz" wrap="none" lIns="0" tIns="0" rIns="0" bIns="0" rtlCol="0">
            <a:spAutoFit/>
          </a:bodyPr>
          <a:lstStyle/>
          <a:p>
            <a:r>
              <a:rPr sz="923" spc="9" dirty="0">
                <a:latin typeface="Calibri"/>
                <a:cs typeface="Calibri"/>
              </a:rPr>
              <a:t>300.0</a:t>
            </a:r>
            <a:endParaRPr sz="923">
              <a:latin typeface="Calibri"/>
              <a:cs typeface="Calibri"/>
            </a:endParaRPr>
          </a:p>
        </p:txBody>
      </p:sp>
      <p:sp>
        <p:nvSpPr>
          <p:cNvPr id="188" name="text 1"/>
          <p:cNvSpPr txBox="1"/>
          <p:nvPr/>
        </p:nvSpPr>
        <p:spPr>
          <a:xfrm>
            <a:off x="4403774" y="2470639"/>
            <a:ext cx="273473" cy="142027"/>
          </a:xfrm>
          <a:prstGeom prst="rect">
            <a:avLst/>
          </a:prstGeom>
        </p:spPr>
        <p:txBody>
          <a:bodyPr vert="horz" wrap="none" lIns="0" tIns="0" rIns="0" bIns="0" rtlCol="0">
            <a:spAutoFit/>
          </a:bodyPr>
          <a:lstStyle/>
          <a:p>
            <a:r>
              <a:rPr sz="923" spc="9" dirty="0">
                <a:latin typeface="Calibri"/>
                <a:cs typeface="Calibri"/>
              </a:rPr>
              <a:t>350.0</a:t>
            </a:r>
            <a:endParaRPr sz="923">
              <a:latin typeface="Calibri"/>
              <a:cs typeface="Calibri"/>
            </a:endParaRPr>
          </a:p>
        </p:txBody>
      </p:sp>
      <p:sp>
        <p:nvSpPr>
          <p:cNvPr id="189" name="text 1"/>
          <p:cNvSpPr txBox="1"/>
          <p:nvPr/>
        </p:nvSpPr>
        <p:spPr>
          <a:xfrm>
            <a:off x="4403774" y="2101479"/>
            <a:ext cx="273473" cy="142027"/>
          </a:xfrm>
          <a:prstGeom prst="rect">
            <a:avLst/>
          </a:prstGeom>
        </p:spPr>
        <p:txBody>
          <a:bodyPr vert="horz" wrap="none" lIns="0" tIns="0" rIns="0" bIns="0" rtlCol="0">
            <a:spAutoFit/>
          </a:bodyPr>
          <a:lstStyle/>
          <a:p>
            <a:r>
              <a:rPr sz="923" spc="9" dirty="0">
                <a:latin typeface="Calibri"/>
                <a:cs typeface="Calibri"/>
              </a:rPr>
              <a:t>400.0</a:t>
            </a:r>
            <a:endParaRPr sz="923">
              <a:latin typeface="Calibri"/>
              <a:cs typeface="Calibri"/>
            </a:endParaRPr>
          </a:p>
        </p:txBody>
      </p:sp>
      <p:sp>
        <p:nvSpPr>
          <p:cNvPr id="190" name="text 1"/>
          <p:cNvSpPr txBox="1"/>
          <p:nvPr/>
        </p:nvSpPr>
        <p:spPr>
          <a:xfrm>
            <a:off x="4403774" y="1732319"/>
            <a:ext cx="273473" cy="142027"/>
          </a:xfrm>
          <a:prstGeom prst="rect">
            <a:avLst/>
          </a:prstGeom>
        </p:spPr>
        <p:txBody>
          <a:bodyPr vert="horz" wrap="none" lIns="0" tIns="0" rIns="0" bIns="0" rtlCol="0">
            <a:spAutoFit/>
          </a:bodyPr>
          <a:lstStyle/>
          <a:p>
            <a:r>
              <a:rPr sz="923" spc="9" dirty="0">
                <a:latin typeface="Calibri"/>
                <a:cs typeface="Calibri"/>
              </a:rPr>
              <a:t>450.0</a:t>
            </a:r>
            <a:endParaRPr sz="923">
              <a:latin typeface="Calibri"/>
              <a:cs typeface="Calibri"/>
            </a:endParaRPr>
          </a:p>
        </p:txBody>
      </p:sp>
      <p:sp>
        <p:nvSpPr>
          <p:cNvPr id="191" name="text 1"/>
          <p:cNvSpPr txBox="1"/>
          <p:nvPr/>
        </p:nvSpPr>
        <p:spPr>
          <a:xfrm>
            <a:off x="4843741" y="5245257"/>
            <a:ext cx="338041" cy="198837"/>
          </a:xfrm>
          <a:prstGeom prst="rect">
            <a:avLst/>
          </a:prstGeom>
        </p:spPr>
        <p:txBody>
          <a:bodyPr vert="horz" wrap="none" lIns="0" tIns="0" rIns="0" bIns="0" rtlCol="0">
            <a:spAutoFit/>
          </a:bodyPr>
          <a:lstStyle/>
          <a:p>
            <a:r>
              <a:rPr sz="1292" spc="9" dirty="0">
                <a:latin typeface="Calibri"/>
                <a:cs typeface="Calibri"/>
              </a:rPr>
              <a:t>2011</a:t>
            </a:r>
            <a:endParaRPr sz="1292">
              <a:latin typeface="Calibri"/>
              <a:cs typeface="Calibri"/>
            </a:endParaRPr>
          </a:p>
        </p:txBody>
      </p:sp>
      <p:sp>
        <p:nvSpPr>
          <p:cNvPr id="192" name="text 1"/>
          <p:cNvSpPr txBox="1"/>
          <p:nvPr/>
        </p:nvSpPr>
        <p:spPr>
          <a:xfrm>
            <a:off x="5304693" y="5245257"/>
            <a:ext cx="338041" cy="198837"/>
          </a:xfrm>
          <a:prstGeom prst="rect">
            <a:avLst/>
          </a:prstGeom>
        </p:spPr>
        <p:txBody>
          <a:bodyPr vert="horz" wrap="none" lIns="0" tIns="0" rIns="0" bIns="0" rtlCol="0">
            <a:spAutoFit/>
          </a:bodyPr>
          <a:lstStyle/>
          <a:p>
            <a:r>
              <a:rPr sz="1292" spc="9" dirty="0">
                <a:latin typeface="Calibri"/>
                <a:cs typeface="Calibri"/>
              </a:rPr>
              <a:t>2012</a:t>
            </a:r>
            <a:endParaRPr sz="1292">
              <a:latin typeface="Calibri"/>
              <a:cs typeface="Calibri"/>
            </a:endParaRPr>
          </a:p>
        </p:txBody>
      </p:sp>
      <p:sp>
        <p:nvSpPr>
          <p:cNvPr id="193" name="text 1"/>
          <p:cNvSpPr txBox="1"/>
          <p:nvPr/>
        </p:nvSpPr>
        <p:spPr>
          <a:xfrm>
            <a:off x="5765527" y="5245257"/>
            <a:ext cx="338041" cy="198837"/>
          </a:xfrm>
          <a:prstGeom prst="rect">
            <a:avLst/>
          </a:prstGeom>
        </p:spPr>
        <p:txBody>
          <a:bodyPr vert="horz" wrap="none" lIns="0" tIns="0" rIns="0" bIns="0" rtlCol="0">
            <a:spAutoFit/>
          </a:bodyPr>
          <a:lstStyle/>
          <a:p>
            <a:r>
              <a:rPr sz="1292" spc="9" dirty="0">
                <a:latin typeface="Calibri"/>
                <a:cs typeface="Calibri"/>
              </a:rPr>
              <a:t>2013</a:t>
            </a:r>
            <a:endParaRPr sz="1292">
              <a:latin typeface="Calibri"/>
              <a:cs typeface="Calibri"/>
            </a:endParaRPr>
          </a:p>
        </p:txBody>
      </p:sp>
      <p:sp>
        <p:nvSpPr>
          <p:cNvPr id="194" name="text 1"/>
          <p:cNvSpPr txBox="1"/>
          <p:nvPr/>
        </p:nvSpPr>
        <p:spPr>
          <a:xfrm>
            <a:off x="6226361" y="5245257"/>
            <a:ext cx="338041" cy="198837"/>
          </a:xfrm>
          <a:prstGeom prst="rect">
            <a:avLst/>
          </a:prstGeom>
        </p:spPr>
        <p:txBody>
          <a:bodyPr vert="horz" wrap="none" lIns="0" tIns="0" rIns="0" bIns="0" rtlCol="0">
            <a:spAutoFit/>
          </a:bodyPr>
          <a:lstStyle/>
          <a:p>
            <a:r>
              <a:rPr sz="1292" spc="9" dirty="0">
                <a:latin typeface="Calibri"/>
                <a:cs typeface="Calibri"/>
              </a:rPr>
              <a:t>2014</a:t>
            </a:r>
            <a:endParaRPr sz="1292">
              <a:latin typeface="Calibri"/>
              <a:cs typeface="Calibri"/>
            </a:endParaRPr>
          </a:p>
        </p:txBody>
      </p:sp>
      <p:sp>
        <p:nvSpPr>
          <p:cNvPr id="195" name="text 1"/>
          <p:cNvSpPr txBox="1"/>
          <p:nvPr/>
        </p:nvSpPr>
        <p:spPr>
          <a:xfrm>
            <a:off x="6687195" y="5245257"/>
            <a:ext cx="338041" cy="198837"/>
          </a:xfrm>
          <a:prstGeom prst="rect">
            <a:avLst/>
          </a:prstGeom>
        </p:spPr>
        <p:txBody>
          <a:bodyPr vert="horz" wrap="none" lIns="0" tIns="0" rIns="0" bIns="0" rtlCol="0">
            <a:spAutoFit/>
          </a:bodyPr>
          <a:lstStyle/>
          <a:p>
            <a:r>
              <a:rPr sz="1292" spc="9" dirty="0">
                <a:latin typeface="Calibri"/>
                <a:cs typeface="Calibri"/>
              </a:rPr>
              <a:t>2015</a:t>
            </a:r>
            <a:endParaRPr sz="1292">
              <a:latin typeface="Calibri"/>
              <a:cs typeface="Calibri"/>
            </a:endParaRPr>
          </a:p>
        </p:txBody>
      </p:sp>
      <p:sp>
        <p:nvSpPr>
          <p:cNvPr id="196" name="text 1"/>
          <p:cNvSpPr txBox="1"/>
          <p:nvPr/>
        </p:nvSpPr>
        <p:spPr>
          <a:xfrm>
            <a:off x="7148029" y="5245257"/>
            <a:ext cx="338041" cy="198837"/>
          </a:xfrm>
          <a:prstGeom prst="rect">
            <a:avLst/>
          </a:prstGeom>
        </p:spPr>
        <p:txBody>
          <a:bodyPr vert="horz" wrap="none" lIns="0" tIns="0" rIns="0" bIns="0" rtlCol="0">
            <a:spAutoFit/>
          </a:bodyPr>
          <a:lstStyle/>
          <a:p>
            <a:r>
              <a:rPr sz="1292" spc="9" dirty="0">
                <a:latin typeface="Calibri"/>
                <a:cs typeface="Calibri"/>
              </a:rPr>
              <a:t>2016</a:t>
            </a:r>
            <a:endParaRPr sz="1292">
              <a:latin typeface="Calibri"/>
              <a:cs typeface="Calibri"/>
            </a:endParaRPr>
          </a:p>
        </p:txBody>
      </p:sp>
      <p:sp>
        <p:nvSpPr>
          <p:cNvPr id="197" name="text 1"/>
          <p:cNvSpPr txBox="1"/>
          <p:nvPr/>
        </p:nvSpPr>
        <p:spPr>
          <a:xfrm>
            <a:off x="7608981" y="5245257"/>
            <a:ext cx="338041" cy="198837"/>
          </a:xfrm>
          <a:prstGeom prst="rect">
            <a:avLst/>
          </a:prstGeom>
        </p:spPr>
        <p:txBody>
          <a:bodyPr vert="horz" wrap="none" lIns="0" tIns="0" rIns="0" bIns="0" rtlCol="0">
            <a:spAutoFit/>
          </a:bodyPr>
          <a:lstStyle/>
          <a:p>
            <a:r>
              <a:rPr sz="1292" spc="9" dirty="0">
                <a:latin typeface="Calibri"/>
                <a:cs typeface="Calibri"/>
              </a:rPr>
              <a:t>2017</a:t>
            </a:r>
            <a:endParaRPr sz="1292">
              <a:latin typeface="Calibri"/>
              <a:cs typeface="Calibri"/>
            </a:endParaRPr>
          </a:p>
        </p:txBody>
      </p:sp>
      <p:sp>
        <p:nvSpPr>
          <p:cNvPr id="138" name="object 138"/>
          <p:cNvSpPr/>
          <p:nvPr/>
        </p:nvSpPr>
        <p:spPr>
          <a:xfrm>
            <a:off x="296523" y="4558624"/>
            <a:ext cx="3730752" cy="489568"/>
          </a:xfrm>
          <a:custGeom>
            <a:avLst/>
            <a:gdLst/>
            <a:ahLst/>
            <a:cxnLst/>
            <a:rect l="l" t="t" r="r" b="b"/>
            <a:pathLst>
              <a:path w="4041648" h="530365">
                <a:moveTo>
                  <a:pt x="0" y="530365"/>
                </a:moveTo>
                <a:lnTo>
                  <a:pt x="0" y="0"/>
                </a:lnTo>
                <a:lnTo>
                  <a:pt x="4041649" y="0"/>
                </a:lnTo>
                <a:lnTo>
                  <a:pt x="4041649" y="530365"/>
                </a:lnTo>
                <a:lnTo>
                  <a:pt x="0" y="530365"/>
                </a:lnTo>
                <a:close/>
              </a:path>
            </a:pathLst>
          </a:custGeom>
          <a:solidFill>
            <a:srgbClr val="FFFFFF"/>
          </a:solidFill>
        </p:spPr>
        <p:txBody>
          <a:bodyPr wrap="square" lIns="0" tIns="0" rIns="0" bIns="0" rtlCol="0">
            <a:noAutofit/>
          </a:bodyPr>
          <a:lstStyle/>
          <a:p>
            <a:endParaRPr sz="1662"/>
          </a:p>
        </p:txBody>
      </p:sp>
      <p:pic>
        <p:nvPicPr>
          <p:cNvPr id="198" name="Image"/>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712529" y="4790987"/>
            <a:ext cx="162282" cy="154276"/>
          </a:xfrm>
          <a:prstGeom prst="rect">
            <a:avLst/>
          </a:prstGeom>
        </p:spPr>
      </p:pic>
      <p:pic>
        <p:nvPicPr>
          <p:cNvPr id="199" name="Image"/>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853323" y="4780319"/>
            <a:ext cx="36892" cy="37514"/>
          </a:xfrm>
          <a:prstGeom prst="rect">
            <a:avLst/>
          </a:prstGeom>
        </p:spPr>
      </p:pic>
      <p:pic>
        <p:nvPicPr>
          <p:cNvPr id="200" name="Image"/>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856019" y="4546561"/>
            <a:ext cx="240815" cy="259549"/>
          </a:xfrm>
          <a:prstGeom prst="rect">
            <a:avLst/>
          </a:prstGeom>
        </p:spPr>
      </p:pic>
      <p:pic>
        <p:nvPicPr>
          <p:cNvPr id="201" name="Image"/>
          <p:cNvPicPr>
            <a:picLocks noChangeAspect="1"/>
          </p:cNvPicPr>
          <p:nvPr/>
        </p:nvPicPr>
        <p:blipFill>
          <a:blip r:embed="rId22" cstate="email">
            <a:extLst>
              <a:ext uri="{28A0092B-C50C-407E-A947-70E740481C1C}">
                <a14:useLocalDpi xmlns:a14="http://schemas.microsoft.com/office/drawing/2010/main"/>
              </a:ext>
            </a:extLst>
          </a:blip>
          <a:stretch>
            <a:fillRect/>
          </a:stretch>
        </p:blipFill>
        <p:spPr>
          <a:xfrm>
            <a:off x="1181452" y="4832955"/>
            <a:ext cx="154745" cy="161310"/>
          </a:xfrm>
          <a:prstGeom prst="rect">
            <a:avLst/>
          </a:prstGeom>
        </p:spPr>
      </p:pic>
      <p:pic>
        <p:nvPicPr>
          <p:cNvPr id="202" name="Image"/>
          <p:cNvPicPr>
            <a:picLocks noChangeAspect="1"/>
          </p:cNvPicPr>
          <p:nvPr/>
        </p:nvPicPr>
        <p:blipFill>
          <a:blip r:embed="rId23" cstate="email">
            <a:extLst>
              <a:ext uri="{28A0092B-C50C-407E-A947-70E740481C1C}">
                <a14:useLocalDpi xmlns:a14="http://schemas.microsoft.com/office/drawing/2010/main"/>
              </a:ext>
            </a:extLst>
          </a:blip>
          <a:stretch>
            <a:fillRect/>
          </a:stretch>
        </p:blipFill>
        <p:spPr>
          <a:xfrm>
            <a:off x="1317791" y="4822874"/>
            <a:ext cx="36107" cy="37983"/>
          </a:xfrm>
          <a:prstGeom prst="rect">
            <a:avLst/>
          </a:prstGeom>
        </p:spPr>
      </p:pic>
      <p:pic>
        <p:nvPicPr>
          <p:cNvPr id="203" name="Image"/>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1317206" y="4581262"/>
            <a:ext cx="233288" cy="265528"/>
          </a:xfrm>
          <a:prstGeom prst="rect">
            <a:avLst/>
          </a:prstGeom>
        </p:spPr>
      </p:pic>
      <p:pic>
        <p:nvPicPr>
          <p:cNvPr id="204" name="Image"/>
          <p:cNvPicPr>
            <a:picLocks noChangeAspect="1"/>
          </p:cNvPicPr>
          <p:nvPr/>
        </p:nvPicPr>
        <p:blipFill>
          <a:blip r:embed="rId25" cstate="email">
            <a:extLst>
              <a:ext uri="{28A0092B-C50C-407E-A947-70E740481C1C}">
                <a14:useLocalDpi xmlns:a14="http://schemas.microsoft.com/office/drawing/2010/main"/>
              </a:ext>
            </a:extLst>
          </a:blip>
          <a:stretch>
            <a:fillRect/>
          </a:stretch>
        </p:blipFill>
        <p:spPr>
          <a:xfrm>
            <a:off x="1756352" y="4875863"/>
            <a:ext cx="155447" cy="161192"/>
          </a:xfrm>
          <a:prstGeom prst="rect">
            <a:avLst/>
          </a:prstGeom>
        </p:spPr>
      </p:pic>
      <p:pic>
        <p:nvPicPr>
          <p:cNvPr id="205" name="Image"/>
          <p:cNvPicPr>
            <a:picLocks noChangeAspect="1"/>
          </p:cNvPicPr>
          <p:nvPr/>
        </p:nvPicPr>
        <p:blipFill>
          <a:blip r:embed="rId26" cstate="email">
            <a:extLst>
              <a:ext uri="{28A0092B-C50C-407E-A947-70E740481C1C}">
                <a14:useLocalDpi xmlns:a14="http://schemas.microsoft.com/office/drawing/2010/main"/>
              </a:ext>
            </a:extLst>
          </a:blip>
          <a:stretch>
            <a:fillRect/>
          </a:stretch>
        </p:blipFill>
        <p:spPr>
          <a:xfrm>
            <a:off x="1885305" y="4856871"/>
            <a:ext cx="34817" cy="38686"/>
          </a:xfrm>
          <a:prstGeom prst="rect">
            <a:avLst/>
          </a:prstGeom>
        </p:spPr>
      </p:pic>
      <p:pic>
        <p:nvPicPr>
          <p:cNvPr id="206" name="Image"/>
          <p:cNvPicPr>
            <a:picLocks noChangeAspect="1"/>
          </p:cNvPicPr>
          <p:nvPr/>
        </p:nvPicPr>
        <p:blipFill>
          <a:blip r:embed="rId27" cstate="email">
            <a:extLst>
              <a:ext uri="{28A0092B-C50C-407E-A947-70E740481C1C}">
                <a14:useLocalDpi xmlns:a14="http://schemas.microsoft.com/office/drawing/2010/main"/>
              </a:ext>
            </a:extLst>
          </a:blip>
          <a:stretch>
            <a:fillRect/>
          </a:stretch>
        </p:blipFill>
        <p:spPr>
          <a:xfrm>
            <a:off x="1879444" y="4600605"/>
            <a:ext cx="217814" cy="277251"/>
          </a:xfrm>
          <a:prstGeom prst="rect">
            <a:avLst/>
          </a:prstGeom>
        </p:spPr>
      </p:pic>
      <p:pic>
        <p:nvPicPr>
          <p:cNvPr id="207" name="Image"/>
          <p:cNvPicPr>
            <a:picLocks noChangeAspect="1"/>
          </p:cNvPicPr>
          <p:nvPr/>
        </p:nvPicPr>
        <p:blipFill>
          <a:blip r:embed="rId28" cstate="email">
            <a:extLst>
              <a:ext uri="{28A0092B-C50C-407E-A947-70E740481C1C}">
                <a14:useLocalDpi xmlns:a14="http://schemas.microsoft.com/office/drawing/2010/main"/>
              </a:ext>
            </a:extLst>
          </a:blip>
          <a:stretch>
            <a:fillRect/>
          </a:stretch>
        </p:blipFill>
        <p:spPr>
          <a:xfrm>
            <a:off x="2285883" y="4845851"/>
            <a:ext cx="149704" cy="164592"/>
          </a:xfrm>
          <a:prstGeom prst="rect">
            <a:avLst/>
          </a:prstGeom>
        </p:spPr>
      </p:pic>
      <p:pic>
        <p:nvPicPr>
          <p:cNvPr id="208" name="Image"/>
          <p:cNvPicPr>
            <a:picLocks noChangeAspect="1"/>
          </p:cNvPicPr>
          <p:nvPr/>
        </p:nvPicPr>
        <p:blipFill>
          <a:blip r:embed="rId29" cstate="email">
            <a:extLst>
              <a:ext uri="{28A0092B-C50C-407E-A947-70E740481C1C}">
                <a14:useLocalDpi xmlns:a14="http://schemas.microsoft.com/office/drawing/2010/main"/>
              </a:ext>
            </a:extLst>
          </a:blip>
          <a:stretch>
            <a:fillRect/>
          </a:stretch>
        </p:blipFill>
        <p:spPr>
          <a:xfrm>
            <a:off x="2412961" y="4828267"/>
            <a:ext cx="34466" cy="38803"/>
          </a:xfrm>
          <a:prstGeom prst="rect">
            <a:avLst/>
          </a:prstGeom>
        </p:spPr>
      </p:pic>
      <p:pic>
        <p:nvPicPr>
          <p:cNvPr id="209" name="Image"/>
          <p:cNvPicPr>
            <a:picLocks noChangeAspect="1"/>
          </p:cNvPicPr>
          <p:nvPr/>
        </p:nvPicPr>
        <p:blipFill>
          <a:blip r:embed="rId30" cstate="email">
            <a:extLst>
              <a:ext uri="{28A0092B-C50C-407E-A947-70E740481C1C}">
                <a14:useLocalDpi xmlns:a14="http://schemas.microsoft.com/office/drawing/2010/main"/>
              </a:ext>
            </a:extLst>
          </a:blip>
          <a:stretch>
            <a:fillRect/>
          </a:stretch>
        </p:blipFill>
        <p:spPr>
          <a:xfrm>
            <a:off x="2405576" y="4569773"/>
            <a:ext cx="215001" cy="278892"/>
          </a:xfrm>
          <a:prstGeom prst="rect">
            <a:avLst/>
          </a:prstGeom>
        </p:spPr>
      </p:pic>
      <p:pic>
        <p:nvPicPr>
          <p:cNvPr id="210" name="Image"/>
          <p:cNvPicPr>
            <a:picLocks noChangeAspect="1"/>
          </p:cNvPicPr>
          <p:nvPr/>
        </p:nvPicPr>
        <p:blipFill>
          <a:blip r:embed="rId31" cstate="email">
            <a:extLst>
              <a:ext uri="{28A0092B-C50C-407E-A947-70E740481C1C}">
                <a14:useLocalDpi xmlns:a14="http://schemas.microsoft.com/office/drawing/2010/main"/>
              </a:ext>
            </a:extLst>
          </a:blip>
          <a:stretch>
            <a:fillRect/>
          </a:stretch>
        </p:blipFill>
        <p:spPr>
          <a:xfrm>
            <a:off x="2742028" y="4877972"/>
            <a:ext cx="155682" cy="161075"/>
          </a:xfrm>
          <a:prstGeom prst="rect">
            <a:avLst/>
          </a:prstGeom>
        </p:spPr>
      </p:pic>
      <p:pic>
        <p:nvPicPr>
          <p:cNvPr id="211" name="Image"/>
          <p:cNvPicPr>
            <a:picLocks noChangeAspect="1"/>
          </p:cNvPicPr>
          <p:nvPr/>
        </p:nvPicPr>
        <p:blipFill>
          <a:blip r:embed="rId32" cstate="email">
            <a:extLst>
              <a:ext uri="{28A0092B-C50C-407E-A947-70E740481C1C}">
                <a14:useLocalDpi xmlns:a14="http://schemas.microsoft.com/office/drawing/2010/main"/>
              </a:ext>
            </a:extLst>
          </a:blip>
          <a:stretch>
            <a:fillRect/>
          </a:stretch>
        </p:blipFill>
        <p:spPr>
          <a:xfrm>
            <a:off x="2871216" y="4859098"/>
            <a:ext cx="34935" cy="38686"/>
          </a:xfrm>
          <a:prstGeom prst="rect">
            <a:avLst/>
          </a:prstGeom>
        </p:spPr>
      </p:pic>
      <p:pic>
        <p:nvPicPr>
          <p:cNvPr id="212" name="Image"/>
          <p:cNvPicPr>
            <a:picLocks noChangeAspect="1"/>
          </p:cNvPicPr>
          <p:nvPr/>
        </p:nvPicPr>
        <p:blipFill>
          <a:blip r:embed="rId33" cstate="email">
            <a:extLst>
              <a:ext uri="{28A0092B-C50C-407E-A947-70E740481C1C}">
                <a14:useLocalDpi xmlns:a14="http://schemas.microsoft.com/office/drawing/2010/main"/>
              </a:ext>
            </a:extLst>
          </a:blip>
          <a:stretch>
            <a:fillRect/>
          </a:stretch>
        </p:blipFill>
        <p:spPr>
          <a:xfrm>
            <a:off x="2865589" y="4610100"/>
            <a:ext cx="218049" cy="270217"/>
          </a:xfrm>
          <a:prstGeom prst="rect">
            <a:avLst/>
          </a:prstGeom>
        </p:spPr>
      </p:pic>
      <p:pic>
        <p:nvPicPr>
          <p:cNvPr id="213" name="Image"/>
          <p:cNvPicPr>
            <a:picLocks noChangeAspect="1"/>
          </p:cNvPicPr>
          <p:nvPr/>
        </p:nvPicPr>
        <p:blipFill>
          <a:blip r:embed="rId34" cstate="email">
            <a:extLst>
              <a:ext uri="{28A0092B-C50C-407E-A947-70E740481C1C}">
                <a14:useLocalDpi xmlns:a14="http://schemas.microsoft.com/office/drawing/2010/main"/>
              </a:ext>
            </a:extLst>
          </a:blip>
          <a:stretch>
            <a:fillRect/>
          </a:stretch>
        </p:blipFill>
        <p:spPr>
          <a:xfrm>
            <a:off x="3195124" y="4890868"/>
            <a:ext cx="153807" cy="162013"/>
          </a:xfrm>
          <a:prstGeom prst="rect">
            <a:avLst/>
          </a:prstGeom>
        </p:spPr>
      </p:pic>
      <p:pic>
        <p:nvPicPr>
          <p:cNvPr id="214" name="Image"/>
          <p:cNvPicPr>
            <a:picLocks noChangeAspect="1"/>
          </p:cNvPicPr>
          <p:nvPr/>
        </p:nvPicPr>
        <p:blipFill>
          <a:blip r:embed="rId35" cstate="email">
            <a:extLst>
              <a:ext uri="{28A0092B-C50C-407E-A947-70E740481C1C}">
                <a14:useLocalDpi xmlns:a14="http://schemas.microsoft.com/office/drawing/2010/main"/>
              </a:ext>
            </a:extLst>
          </a:blip>
          <a:stretch>
            <a:fillRect/>
          </a:stretch>
        </p:blipFill>
        <p:spPr>
          <a:xfrm>
            <a:off x="3329705" y="4879263"/>
            <a:ext cx="35873" cy="38334"/>
          </a:xfrm>
          <a:prstGeom prst="rect">
            <a:avLst/>
          </a:prstGeom>
        </p:spPr>
      </p:pic>
      <p:pic>
        <p:nvPicPr>
          <p:cNvPr id="215" name="Image"/>
          <p:cNvPicPr>
            <a:picLocks noChangeAspect="1"/>
          </p:cNvPicPr>
          <p:nvPr/>
        </p:nvPicPr>
        <p:blipFill>
          <a:blip r:embed="rId36" cstate="email">
            <a:extLst>
              <a:ext uri="{28A0092B-C50C-407E-A947-70E740481C1C}">
                <a14:useLocalDpi xmlns:a14="http://schemas.microsoft.com/office/drawing/2010/main"/>
              </a:ext>
            </a:extLst>
          </a:blip>
          <a:stretch>
            <a:fillRect/>
          </a:stretch>
        </p:blipFill>
        <p:spPr>
          <a:xfrm>
            <a:off x="3328065" y="4638353"/>
            <a:ext cx="226958" cy="264238"/>
          </a:xfrm>
          <a:prstGeom prst="rect">
            <a:avLst/>
          </a:prstGeom>
        </p:spPr>
      </p:pic>
      <p:pic>
        <p:nvPicPr>
          <p:cNvPr id="216" name="Image"/>
          <p:cNvPicPr>
            <a:picLocks noChangeAspect="1"/>
          </p:cNvPicPr>
          <p:nvPr/>
        </p:nvPicPr>
        <p:blipFill>
          <a:blip r:embed="rId37" cstate="email">
            <a:extLst>
              <a:ext uri="{28A0092B-C50C-407E-A947-70E740481C1C}">
                <a14:useLocalDpi xmlns:a14="http://schemas.microsoft.com/office/drawing/2010/main"/>
              </a:ext>
            </a:extLst>
          </a:blip>
          <a:stretch>
            <a:fillRect/>
          </a:stretch>
        </p:blipFill>
        <p:spPr>
          <a:xfrm>
            <a:off x="3638961" y="4893447"/>
            <a:ext cx="155800" cy="160958"/>
          </a:xfrm>
          <a:prstGeom prst="rect">
            <a:avLst/>
          </a:prstGeom>
        </p:spPr>
      </p:pic>
      <p:pic>
        <p:nvPicPr>
          <p:cNvPr id="139" name="Image"/>
          <p:cNvPicPr>
            <a:picLocks noChangeAspect="1"/>
          </p:cNvPicPr>
          <p:nvPr/>
        </p:nvPicPr>
        <p:blipFill>
          <a:blip r:embed="rId38" cstate="email">
            <a:extLst>
              <a:ext uri="{28A0092B-C50C-407E-A947-70E740481C1C}">
                <a14:useLocalDpi xmlns:a14="http://schemas.microsoft.com/office/drawing/2010/main"/>
              </a:ext>
            </a:extLst>
          </a:blip>
          <a:stretch>
            <a:fillRect/>
          </a:stretch>
        </p:blipFill>
        <p:spPr>
          <a:xfrm>
            <a:off x="3768500" y="4874807"/>
            <a:ext cx="34935" cy="38686"/>
          </a:xfrm>
          <a:prstGeom prst="rect">
            <a:avLst/>
          </a:prstGeom>
        </p:spPr>
      </p:pic>
      <p:pic>
        <p:nvPicPr>
          <p:cNvPr id="140" name="Image"/>
          <p:cNvPicPr>
            <a:picLocks noChangeAspect="1"/>
          </p:cNvPicPr>
          <p:nvPr/>
        </p:nvPicPr>
        <p:blipFill>
          <a:blip r:embed="rId39" cstate="email">
            <a:extLst>
              <a:ext uri="{28A0092B-C50C-407E-A947-70E740481C1C}">
                <a14:useLocalDpi xmlns:a14="http://schemas.microsoft.com/office/drawing/2010/main"/>
              </a:ext>
            </a:extLst>
          </a:blip>
          <a:stretch>
            <a:fillRect/>
          </a:stretch>
        </p:blipFill>
        <p:spPr>
          <a:xfrm>
            <a:off x="3763108" y="4617603"/>
            <a:ext cx="208788" cy="278540"/>
          </a:xfrm>
          <a:prstGeom prst="rect">
            <a:avLst/>
          </a:prstGeom>
        </p:spPr>
      </p:pic>
      <p:sp>
        <p:nvSpPr>
          <p:cNvPr id="217" name="object 2"/>
          <p:cNvSpPr txBox="1">
            <a:spLocks/>
          </p:cNvSpPr>
          <p:nvPr/>
        </p:nvSpPr>
        <p:spPr>
          <a:xfrm>
            <a:off x="402331" y="626917"/>
            <a:ext cx="4920762" cy="296481"/>
          </a:xfrm>
          <a:prstGeom prst="rect">
            <a:avLst/>
          </a:prstGeom>
        </p:spPr>
        <p:txBody>
          <a:bodyPr vert="horz" wrap="square" lIns="0" tIns="1230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723">
              <a:lnSpc>
                <a:spcPct val="100000"/>
              </a:lnSpc>
              <a:spcBef>
                <a:spcPts val="97"/>
              </a:spcBef>
            </a:pPr>
            <a:r>
              <a:rPr lang="en-US" sz="1846" smtClean="0"/>
              <a:t>Infrastructure is Indonesia's highest</a:t>
            </a:r>
            <a:r>
              <a:rPr lang="en-US" sz="1846" spc="-157" smtClean="0"/>
              <a:t> </a:t>
            </a:r>
            <a:r>
              <a:rPr lang="en-US" sz="1846" smtClean="0"/>
              <a:t>priority</a:t>
            </a:r>
            <a:endParaRPr lang="en-US" sz="1846" dirty="0"/>
          </a:p>
        </p:txBody>
      </p:sp>
      <p:sp>
        <p:nvSpPr>
          <p:cNvPr id="218" name="object 4"/>
          <p:cNvSpPr txBox="1"/>
          <p:nvPr/>
        </p:nvSpPr>
        <p:spPr>
          <a:xfrm>
            <a:off x="28318" y="78599"/>
            <a:ext cx="4184956" cy="615553"/>
          </a:xfrm>
          <a:prstGeom prst="rect">
            <a:avLst/>
          </a:prstGeom>
          <a:solidFill>
            <a:schemeClr val="bg1"/>
          </a:solidFill>
        </p:spPr>
        <p:txBody>
          <a:bodyPr vert="horz" wrap="square" lIns="0" tIns="0" rIns="0" bIns="0" rtlCol="0">
            <a:spAutoFit/>
          </a:bodyPr>
          <a:lstStyle/>
          <a:p>
            <a:pPr marL="12700" marR="5080" algn="ctr">
              <a:lnSpc>
                <a:spcPct val="100000"/>
              </a:lnSpc>
            </a:pPr>
            <a:r>
              <a:rPr lang="en-US" sz="4000" b="1" spc="114" dirty="0" smtClean="0">
                <a:solidFill>
                  <a:srgbClr val="2185C5"/>
                </a:solidFill>
                <a:latin typeface="Trueno" panose="00000500000000000000" pitchFamily="50" charset="0"/>
                <a:cs typeface="Tahoma"/>
              </a:rPr>
              <a:t>Introduction</a:t>
            </a:r>
            <a:endParaRPr lang="en-US" sz="4000" b="1" spc="114" dirty="0">
              <a:solidFill>
                <a:srgbClr val="2185C5"/>
              </a:solidFill>
              <a:latin typeface="Trueno" panose="00000500000000000000" pitchFamily="50" charset="0"/>
              <a:cs typeface="Tahoma"/>
            </a:endParaRPr>
          </a:p>
        </p:txBody>
      </p:sp>
    </p:spTree>
    <p:extLst>
      <p:ext uri="{BB962C8B-B14F-4D97-AF65-F5344CB8AC3E}">
        <p14:creationId xmlns:p14="http://schemas.microsoft.com/office/powerpoint/2010/main" val="562821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4000" cy="6858000"/>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E9B420"/>
          </a:solidFill>
        </p:spPr>
        <p:txBody>
          <a:bodyPr wrap="square" lIns="0" tIns="0" rIns="0" bIns="0" rtlCol="0"/>
          <a:lstStyle/>
          <a:p>
            <a:endParaRPr>
              <a:solidFill>
                <a:srgbClr val="E9B420"/>
              </a:solidFill>
            </a:endParaRPr>
          </a:p>
        </p:txBody>
      </p:sp>
      <p:sp>
        <p:nvSpPr>
          <p:cNvPr id="3" name="object 3"/>
          <p:cNvSpPr txBox="1"/>
          <p:nvPr/>
        </p:nvSpPr>
        <p:spPr>
          <a:xfrm>
            <a:off x="1134035" y="4829268"/>
            <a:ext cx="4675094" cy="984885"/>
          </a:xfrm>
          <a:prstGeom prst="rect">
            <a:avLst/>
          </a:prstGeom>
        </p:spPr>
        <p:txBody>
          <a:bodyPr vert="horz" wrap="square" lIns="0" tIns="0" rIns="0" bIns="0" rtlCol="0">
            <a:spAutoFit/>
          </a:bodyPr>
          <a:lstStyle/>
          <a:p>
            <a:pPr marL="12700" marR="5080">
              <a:lnSpc>
                <a:spcPct val="100000"/>
              </a:lnSpc>
            </a:pPr>
            <a:r>
              <a:rPr lang="en-US" sz="3200" spc="114" dirty="0" smtClean="0">
                <a:solidFill>
                  <a:srgbClr val="FFFFFF"/>
                </a:solidFill>
                <a:latin typeface="Trueno" panose="00000500000000000000" pitchFamily="50" charset="0"/>
                <a:cs typeface="Tahoma"/>
              </a:rPr>
              <a:t>Type </a:t>
            </a:r>
            <a:r>
              <a:rPr lang="en-US" sz="3200" spc="114" dirty="0">
                <a:solidFill>
                  <a:srgbClr val="FFFFFF"/>
                </a:solidFill>
                <a:latin typeface="Trueno" panose="00000500000000000000" pitchFamily="50" charset="0"/>
                <a:cs typeface="Tahoma"/>
              </a:rPr>
              <a:t>of Project Development</a:t>
            </a:r>
            <a:endParaRPr lang="en-US" sz="3200" spc="114" dirty="0">
              <a:solidFill>
                <a:srgbClr val="FFFFFF"/>
              </a:solidFill>
              <a:latin typeface="Trueno" panose="00000500000000000000" pitchFamily="50" charset="0"/>
              <a:cs typeface="Tahoma"/>
            </a:endParaRPr>
          </a:p>
        </p:txBody>
      </p:sp>
      <p:grpSp>
        <p:nvGrpSpPr>
          <p:cNvPr id="5" name="Group 4"/>
          <p:cNvGrpSpPr/>
          <p:nvPr/>
        </p:nvGrpSpPr>
        <p:grpSpPr>
          <a:xfrm>
            <a:off x="1134035" y="4105835"/>
            <a:ext cx="546100" cy="546100"/>
            <a:chOff x="977891" y="2971800"/>
            <a:chExt cx="546100" cy="546100"/>
          </a:xfrm>
          <a:solidFill>
            <a:schemeClr val="bg1"/>
          </a:solidFill>
        </p:grpSpPr>
        <p:sp>
          <p:nvSpPr>
            <p:cNvPr id="6" name="object 46"/>
            <p:cNvSpPr/>
            <p:nvPr/>
          </p:nvSpPr>
          <p:spPr>
            <a:xfrm>
              <a:off x="977891" y="2971800"/>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solidFill>
                  <a:schemeClr val="accent6">
                    <a:lumMod val="75000"/>
                  </a:schemeClr>
                </a:solidFill>
                <a:latin typeface="Trueno" panose="00000500000000000000" pitchFamily="50" charset="0"/>
              </a:endParaRPr>
            </a:p>
          </p:txBody>
        </p:sp>
        <p:sp>
          <p:nvSpPr>
            <p:cNvPr id="7" name="object 21"/>
            <p:cNvSpPr txBox="1"/>
            <p:nvPr/>
          </p:nvSpPr>
          <p:spPr>
            <a:xfrm>
              <a:off x="1049285" y="3142446"/>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E9B420"/>
                  </a:solidFill>
                  <a:latin typeface="Trueno" panose="00000500000000000000" pitchFamily="50" charset="0"/>
                  <a:cs typeface="Arial"/>
                </a:rPr>
                <a:t>0</a:t>
              </a:r>
              <a:r>
                <a:rPr lang="en-US" sz="2400" b="1" spc="65" dirty="0" smtClean="0">
                  <a:solidFill>
                    <a:srgbClr val="E9B420"/>
                  </a:solidFill>
                  <a:latin typeface="Trueno" panose="00000500000000000000" pitchFamily="50" charset="0"/>
                  <a:cs typeface="Arial"/>
                </a:rPr>
                <a:t>2</a:t>
              </a:r>
              <a:endParaRPr sz="2400" dirty="0">
                <a:solidFill>
                  <a:srgbClr val="E9B420"/>
                </a:solidFill>
                <a:latin typeface="Trueno" panose="00000500000000000000" pitchFamily="50" charset="0"/>
                <a:cs typeface="Arial"/>
              </a:endParaRPr>
            </a:p>
          </p:txBody>
        </p:sp>
      </p:grpSp>
      <p:pic>
        <p:nvPicPr>
          <p:cNvPr id="8"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478" y="1104728"/>
            <a:ext cx="7842738" cy="2954215"/>
          </a:xfrm>
          <a:prstGeom prst="rect">
            <a:avLst/>
          </a:prstGeom>
        </p:spPr>
      </p:pic>
    </p:spTree>
    <p:extLst>
      <p:ext uri="{BB962C8B-B14F-4D97-AF65-F5344CB8AC3E}">
        <p14:creationId xmlns:p14="http://schemas.microsoft.com/office/powerpoint/2010/main" val="20253302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810213"/>
            <a:ext cx="9144000" cy="4116463"/>
          </a:xfrm>
          <a:prstGeom prst="rect">
            <a:avLst/>
          </a:prstGeom>
        </p:spPr>
      </p:pic>
      <p:sp>
        <p:nvSpPr>
          <p:cNvPr id="5" name="TextBox 4"/>
          <p:cNvSpPr txBox="1"/>
          <p:nvPr/>
        </p:nvSpPr>
        <p:spPr>
          <a:xfrm>
            <a:off x="146482" y="5713133"/>
            <a:ext cx="2736542" cy="253916"/>
          </a:xfrm>
          <a:prstGeom prst="rect">
            <a:avLst/>
          </a:prstGeom>
          <a:noFill/>
        </p:spPr>
        <p:txBody>
          <a:bodyPr wrap="square" rtlCol="0">
            <a:spAutoFit/>
          </a:bodyPr>
          <a:lstStyle/>
          <a:p>
            <a:r>
              <a:rPr lang="en-US" sz="1050" i="1" dirty="0"/>
              <a:t>Source: Presidential Regulation No.38/2015</a:t>
            </a:r>
            <a:endParaRPr lang="en-US" sz="1050" i="1" dirty="0"/>
          </a:p>
        </p:txBody>
      </p:sp>
      <p:sp>
        <p:nvSpPr>
          <p:cNvPr id="6" name="object 2"/>
          <p:cNvSpPr txBox="1">
            <a:spLocks/>
          </p:cNvSpPr>
          <p:nvPr/>
        </p:nvSpPr>
        <p:spPr>
          <a:xfrm>
            <a:off x="422643" y="1055542"/>
            <a:ext cx="4920762" cy="296481"/>
          </a:xfrm>
          <a:prstGeom prst="rect">
            <a:avLst/>
          </a:prstGeom>
        </p:spPr>
        <p:txBody>
          <a:bodyPr vert="horz" wrap="square" lIns="0" tIns="12309"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1723">
              <a:lnSpc>
                <a:spcPct val="100000"/>
              </a:lnSpc>
              <a:spcBef>
                <a:spcPts val="97"/>
              </a:spcBef>
            </a:pPr>
            <a:r>
              <a:rPr lang="en-US" sz="1846" dirty="0" smtClean="0"/>
              <a:t>Project with Private Involvement</a:t>
            </a:r>
            <a:endParaRPr lang="en-US" sz="1846" dirty="0"/>
          </a:p>
        </p:txBody>
      </p:sp>
      <p:sp>
        <p:nvSpPr>
          <p:cNvPr id="7" name="object 4"/>
          <p:cNvSpPr txBox="1"/>
          <p:nvPr/>
        </p:nvSpPr>
        <p:spPr>
          <a:xfrm>
            <a:off x="239130" y="448880"/>
            <a:ext cx="4184956" cy="615553"/>
          </a:xfrm>
          <a:prstGeom prst="rect">
            <a:avLst/>
          </a:prstGeom>
          <a:solidFill>
            <a:schemeClr val="bg1"/>
          </a:solidFill>
        </p:spPr>
        <p:txBody>
          <a:bodyPr vert="horz" wrap="square" lIns="0" tIns="0" rIns="0" bIns="0" rtlCol="0">
            <a:spAutoFit/>
          </a:bodyPr>
          <a:lstStyle/>
          <a:p>
            <a:pPr marL="12700" marR="5080" algn="ctr">
              <a:lnSpc>
                <a:spcPct val="100000"/>
              </a:lnSpc>
            </a:pPr>
            <a:r>
              <a:rPr lang="en-US" sz="4000" b="1" spc="114" dirty="0" smtClean="0">
                <a:solidFill>
                  <a:srgbClr val="2185C5"/>
                </a:solidFill>
                <a:latin typeface="Trueno" panose="00000500000000000000" pitchFamily="50" charset="0"/>
                <a:cs typeface="Tahoma"/>
              </a:rPr>
              <a:t>Type of Project</a:t>
            </a:r>
            <a:endParaRPr lang="en-US" sz="4000" b="1" spc="114" dirty="0">
              <a:solidFill>
                <a:srgbClr val="2185C5"/>
              </a:solidFill>
              <a:latin typeface="Trueno" panose="00000500000000000000" pitchFamily="50" charset="0"/>
              <a:cs typeface="Tahoma"/>
            </a:endParaRPr>
          </a:p>
        </p:txBody>
      </p:sp>
    </p:spTree>
    <p:extLst>
      <p:ext uri="{BB962C8B-B14F-4D97-AF65-F5344CB8AC3E}">
        <p14:creationId xmlns:p14="http://schemas.microsoft.com/office/powerpoint/2010/main" val="3616880583"/>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1" name="Imag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63769"/>
            <a:ext cx="9144000" cy="6330462"/>
          </a:xfrm>
          <a:prstGeom prst="rect">
            <a:avLst/>
          </a:prstGeom>
        </p:spPr>
      </p:pic>
      <p:pic>
        <p:nvPicPr>
          <p:cNvPr id="255" name="Image"/>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310" y="6369769"/>
            <a:ext cx="456935" cy="248680"/>
          </a:xfrm>
          <a:prstGeom prst="rect">
            <a:avLst/>
          </a:prstGeom>
        </p:spPr>
      </p:pic>
      <p:sp>
        <p:nvSpPr>
          <p:cNvPr id="172" name="object 172"/>
          <p:cNvSpPr/>
          <p:nvPr/>
        </p:nvSpPr>
        <p:spPr>
          <a:xfrm>
            <a:off x="12471" y="6355756"/>
            <a:ext cx="981537" cy="345866"/>
          </a:xfrm>
          <a:custGeom>
            <a:avLst/>
            <a:gdLst/>
            <a:ahLst/>
            <a:cxnLst/>
            <a:rect l="l" t="t" r="r" b="b"/>
            <a:pathLst>
              <a:path w="1063332" h="374688">
                <a:moveTo>
                  <a:pt x="0" y="374688"/>
                </a:moveTo>
                <a:lnTo>
                  <a:pt x="0" y="0"/>
                </a:lnTo>
                <a:lnTo>
                  <a:pt x="1063333" y="0"/>
                </a:lnTo>
                <a:lnTo>
                  <a:pt x="1063333" y="374688"/>
                </a:lnTo>
                <a:lnTo>
                  <a:pt x="0" y="374688"/>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73" name="object 173"/>
          <p:cNvSpPr/>
          <p:nvPr/>
        </p:nvSpPr>
        <p:spPr>
          <a:xfrm>
            <a:off x="8074" y="6351361"/>
            <a:ext cx="990330" cy="354658"/>
          </a:xfrm>
          <a:custGeom>
            <a:avLst/>
            <a:gdLst/>
            <a:ahLst/>
            <a:cxnLst/>
            <a:rect l="l" t="t" r="r" b="b"/>
            <a:pathLst>
              <a:path w="1072857" h="384213">
                <a:moveTo>
                  <a:pt x="4763" y="379450"/>
                </a:moveTo>
                <a:lnTo>
                  <a:pt x="4763" y="4762"/>
                </a:lnTo>
                <a:lnTo>
                  <a:pt x="1068096" y="4762"/>
                </a:lnTo>
                <a:lnTo>
                  <a:pt x="1068096" y="379450"/>
                </a:lnTo>
                <a:lnTo>
                  <a:pt x="4763" y="379450"/>
                </a:lnTo>
                <a:close/>
              </a:path>
            </a:pathLst>
          </a:custGeom>
          <a:ln w="9525">
            <a:solidFill>
              <a:srgbClr val="FFFFFF"/>
            </a:solidFill>
          </a:ln>
        </p:spPr>
        <p:txBody>
          <a:bodyPr wrap="square" lIns="0" tIns="0" rIns="0" bIns="0" rtlCol="0">
            <a:noAutofit/>
          </a:bodyPr>
          <a:lstStyle/>
          <a:p>
            <a:endParaRPr sz="1662">
              <a:solidFill>
                <a:prstClr val="black"/>
              </a:solidFill>
            </a:endParaRPr>
          </a:p>
        </p:txBody>
      </p:sp>
      <p:sp>
        <p:nvSpPr>
          <p:cNvPr id="174" name="object 174"/>
          <p:cNvSpPr/>
          <p:nvPr/>
        </p:nvSpPr>
        <p:spPr>
          <a:xfrm>
            <a:off x="23681" y="5962534"/>
            <a:ext cx="222621" cy="717194"/>
          </a:xfrm>
          <a:custGeom>
            <a:avLst/>
            <a:gdLst/>
            <a:ahLst/>
            <a:cxnLst/>
            <a:rect l="l" t="t" r="r" b="b"/>
            <a:pathLst>
              <a:path w="241173" h="776960">
                <a:moveTo>
                  <a:pt x="0" y="776961"/>
                </a:moveTo>
                <a:lnTo>
                  <a:pt x="0" y="0"/>
                </a:lnTo>
                <a:lnTo>
                  <a:pt x="241173" y="0"/>
                </a:lnTo>
                <a:lnTo>
                  <a:pt x="241173" y="776961"/>
                </a:lnTo>
                <a:lnTo>
                  <a:pt x="0" y="776961"/>
                </a:lnTo>
                <a:close/>
              </a:path>
            </a:pathLst>
          </a:custGeom>
          <a:solidFill>
            <a:srgbClr val="2185C5"/>
          </a:solidFill>
        </p:spPr>
        <p:txBody>
          <a:bodyPr wrap="square" lIns="0" tIns="0" rIns="0" bIns="0" rtlCol="0">
            <a:noAutofit/>
          </a:bodyPr>
          <a:lstStyle/>
          <a:p>
            <a:endParaRPr sz="1662">
              <a:solidFill>
                <a:prstClr val="black"/>
              </a:solidFill>
            </a:endParaRPr>
          </a:p>
        </p:txBody>
      </p:sp>
      <p:sp>
        <p:nvSpPr>
          <p:cNvPr id="175" name="object 175"/>
          <p:cNvSpPr/>
          <p:nvPr/>
        </p:nvSpPr>
        <p:spPr>
          <a:xfrm>
            <a:off x="23681" y="4823196"/>
            <a:ext cx="222621" cy="1106095"/>
          </a:xfrm>
          <a:custGeom>
            <a:avLst/>
            <a:gdLst/>
            <a:ahLst/>
            <a:cxnLst/>
            <a:rect l="l" t="t" r="r" b="b"/>
            <a:pathLst>
              <a:path w="241173" h="1198270">
                <a:moveTo>
                  <a:pt x="0" y="1198270"/>
                </a:moveTo>
                <a:lnTo>
                  <a:pt x="0" y="0"/>
                </a:lnTo>
                <a:lnTo>
                  <a:pt x="241173" y="0"/>
                </a:lnTo>
                <a:lnTo>
                  <a:pt x="241173" y="1198270"/>
                </a:lnTo>
                <a:lnTo>
                  <a:pt x="0" y="1198270"/>
                </a:lnTo>
                <a:close/>
              </a:path>
            </a:pathLst>
          </a:custGeom>
          <a:solidFill>
            <a:srgbClr val="2185C5"/>
          </a:solidFill>
        </p:spPr>
        <p:txBody>
          <a:bodyPr wrap="square" lIns="0" tIns="0" rIns="0" bIns="0" rtlCol="0">
            <a:noAutofit/>
          </a:bodyPr>
          <a:lstStyle/>
          <a:p>
            <a:endParaRPr sz="1662">
              <a:solidFill>
                <a:prstClr val="black"/>
              </a:solidFill>
            </a:endParaRPr>
          </a:p>
        </p:txBody>
      </p:sp>
      <p:sp>
        <p:nvSpPr>
          <p:cNvPr id="176" name="object 176"/>
          <p:cNvSpPr/>
          <p:nvPr/>
        </p:nvSpPr>
        <p:spPr>
          <a:xfrm>
            <a:off x="23680" y="4466873"/>
            <a:ext cx="9042244" cy="290393"/>
          </a:xfrm>
          <a:custGeom>
            <a:avLst/>
            <a:gdLst/>
            <a:ahLst/>
            <a:cxnLst/>
            <a:rect l="l" t="t" r="r" b="b"/>
            <a:pathLst>
              <a:path w="9795764" h="314592">
                <a:moveTo>
                  <a:pt x="0" y="314592"/>
                </a:moveTo>
                <a:lnTo>
                  <a:pt x="0" y="0"/>
                </a:lnTo>
                <a:lnTo>
                  <a:pt x="9795764" y="0"/>
                </a:lnTo>
                <a:lnTo>
                  <a:pt x="9795764" y="314592"/>
                </a:lnTo>
                <a:lnTo>
                  <a:pt x="0" y="314592"/>
                </a:lnTo>
                <a:close/>
              </a:path>
            </a:pathLst>
          </a:custGeom>
          <a:solidFill>
            <a:srgbClr val="2185C5"/>
          </a:solidFill>
        </p:spPr>
        <p:txBody>
          <a:bodyPr wrap="square" lIns="0" tIns="0" rIns="0" bIns="0" rtlCol="0">
            <a:noAutofit/>
          </a:bodyPr>
          <a:lstStyle/>
          <a:p>
            <a:endParaRPr sz="1662">
              <a:solidFill>
                <a:prstClr val="black"/>
              </a:solidFill>
            </a:endParaRPr>
          </a:p>
        </p:txBody>
      </p:sp>
      <p:pic>
        <p:nvPicPr>
          <p:cNvPr id="257" name="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66065" y="4728989"/>
            <a:ext cx="543436" cy="1309116"/>
          </a:xfrm>
          <a:prstGeom prst="rect">
            <a:avLst/>
          </a:prstGeom>
        </p:spPr>
      </p:pic>
      <p:sp>
        <p:nvSpPr>
          <p:cNvPr id="3" name="text 1"/>
          <p:cNvSpPr txBox="1"/>
          <p:nvPr/>
        </p:nvSpPr>
        <p:spPr>
          <a:xfrm>
            <a:off x="1415796" y="4501306"/>
            <a:ext cx="6461897" cy="227306"/>
          </a:xfrm>
          <a:prstGeom prst="rect">
            <a:avLst/>
          </a:prstGeom>
        </p:spPr>
        <p:txBody>
          <a:bodyPr vert="horz" wrap="none" lIns="0" tIns="0" rIns="0" bIns="0" rtlCol="0">
            <a:spAutoFit/>
          </a:bodyPr>
          <a:lstStyle/>
          <a:p>
            <a:r>
              <a:rPr sz="1477" b="1" spc="9" dirty="0">
                <a:solidFill>
                  <a:srgbClr val="FFFFFF"/>
                </a:solidFill>
                <a:latin typeface="Arial"/>
                <a:cs typeface="Arial"/>
              </a:rPr>
              <a:t>PSN includes 15 sectors at project level and 2 sectors at program level</a:t>
            </a:r>
            <a:endParaRPr sz="1477">
              <a:solidFill>
                <a:prstClr val="black"/>
              </a:solidFill>
              <a:latin typeface="Arial"/>
              <a:cs typeface="Arial"/>
            </a:endParaRPr>
          </a:p>
        </p:txBody>
      </p:sp>
      <p:pic>
        <p:nvPicPr>
          <p:cNvPr id="258" name="Image"/>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99690" y="4727020"/>
            <a:ext cx="1237722" cy="1309116"/>
          </a:xfrm>
          <a:prstGeom prst="rect">
            <a:avLst/>
          </a:prstGeom>
        </p:spPr>
      </p:pic>
      <p:pic>
        <p:nvPicPr>
          <p:cNvPr id="259" name="Image"/>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46761" y="4736457"/>
            <a:ext cx="631663" cy="1309116"/>
          </a:xfrm>
          <a:prstGeom prst="rect">
            <a:avLst/>
          </a:prstGeom>
        </p:spPr>
      </p:pic>
      <p:pic>
        <p:nvPicPr>
          <p:cNvPr id="260" name="Image"/>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009688" y="4727020"/>
            <a:ext cx="598439" cy="1309116"/>
          </a:xfrm>
          <a:prstGeom prst="rect">
            <a:avLst/>
          </a:prstGeom>
        </p:spPr>
      </p:pic>
      <p:pic>
        <p:nvPicPr>
          <p:cNvPr id="261" name="Image"/>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21424" y="4731475"/>
            <a:ext cx="598439" cy="1304661"/>
          </a:xfrm>
          <a:prstGeom prst="rect">
            <a:avLst/>
          </a:prstGeom>
        </p:spPr>
      </p:pic>
      <p:pic>
        <p:nvPicPr>
          <p:cNvPr id="262" name="Image"/>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603813" y="4731381"/>
            <a:ext cx="599846" cy="1309116"/>
          </a:xfrm>
          <a:prstGeom prst="rect">
            <a:avLst/>
          </a:prstGeom>
        </p:spPr>
      </p:pic>
      <p:pic>
        <p:nvPicPr>
          <p:cNvPr id="263" name="Image"/>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206262" y="4738169"/>
            <a:ext cx="599846" cy="1309115"/>
          </a:xfrm>
          <a:prstGeom prst="rect">
            <a:avLst/>
          </a:prstGeom>
        </p:spPr>
      </p:pic>
      <p:pic>
        <p:nvPicPr>
          <p:cNvPr id="264" name="Image"/>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3794643" y="4737794"/>
            <a:ext cx="599846" cy="1309116"/>
          </a:xfrm>
          <a:prstGeom prst="rect">
            <a:avLst/>
          </a:prstGeom>
        </p:spPr>
      </p:pic>
      <p:pic>
        <p:nvPicPr>
          <p:cNvPr id="265" name="Image"/>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4401312" y="4735895"/>
            <a:ext cx="574841" cy="1306771"/>
          </a:xfrm>
          <a:prstGeom prst="rect">
            <a:avLst/>
          </a:prstGeom>
        </p:spPr>
      </p:pic>
      <p:pic>
        <p:nvPicPr>
          <p:cNvPr id="266" name="Image"/>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5567993" y="4734007"/>
            <a:ext cx="593246" cy="1309116"/>
          </a:xfrm>
          <a:prstGeom prst="rect">
            <a:avLst/>
          </a:prstGeom>
        </p:spPr>
      </p:pic>
      <p:sp>
        <p:nvSpPr>
          <p:cNvPr id="177" name="object 177"/>
          <p:cNvSpPr/>
          <p:nvPr/>
        </p:nvSpPr>
        <p:spPr>
          <a:xfrm>
            <a:off x="5608554" y="5561774"/>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4" name="text 1"/>
          <p:cNvSpPr txBox="1"/>
          <p:nvPr/>
        </p:nvSpPr>
        <p:spPr>
          <a:xfrm>
            <a:off x="5781821" y="5531343"/>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7</a:t>
            </a:r>
            <a:endParaRPr sz="2215">
              <a:solidFill>
                <a:prstClr val="black"/>
              </a:solidFill>
              <a:latin typeface="Arial"/>
              <a:cs typeface="Arial"/>
            </a:endParaRPr>
          </a:p>
        </p:txBody>
      </p:sp>
      <p:sp>
        <p:nvSpPr>
          <p:cNvPr id="178" name="object 178"/>
          <p:cNvSpPr/>
          <p:nvPr/>
        </p:nvSpPr>
        <p:spPr>
          <a:xfrm>
            <a:off x="5628601" y="5355002"/>
            <a:ext cx="487586" cy="208190"/>
          </a:xfrm>
          <a:custGeom>
            <a:avLst/>
            <a:gdLst/>
            <a:ahLst/>
            <a:cxnLst/>
            <a:rect l="l" t="t" r="r" b="b"/>
            <a:pathLst>
              <a:path w="528218" h="225539">
                <a:moveTo>
                  <a:pt x="0" y="225540"/>
                </a:moveTo>
                <a:lnTo>
                  <a:pt x="0" y="0"/>
                </a:lnTo>
                <a:lnTo>
                  <a:pt x="528218" y="0"/>
                </a:lnTo>
                <a:lnTo>
                  <a:pt x="528218" y="225540"/>
                </a:lnTo>
                <a:lnTo>
                  <a:pt x="0" y="225540"/>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5" name="text 1"/>
          <p:cNvSpPr txBox="1"/>
          <p:nvPr/>
        </p:nvSpPr>
        <p:spPr>
          <a:xfrm>
            <a:off x="5714297" y="5386275"/>
            <a:ext cx="280590" cy="88037"/>
          </a:xfrm>
          <a:prstGeom prst="rect">
            <a:avLst/>
          </a:prstGeom>
        </p:spPr>
        <p:txBody>
          <a:bodyPr vert="horz" wrap="none" lIns="0" tIns="0" rIns="0" bIns="0" rtlCol="0">
            <a:spAutoFit/>
          </a:bodyPr>
          <a:lstStyle/>
          <a:p>
            <a:r>
              <a:rPr sz="572" spc="9" dirty="0">
                <a:solidFill>
                  <a:srgbClr val="808080"/>
                </a:solidFill>
                <a:latin typeface="Arial"/>
                <a:cs typeface="Arial"/>
              </a:rPr>
              <a:t>IRIGASI</a:t>
            </a:r>
            <a:endParaRPr sz="554">
              <a:solidFill>
                <a:prstClr val="black"/>
              </a:solidFill>
              <a:latin typeface="Arial"/>
              <a:cs typeface="Arial"/>
            </a:endParaRPr>
          </a:p>
        </p:txBody>
      </p:sp>
      <p:pic>
        <p:nvPicPr>
          <p:cNvPr id="267" name="Image"/>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958979" y="4731475"/>
            <a:ext cx="622624" cy="1304661"/>
          </a:xfrm>
          <a:prstGeom prst="rect">
            <a:avLst/>
          </a:prstGeom>
        </p:spPr>
      </p:pic>
      <p:pic>
        <p:nvPicPr>
          <p:cNvPr id="268" name="Image"/>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6771718" y="4732307"/>
            <a:ext cx="601124" cy="1309115"/>
          </a:xfrm>
          <a:prstGeom prst="rect">
            <a:avLst/>
          </a:prstGeom>
        </p:spPr>
      </p:pic>
      <p:pic>
        <p:nvPicPr>
          <p:cNvPr id="269" name="Image"/>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7362445" y="4733538"/>
            <a:ext cx="601123" cy="1309116"/>
          </a:xfrm>
          <a:prstGeom prst="rect">
            <a:avLst/>
          </a:prstGeom>
        </p:spPr>
      </p:pic>
      <p:sp>
        <p:nvSpPr>
          <p:cNvPr id="179" name="object 179"/>
          <p:cNvSpPr/>
          <p:nvPr/>
        </p:nvSpPr>
        <p:spPr>
          <a:xfrm>
            <a:off x="254742" y="6074084"/>
            <a:ext cx="1815905" cy="494093"/>
          </a:xfrm>
          <a:custGeom>
            <a:avLst/>
            <a:gdLst/>
            <a:ahLst/>
            <a:cxnLst/>
            <a:rect l="l" t="t" r="r" b="b"/>
            <a:pathLst>
              <a:path w="1967230" h="535267">
                <a:moveTo>
                  <a:pt x="0" y="81826"/>
                </a:moveTo>
                <a:cubicBezTo>
                  <a:pt x="0" y="36639"/>
                  <a:pt x="36626" y="0"/>
                  <a:pt x="81826" y="0"/>
                </a:cubicBezTo>
                <a:lnTo>
                  <a:pt x="1885442" y="0"/>
                </a:lnTo>
                <a:cubicBezTo>
                  <a:pt x="1930654" y="0"/>
                  <a:pt x="1967230" y="36639"/>
                  <a:pt x="1967230" y="81826"/>
                </a:cubicBezTo>
                <a:lnTo>
                  <a:pt x="1967230" y="453453"/>
                </a:lnTo>
                <a:cubicBezTo>
                  <a:pt x="1967230" y="498640"/>
                  <a:pt x="1930654" y="535267"/>
                  <a:pt x="1885442" y="535267"/>
                </a:cubicBezTo>
                <a:lnTo>
                  <a:pt x="81826" y="535267"/>
                </a:lnTo>
                <a:cubicBezTo>
                  <a:pt x="36626" y="535267"/>
                  <a:pt x="0" y="498640"/>
                  <a:pt x="0" y="453453"/>
                </a:cubicBez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0" name="object 180"/>
          <p:cNvSpPr/>
          <p:nvPr/>
        </p:nvSpPr>
        <p:spPr>
          <a:xfrm>
            <a:off x="2104058" y="6074084"/>
            <a:ext cx="1798320" cy="494093"/>
          </a:xfrm>
          <a:custGeom>
            <a:avLst/>
            <a:gdLst/>
            <a:ahLst/>
            <a:cxnLst/>
            <a:rect l="l" t="t" r="r" b="b"/>
            <a:pathLst>
              <a:path w="1948180" h="535267">
                <a:moveTo>
                  <a:pt x="0" y="81826"/>
                </a:moveTo>
                <a:cubicBezTo>
                  <a:pt x="0" y="36639"/>
                  <a:pt x="36703" y="0"/>
                  <a:pt x="81915" y="0"/>
                </a:cubicBezTo>
                <a:lnTo>
                  <a:pt x="1866265" y="0"/>
                </a:lnTo>
                <a:cubicBezTo>
                  <a:pt x="1911477" y="0"/>
                  <a:pt x="1948180" y="36639"/>
                  <a:pt x="1948180" y="81826"/>
                </a:cubicBezTo>
                <a:lnTo>
                  <a:pt x="1948180" y="453453"/>
                </a:lnTo>
                <a:cubicBezTo>
                  <a:pt x="1948180" y="498640"/>
                  <a:pt x="1911477" y="535267"/>
                  <a:pt x="1866265" y="535267"/>
                </a:cubicBezTo>
                <a:lnTo>
                  <a:pt x="81915" y="535267"/>
                </a:lnTo>
                <a:cubicBezTo>
                  <a:pt x="36703" y="535267"/>
                  <a:pt x="0" y="498640"/>
                  <a:pt x="0" y="453453"/>
                </a:cubicBez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6" name="text 1"/>
          <p:cNvSpPr txBox="1"/>
          <p:nvPr/>
        </p:nvSpPr>
        <p:spPr>
          <a:xfrm rot="-5400000">
            <a:off x="-121961" y="5280915"/>
            <a:ext cx="488980" cy="170496"/>
          </a:xfrm>
          <a:prstGeom prst="rect">
            <a:avLst/>
          </a:prstGeom>
        </p:spPr>
        <p:txBody>
          <a:bodyPr vert="horz" wrap="none" lIns="0" tIns="0" rIns="0" bIns="0" rtlCol="0">
            <a:spAutoFit/>
          </a:bodyPr>
          <a:lstStyle/>
          <a:p>
            <a:r>
              <a:rPr sz="1108" b="1" spc="9" dirty="0">
                <a:solidFill>
                  <a:srgbClr val="FFFFFF"/>
                </a:solidFill>
                <a:latin typeface="Arial"/>
                <a:cs typeface="Arial"/>
              </a:rPr>
              <a:t>Project</a:t>
            </a:r>
            <a:endParaRPr sz="1108">
              <a:solidFill>
                <a:prstClr val="black"/>
              </a:solidFill>
              <a:latin typeface="Arial"/>
              <a:cs typeface="Arial"/>
            </a:endParaRPr>
          </a:p>
        </p:txBody>
      </p:sp>
      <p:sp>
        <p:nvSpPr>
          <p:cNvPr id="7" name="text 1"/>
          <p:cNvSpPr txBox="1"/>
          <p:nvPr/>
        </p:nvSpPr>
        <p:spPr>
          <a:xfrm rot="-5400000">
            <a:off x="-171330" y="6237236"/>
            <a:ext cx="589970" cy="170496"/>
          </a:xfrm>
          <a:prstGeom prst="rect">
            <a:avLst/>
          </a:prstGeom>
        </p:spPr>
        <p:txBody>
          <a:bodyPr vert="horz" wrap="none" lIns="0" tIns="0" rIns="0" bIns="0" rtlCol="0">
            <a:spAutoFit/>
          </a:bodyPr>
          <a:lstStyle/>
          <a:p>
            <a:r>
              <a:rPr sz="1108" b="1" spc="9" dirty="0">
                <a:solidFill>
                  <a:srgbClr val="FFFFFF"/>
                </a:solidFill>
                <a:latin typeface="Arial"/>
                <a:cs typeface="Arial"/>
              </a:rPr>
              <a:t>Program</a:t>
            </a:r>
            <a:endParaRPr sz="1108">
              <a:solidFill>
                <a:prstClr val="black"/>
              </a:solidFill>
              <a:latin typeface="Arial"/>
              <a:cs typeface="Arial"/>
            </a:endParaRPr>
          </a:p>
        </p:txBody>
      </p:sp>
      <p:pic>
        <p:nvPicPr>
          <p:cNvPr id="270" name="Image"/>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281647" y="6089793"/>
            <a:ext cx="503646" cy="462686"/>
          </a:xfrm>
          <a:prstGeom prst="rect">
            <a:avLst/>
          </a:prstGeom>
        </p:spPr>
      </p:pic>
      <p:sp>
        <p:nvSpPr>
          <p:cNvPr id="181" name="object 181"/>
          <p:cNvSpPr/>
          <p:nvPr/>
        </p:nvSpPr>
        <p:spPr>
          <a:xfrm>
            <a:off x="2141689" y="6105420"/>
            <a:ext cx="467985" cy="432006"/>
          </a:xfrm>
          <a:custGeom>
            <a:avLst/>
            <a:gdLst/>
            <a:ahLst/>
            <a:cxnLst/>
            <a:rect l="l" t="t" r="r" b="b"/>
            <a:pathLst>
              <a:path w="506984" h="468007">
                <a:moveTo>
                  <a:pt x="0" y="233997"/>
                </a:moveTo>
                <a:cubicBezTo>
                  <a:pt x="0" y="104775"/>
                  <a:pt x="113538" y="0"/>
                  <a:pt x="253492" y="0"/>
                </a:cubicBezTo>
                <a:cubicBezTo>
                  <a:pt x="393446" y="0"/>
                  <a:pt x="506984" y="104775"/>
                  <a:pt x="506984" y="233997"/>
                </a:cubicBezTo>
                <a:cubicBezTo>
                  <a:pt x="506984" y="363232"/>
                  <a:pt x="393446" y="468007"/>
                  <a:pt x="253492" y="468007"/>
                </a:cubicBezTo>
                <a:cubicBezTo>
                  <a:pt x="113538" y="468007"/>
                  <a:pt x="0" y="363232"/>
                  <a:pt x="0" y="233997"/>
                </a:cubicBezTo>
                <a:close/>
              </a:path>
            </a:pathLst>
          </a:custGeom>
          <a:solidFill>
            <a:srgbClr val="4BACC6"/>
          </a:solidFill>
        </p:spPr>
        <p:txBody>
          <a:bodyPr wrap="square" lIns="0" tIns="0" rIns="0" bIns="0" rtlCol="0">
            <a:noAutofit/>
          </a:bodyPr>
          <a:lstStyle/>
          <a:p>
            <a:endParaRPr sz="1662">
              <a:solidFill>
                <a:prstClr val="black"/>
              </a:solidFill>
            </a:endParaRPr>
          </a:p>
        </p:txBody>
      </p:sp>
      <p:pic>
        <p:nvPicPr>
          <p:cNvPr id="271" name="Image"/>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2088466" y="6041351"/>
            <a:ext cx="606199" cy="559566"/>
          </a:xfrm>
          <a:prstGeom prst="rect">
            <a:avLst/>
          </a:prstGeom>
        </p:spPr>
      </p:pic>
      <p:sp>
        <p:nvSpPr>
          <p:cNvPr id="8" name="text 1"/>
          <p:cNvSpPr txBox="1"/>
          <p:nvPr/>
        </p:nvSpPr>
        <p:spPr>
          <a:xfrm>
            <a:off x="861505" y="6281589"/>
            <a:ext cx="326884" cy="88037"/>
          </a:xfrm>
          <a:prstGeom prst="rect">
            <a:avLst/>
          </a:prstGeom>
        </p:spPr>
        <p:txBody>
          <a:bodyPr vert="horz" wrap="none" lIns="0" tIns="0" rIns="0" bIns="0" rtlCol="0">
            <a:spAutoFit/>
          </a:bodyPr>
          <a:lstStyle/>
          <a:p>
            <a:r>
              <a:rPr sz="572" spc="9" dirty="0">
                <a:solidFill>
                  <a:srgbClr val="808080"/>
                </a:solidFill>
                <a:latin typeface="Arial"/>
                <a:cs typeface="Arial"/>
              </a:rPr>
              <a:t>Electricity</a:t>
            </a:r>
            <a:endParaRPr sz="554">
              <a:solidFill>
                <a:prstClr val="black"/>
              </a:solidFill>
              <a:latin typeface="Arial"/>
              <a:cs typeface="Arial"/>
            </a:endParaRPr>
          </a:p>
        </p:txBody>
      </p:sp>
      <p:sp>
        <p:nvSpPr>
          <p:cNvPr id="9" name="text 1"/>
          <p:cNvSpPr txBox="1"/>
          <p:nvPr/>
        </p:nvSpPr>
        <p:spPr>
          <a:xfrm>
            <a:off x="1285787" y="6171116"/>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1</a:t>
            </a:r>
            <a:endParaRPr sz="2215">
              <a:solidFill>
                <a:prstClr val="black"/>
              </a:solidFill>
              <a:latin typeface="Arial"/>
              <a:cs typeface="Arial"/>
            </a:endParaRPr>
          </a:p>
        </p:txBody>
      </p:sp>
      <p:sp>
        <p:nvSpPr>
          <p:cNvPr id="10" name="text 1"/>
          <p:cNvSpPr txBox="1"/>
          <p:nvPr/>
        </p:nvSpPr>
        <p:spPr>
          <a:xfrm>
            <a:off x="1547446" y="6281589"/>
            <a:ext cx="389594" cy="88037"/>
          </a:xfrm>
          <a:prstGeom prst="rect">
            <a:avLst/>
          </a:prstGeom>
        </p:spPr>
        <p:txBody>
          <a:bodyPr vert="horz" wrap="none" lIns="0" tIns="0" rIns="0" bIns="0" rtlCol="0">
            <a:spAutoFit/>
          </a:bodyPr>
          <a:lstStyle/>
          <a:p>
            <a:r>
              <a:rPr sz="572" spc="9" dirty="0">
                <a:solidFill>
                  <a:srgbClr val="808080"/>
                </a:solidFill>
                <a:latin typeface="Arial"/>
                <a:cs typeface="Arial"/>
              </a:rPr>
              <a:t>PROGRAM</a:t>
            </a:r>
            <a:endParaRPr sz="554">
              <a:solidFill>
                <a:prstClr val="black"/>
              </a:solidFill>
              <a:latin typeface="Arial"/>
              <a:cs typeface="Arial"/>
            </a:endParaRPr>
          </a:p>
        </p:txBody>
      </p:sp>
      <p:sp>
        <p:nvSpPr>
          <p:cNvPr id="11" name="text 1"/>
          <p:cNvSpPr txBox="1"/>
          <p:nvPr/>
        </p:nvSpPr>
        <p:spPr>
          <a:xfrm>
            <a:off x="2642148" y="6189305"/>
            <a:ext cx="282641" cy="272703"/>
          </a:xfrm>
          <a:prstGeom prst="rect">
            <a:avLst/>
          </a:prstGeom>
        </p:spPr>
        <p:txBody>
          <a:bodyPr vert="horz" wrap="none" lIns="0" tIns="0" rIns="0" bIns="0" rtlCol="0">
            <a:spAutoFit/>
          </a:bodyPr>
          <a:lstStyle/>
          <a:p>
            <a:r>
              <a:rPr sz="600" spc="9" dirty="0">
                <a:solidFill>
                  <a:srgbClr val="808080"/>
                </a:solidFill>
                <a:latin typeface="Arial"/>
                <a:cs typeface="Arial"/>
              </a:rPr>
              <a:t>Small-</a:t>
            </a:r>
            <a:endParaRPr sz="554">
              <a:solidFill>
                <a:prstClr val="black"/>
              </a:solidFill>
              <a:latin typeface="Arial"/>
              <a:cs typeface="Arial"/>
            </a:endParaRPr>
          </a:p>
          <a:p>
            <a:r>
              <a:rPr sz="600" spc="9" dirty="0">
                <a:solidFill>
                  <a:srgbClr val="808080"/>
                </a:solidFill>
                <a:latin typeface="Arial"/>
                <a:cs typeface="Arial"/>
              </a:rPr>
              <a:t>Medium</a:t>
            </a:r>
            <a:endParaRPr sz="554">
              <a:solidFill>
                <a:prstClr val="black"/>
              </a:solidFill>
              <a:latin typeface="Arial"/>
              <a:cs typeface="Arial"/>
            </a:endParaRPr>
          </a:p>
          <a:p>
            <a:r>
              <a:rPr sz="572" spc="9" dirty="0">
                <a:solidFill>
                  <a:srgbClr val="808080"/>
                </a:solidFill>
                <a:latin typeface="Arial"/>
                <a:cs typeface="Arial"/>
              </a:rPr>
              <a:t>Airplane</a:t>
            </a:r>
            <a:endParaRPr sz="554">
              <a:solidFill>
                <a:prstClr val="black"/>
              </a:solidFill>
              <a:latin typeface="Arial"/>
              <a:cs typeface="Arial"/>
            </a:endParaRPr>
          </a:p>
        </p:txBody>
      </p:sp>
      <p:sp>
        <p:nvSpPr>
          <p:cNvPr id="12" name="text 1"/>
          <p:cNvSpPr txBox="1"/>
          <p:nvPr/>
        </p:nvSpPr>
        <p:spPr>
          <a:xfrm>
            <a:off x="3074962" y="6171116"/>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1</a:t>
            </a:r>
            <a:endParaRPr sz="2215">
              <a:solidFill>
                <a:prstClr val="black"/>
              </a:solidFill>
              <a:latin typeface="Arial"/>
              <a:cs typeface="Arial"/>
            </a:endParaRPr>
          </a:p>
        </p:txBody>
      </p:sp>
      <p:sp>
        <p:nvSpPr>
          <p:cNvPr id="13" name="text 1"/>
          <p:cNvSpPr txBox="1"/>
          <p:nvPr/>
        </p:nvSpPr>
        <p:spPr>
          <a:xfrm>
            <a:off x="3328416" y="6281589"/>
            <a:ext cx="389594" cy="88037"/>
          </a:xfrm>
          <a:prstGeom prst="rect">
            <a:avLst/>
          </a:prstGeom>
        </p:spPr>
        <p:txBody>
          <a:bodyPr vert="horz" wrap="none" lIns="0" tIns="0" rIns="0" bIns="0" rtlCol="0">
            <a:spAutoFit/>
          </a:bodyPr>
          <a:lstStyle/>
          <a:p>
            <a:r>
              <a:rPr sz="572" spc="9" dirty="0">
                <a:solidFill>
                  <a:srgbClr val="808080"/>
                </a:solidFill>
                <a:latin typeface="Arial"/>
                <a:cs typeface="Arial"/>
              </a:rPr>
              <a:t>PROGRAM</a:t>
            </a:r>
            <a:endParaRPr sz="554">
              <a:solidFill>
                <a:prstClr val="black"/>
              </a:solidFill>
              <a:latin typeface="Arial"/>
              <a:cs typeface="Arial"/>
            </a:endParaRPr>
          </a:p>
        </p:txBody>
      </p:sp>
      <p:sp>
        <p:nvSpPr>
          <p:cNvPr id="182" name="object 182"/>
          <p:cNvSpPr/>
          <p:nvPr/>
        </p:nvSpPr>
        <p:spPr>
          <a:xfrm>
            <a:off x="290744" y="5557589"/>
            <a:ext cx="503482" cy="284190"/>
          </a:xfrm>
          <a:custGeom>
            <a:avLst/>
            <a:gdLst/>
            <a:ahLst/>
            <a:cxnLst/>
            <a:rect l="l" t="t" r="r" b="b"/>
            <a:pathLst>
              <a:path w="545439" h="307873">
                <a:moveTo>
                  <a:pt x="0" y="307873"/>
                </a:moveTo>
                <a:lnTo>
                  <a:pt x="0" y="0"/>
                </a:lnTo>
                <a:lnTo>
                  <a:pt x="545440" y="0"/>
                </a:lnTo>
                <a:lnTo>
                  <a:pt x="545440"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3" name="object 183"/>
          <p:cNvSpPr/>
          <p:nvPr/>
        </p:nvSpPr>
        <p:spPr>
          <a:xfrm>
            <a:off x="7427507" y="5546382"/>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4" name="object 184"/>
          <p:cNvSpPr/>
          <p:nvPr/>
        </p:nvSpPr>
        <p:spPr>
          <a:xfrm>
            <a:off x="6841705" y="5551926"/>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5" name="object 185"/>
          <p:cNvSpPr/>
          <p:nvPr/>
        </p:nvSpPr>
        <p:spPr>
          <a:xfrm>
            <a:off x="6217451" y="5549300"/>
            <a:ext cx="487586" cy="284191"/>
          </a:xfrm>
          <a:custGeom>
            <a:avLst/>
            <a:gdLst/>
            <a:ahLst/>
            <a:cxnLst/>
            <a:rect l="l" t="t" r="r" b="b"/>
            <a:pathLst>
              <a:path w="528218" h="307874">
                <a:moveTo>
                  <a:pt x="0" y="307874"/>
                </a:moveTo>
                <a:lnTo>
                  <a:pt x="0" y="0"/>
                </a:lnTo>
                <a:lnTo>
                  <a:pt x="528218" y="0"/>
                </a:lnTo>
                <a:lnTo>
                  <a:pt x="528218" y="307874"/>
                </a:lnTo>
                <a:lnTo>
                  <a:pt x="0" y="307874"/>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6" name="object 186"/>
          <p:cNvSpPr/>
          <p:nvPr/>
        </p:nvSpPr>
        <p:spPr>
          <a:xfrm>
            <a:off x="5624615" y="5550497"/>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7" name="object 187"/>
          <p:cNvSpPr/>
          <p:nvPr/>
        </p:nvSpPr>
        <p:spPr>
          <a:xfrm>
            <a:off x="5062611" y="5546815"/>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8" name="object 188"/>
          <p:cNvSpPr/>
          <p:nvPr/>
        </p:nvSpPr>
        <p:spPr>
          <a:xfrm>
            <a:off x="4471650" y="5553345"/>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89" name="object 189"/>
          <p:cNvSpPr/>
          <p:nvPr/>
        </p:nvSpPr>
        <p:spPr>
          <a:xfrm>
            <a:off x="3870725" y="5557589"/>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90" name="object 190"/>
          <p:cNvSpPr/>
          <p:nvPr/>
        </p:nvSpPr>
        <p:spPr>
          <a:xfrm>
            <a:off x="3282579" y="5557589"/>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91" name="object 191"/>
          <p:cNvSpPr/>
          <p:nvPr/>
        </p:nvSpPr>
        <p:spPr>
          <a:xfrm>
            <a:off x="2664773" y="5557589"/>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92" name="object 192"/>
          <p:cNvSpPr/>
          <p:nvPr/>
        </p:nvSpPr>
        <p:spPr>
          <a:xfrm>
            <a:off x="2063965" y="5557589"/>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93" name="object 193"/>
          <p:cNvSpPr/>
          <p:nvPr/>
        </p:nvSpPr>
        <p:spPr>
          <a:xfrm>
            <a:off x="1492817" y="5557589"/>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94" name="object 194"/>
          <p:cNvSpPr/>
          <p:nvPr/>
        </p:nvSpPr>
        <p:spPr>
          <a:xfrm>
            <a:off x="904319" y="5557589"/>
            <a:ext cx="503482" cy="284190"/>
          </a:xfrm>
          <a:custGeom>
            <a:avLst/>
            <a:gdLst/>
            <a:ahLst/>
            <a:cxnLst/>
            <a:rect l="l" t="t" r="r" b="b"/>
            <a:pathLst>
              <a:path w="545439" h="307873">
                <a:moveTo>
                  <a:pt x="0" y="307873"/>
                </a:moveTo>
                <a:lnTo>
                  <a:pt x="0" y="0"/>
                </a:lnTo>
                <a:lnTo>
                  <a:pt x="545439" y="0"/>
                </a:lnTo>
                <a:lnTo>
                  <a:pt x="545439"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4" name="text 1"/>
          <p:cNvSpPr txBox="1"/>
          <p:nvPr/>
        </p:nvSpPr>
        <p:spPr>
          <a:xfrm>
            <a:off x="381515" y="5534693"/>
            <a:ext cx="1517018" cy="340863"/>
          </a:xfrm>
          <a:prstGeom prst="rect">
            <a:avLst/>
          </a:prstGeom>
        </p:spPr>
        <p:txBody>
          <a:bodyPr vert="horz" wrap="none" lIns="0" tIns="0" rIns="0" bIns="0" rtlCol="0">
            <a:spAutoFit/>
          </a:bodyPr>
          <a:lstStyle/>
          <a:p>
            <a:r>
              <a:rPr sz="2215" b="1" spc="9" dirty="0">
                <a:solidFill>
                  <a:srgbClr val="808080"/>
                </a:solidFill>
                <a:latin typeface="Arial"/>
                <a:cs typeface="Arial"/>
              </a:rPr>
              <a:t>74  </a:t>
            </a:r>
            <a:r>
              <a:rPr lang="en-US" sz="2215" b="1" spc="9" dirty="0">
                <a:solidFill>
                  <a:srgbClr val="808080"/>
                </a:solidFill>
                <a:latin typeface="Arial"/>
                <a:cs typeface="Arial"/>
              </a:rPr>
              <a:t> </a:t>
            </a:r>
            <a:r>
              <a:rPr sz="2215" b="1" spc="9" dirty="0">
                <a:solidFill>
                  <a:srgbClr val="808080"/>
                </a:solidFill>
                <a:latin typeface="Arial"/>
                <a:cs typeface="Arial"/>
              </a:rPr>
              <a:t>23  </a:t>
            </a:r>
            <a:r>
              <a:rPr lang="en-US" sz="2215" b="1" spc="9" dirty="0">
                <a:solidFill>
                  <a:srgbClr val="808080"/>
                </a:solidFill>
                <a:latin typeface="Arial"/>
                <a:cs typeface="Arial"/>
              </a:rPr>
              <a:t>  </a:t>
            </a:r>
            <a:r>
              <a:rPr sz="2215" b="1" spc="9" dirty="0">
                <a:solidFill>
                  <a:srgbClr val="808080"/>
                </a:solidFill>
                <a:latin typeface="Arial"/>
                <a:cs typeface="Arial"/>
              </a:rPr>
              <a:t>10</a:t>
            </a:r>
            <a:endParaRPr sz="2215" dirty="0">
              <a:solidFill>
                <a:prstClr val="black"/>
              </a:solidFill>
              <a:latin typeface="Arial"/>
              <a:cs typeface="Arial"/>
            </a:endParaRPr>
          </a:p>
        </p:txBody>
      </p:sp>
      <p:sp>
        <p:nvSpPr>
          <p:cNvPr id="15" name="text 1"/>
          <p:cNvSpPr txBox="1"/>
          <p:nvPr/>
        </p:nvSpPr>
        <p:spPr>
          <a:xfrm>
            <a:off x="7524223" y="5536100"/>
            <a:ext cx="319703" cy="340863"/>
          </a:xfrm>
          <a:prstGeom prst="rect">
            <a:avLst/>
          </a:prstGeom>
        </p:spPr>
        <p:txBody>
          <a:bodyPr vert="horz" wrap="none" lIns="0" tIns="0" rIns="0" bIns="0" rtlCol="0">
            <a:spAutoFit/>
          </a:bodyPr>
          <a:lstStyle/>
          <a:p>
            <a:r>
              <a:rPr sz="2215" b="1" spc="9" dirty="0">
                <a:solidFill>
                  <a:srgbClr val="808080"/>
                </a:solidFill>
                <a:latin typeface="Arial"/>
                <a:cs typeface="Arial"/>
              </a:rPr>
              <a:t>12</a:t>
            </a:r>
            <a:endParaRPr sz="2215">
              <a:solidFill>
                <a:prstClr val="black"/>
              </a:solidFill>
              <a:latin typeface="Arial"/>
              <a:cs typeface="Arial"/>
            </a:endParaRPr>
          </a:p>
        </p:txBody>
      </p:sp>
      <p:sp>
        <p:nvSpPr>
          <p:cNvPr id="16" name="text 1"/>
          <p:cNvSpPr txBox="1"/>
          <p:nvPr/>
        </p:nvSpPr>
        <p:spPr>
          <a:xfrm>
            <a:off x="7002663" y="5541727"/>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6</a:t>
            </a:r>
            <a:endParaRPr sz="2215">
              <a:solidFill>
                <a:prstClr val="black"/>
              </a:solidFill>
              <a:latin typeface="Arial"/>
              <a:cs typeface="Arial"/>
            </a:endParaRPr>
          </a:p>
        </p:txBody>
      </p:sp>
      <p:sp>
        <p:nvSpPr>
          <p:cNvPr id="17" name="text 1"/>
          <p:cNvSpPr txBox="1"/>
          <p:nvPr/>
        </p:nvSpPr>
        <p:spPr>
          <a:xfrm>
            <a:off x="6382746" y="5533286"/>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4</a:t>
            </a:r>
            <a:endParaRPr sz="2215">
              <a:solidFill>
                <a:prstClr val="black"/>
              </a:solidFill>
              <a:latin typeface="Arial"/>
              <a:cs typeface="Arial"/>
            </a:endParaRPr>
          </a:p>
        </p:txBody>
      </p:sp>
      <p:sp>
        <p:nvSpPr>
          <p:cNvPr id="18" name="text 1"/>
          <p:cNvSpPr txBox="1"/>
          <p:nvPr/>
        </p:nvSpPr>
        <p:spPr>
          <a:xfrm>
            <a:off x="5806909" y="5540320"/>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7</a:t>
            </a:r>
            <a:endParaRPr sz="2215">
              <a:solidFill>
                <a:prstClr val="black"/>
              </a:solidFill>
              <a:latin typeface="Arial"/>
              <a:cs typeface="Arial"/>
            </a:endParaRPr>
          </a:p>
        </p:txBody>
      </p:sp>
      <p:sp>
        <p:nvSpPr>
          <p:cNvPr id="19" name="text 1"/>
          <p:cNvSpPr txBox="1"/>
          <p:nvPr/>
        </p:nvSpPr>
        <p:spPr>
          <a:xfrm>
            <a:off x="5120875" y="5536663"/>
            <a:ext cx="319703" cy="340863"/>
          </a:xfrm>
          <a:prstGeom prst="rect">
            <a:avLst/>
          </a:prstGeom>
        </p:spPr>
        <p:txBody>
          <a:bodyPr vert="horz" wrap="none" lIns="0" tIns="0" rIns="0" bIns="0" rtlCol="0">
            <a:spAutoFit/>
          </a:bodyPr>
          <a:lstStyle/>
          <a:p>
            <a:r>
              <a:rPr sz="2215" b="1" spc="9" dirty="0">
                <a:solidFill>
                  <a:srgbClr val="808080"/>
                </a:solidFill>
                <a:latin typeface="Arial"/>
                <a:cs typeface="Arial"/>
              </a:rPr>
              <a:t>54</a:t>
            </a:r>
            <a:endParaRPr sz="2215">
              <a:solidFill>
                <a:prstClr val="black"/>
              </a:solidFill>
              <a:latin typeface="Arial"/>
              <a:cs typeface="Arial"/>
            </a:endParaRPr>
          </a:p>
        </p:txBody>
      </p:sp>
      <p:sp>
        <p:nvSpPr>
          <p:cNvPr id="20" name="text 1"/>
          <p:cNvSpPr txBox="1"/>
          <p:nvPr/>
        </p:nvSpPr>
        <p:spPr>
          <a:xfrm>
            <a:off x="4626629" y="5554388"/>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9</a:t>
            </a:r>
            <a:endParaRPr sz="2215">
              <a:solidFill>
                <a:prstClr val="black"/>
              </a:solidFill>
              <a:latin typeface="Arial"/>
              <a:cs typeface="Arial"/>
            </a:endParaRPr>
          </a:p>
        </p:txBody>
      </p:sp>
      <p:sp>
        <p:nvSpPr>
          <p:cNvPr id="21" name="text 1"/>
          <p:cNvSpPr txBox="1"/>
          <p:nvPr/>
        </p:nvSpPr>
        <p:spPr>
          <a:xfrm>
            <a:off x="4024767" y="5547354"/>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3</a:t>
            </a:r>
            <a:endParaRPr sz="2215">
              <a:solidFill>
                <a:prstClr val="black"/>
              </a:solidFill>
              <a:latin typeface="Arial"/>
              <a:cs typeface="Arial"/>
            </a:endParaRPr>
          </a:p>
        </p:txBody>
      </p:sp>
      <p:sp>
        <p:nvSpPr>
          <p:cNvPr id="22" name="text 1"/>
          <p:cNvSpPr txBox="1"/>
          <p:nvPr/>
        </p:nvSpPr>
        <p:spPr>
          <a:xfrm>
            <a:off x="3435330" y="5547354"/>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3</a:t>
            </a:r>
            <a:endParaRPr sz="2215">
              <a:solidFill>
                <a:prstClr val="black"/>
              </a:solidFill>
              <a:latin typeface="Arial"/>
              <a:cs typeface="Arial"/>
            </a:endParaRPr>
          </a:p>
        </p:txBody>
      </p:sp>
      <p:sp>
        <p:nvSpPr>
          <p:cNvPr id="23" name="text 1"/>
          <p:cNvSpPr txBox="1"/>
          <p:nvPr/>
        </p:nvSpPr>
        <p:spPr>
          <a:xfrm>
            <a:off x="2753283" y="5531880"/>
            <a:ext cx="319703" cy="340863"/>
          </a:xfrm>
          <a:prstGeom prst="rect">
            <a:avLst/>
          </a:prstGeom>
        </p:spPr>
        <p:txBody>
          <a:bodyPr vert="horz" wrap="none" lIns="0" tIns="0" rIns="0" bIns="0" rtlCol="0">
            <a:spAutoFit/>
          </a:bodyPr>
          <a:lstStyle/>
          <a:p>
            <a:r>
              <a:rPr sz="2215" b="1" spc="9" dirty="0">
                <a:solidFill>
                  <a:srgbClr val="808080"/>
                </a:solidFill>
                <a:latin typeface="Arial"/>
                <a:cs typeface="Arial"/>
              </a:rPr>
              <a:t>30</a:t>
            </a:r>
            <a:endParaRPr sz="2215">
              <a:solidFill>
                <a:prstClr val="black"/>
              </a:solidFill>
              <a:latin typeface="Arial"/>
              <a:cs typeface="Arial"/>
            </a:endParaRPr>
          </a:p>
        </p:txBody>
      </p:sp>
      <p:sp>
        <p:nvSpPr>
          <p:cNvPr id="24" name="text 1"/>
          <p:cNvSpPr txBox="1"/>
          <p:nvPr/>
        </p:nvSpPr>
        <p:spPr>
          <a:xfrm>
            <a:off x="2227150" y="5547354"/>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8</a:t>
            </a:r>
            <a:endParaRPr sz="2215" dirty="0">
              <a:solidFill>
                <a:prstClr val="black"/>
              </a:solidFill>
              <a:latin typeface="Arial"/>
              <a:cs typeface="Arial"/>
            </a:endParaRPr>
          </a:p>
        </p:txBody>
      </p:sp>
      <p:sp>
        <p:nvSpPr>
          <p:cNvPr id="195" name="object 195"/>
          <p:cNvSpPr/>
          <p:nvPr/>
        </p:nvSpPr>
        <p:spPr>
          <a:xfrm>
            <a:off x="4437888" y="5324779"/>
            <a:ext cx="487586" cy="244086"/>
          </a:xfrm>
          <a:custGeom>
            <a:avLst/>
            <a:gdLst/>
            <a:ahLst/>
            <a:cxnLst/>
            <a:rect l="l" t="t" r="r" b="b"/>
            <a:pathLst>
              <a:path w="528218" h="264426">
                <a:moveTo>
                  <a:pt x="0" y="264426"/>
                </a:moveTo>
                <a:lnTo>
                  <a:pt x="0" y="0"/>
                </a:lnTo>
                <a:lnTo>
                  <a:pt x="528218" y="0"/>
                </a:lnTo>
                <a:lnTo>
                  <a:pt x="528218" y="264426"/>
                </a:lnTo>
                <a:lnTo>
                  <a:pt x="0" y="264426"/>
                </a:lnTo>
                <a:close/>
              </a:path>
            </a:pathLst>
          </a:custGeom>
          <a:solidFill>
            <a:srgbClr val="E1E2E4"/>
          </a:solidFill>
        </p:spPr>
        <p:txBody>
          <a:bodyPr wrap="square" lIns="0" tIns="0" rIns="0" bIns="0" rtlCol="0">
            <a:noAutofit/>
          </a:bodyPr>
          <a:lstStyle/>
          <a:p>
            <a:endParaRPr sz="1662">
              <a:solidFill>
                <a:prstClr val="black"/>
              </a:solidFill>
            </a:endParaRPr>
          </a:p>
        </p:txBody>
      </p:sp>
      <p:pic>
        <p:nvPicPr>
          <p:cNvPr id="272" name="Image"/>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428443" y="761766"/>
            <a:ext cx="8329832" cy="3686790"/>
          </a:xfrm>
          <a:prstGeom prst="rect">
            <a:avLst/>
          </a:prstGeom>
        </p:spPr>
      </p:pic>
      <p:sp>
        <p:nvSpPr>
          <p:cNvPr id="196" name="object 196"/>
          <p:cNvSpPr/>
          <p:nvPr/>
        </p:nvSpPr>
        <p:spPr>
          <a:xfrm>
            <a:off x="4245630" y="3009759"/>
            <a:ext cx="279361" cy="284190"/>
          </a:xfrm>
          <a:custGeom>
            <a:avLst/>
            <a:gdLst/>
            <a:ahLst/>
            <a:cxnLst/>
            <a:rect l="l" t="t" r="r" b="b"/>
            <a:pathLst>
              <a:path w="302641" h="307873">
                <a:moveTo>
                  <a:pt x="0" y="307874"/>
                </a:moveTo>
                <a:lnTo>
                  <a:pt x="0" y="0"/>
                </a:lnTo>
                <a:lnTo>
                  <a:pt x="302641" y="0"/>
                </a:lnTo>
                <a:lnTo>
                  <a:pt x="302641" y="307874"/>
                </a:lnTo>
                <a:lnTo>
                  <a:pt x="0" y="307874"/>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97" name="object 197"/>
          <p:cNvSpPr/>
          <p:nvPr/>
        </p:nvSpPr>
        <p:spPr>
          <a:xfrm>
            <a:off x="5187931" y="3524202"/>
            <a:ext cx="173454" cy="132576"/>
          </a:xfrm>
          <a:custGeom>
            <a:avLst/>
            <a:gdLst/>
            <a:ahLst/>
            <a:cxnLst/>
            <a:rect l="l" t="t" r="r" b="b"/>
            <a:pathLst>
              <a:path w="187909" h="143624">
                <a:moveTo>
                  <a:pt x="0" y="143625"/>
                </a:moveTo>
                <a:lnTo>
                  <a:pt x="0" y="0"/>
                </a:lnTo>
                <a:lnTo>
                  <a:pt x="187909" y="0"/>
                </a:lnTo>
                <a:lnTo>
                  <a:pt x="187909" y="143625"/>
                </a:lnTo>
                <a:lnTo>
                  <a:pt x="0" y="143625"/>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98" name="object 198"/>
          <p:cNvSpPr/>
          <p:nvPr/>
        </p:nvSpPr>
        <p:spPr>
          <a:xfrm>
            <a:off x="3007907" y="2914134"/>
            <a:ext cx="173454" cy="132576"/>
          </a:xfrm>
          <a:custGeom>
            <a:avLst/>
            <a:gdLst/>
            <a:ahLst/>
            <a:cxnLst/>
            <a:rect l="l" t="t" r="r" b="b"/>
            <a:pathLst>
              <a:path w="187909" h="143624">
                <a:moveTo>
                  <a:pt x="0" y="143624"/>
                </a:moveTo>
                <a:lnTo>
                  <a:pt x="0" y="0"/>
                </a:lnTo>
                <a:lnTo>
                  <a:pt x="187910" y="0"/>
                </a:lnTo>
                <a:lnTo>
                  <a:pt x="187910" y="143624"/>
                </a:lnTo>
                <a:lnTo>
                  <a:pt x="0" y="143624"/>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99" name="object 199"/>
          <p:cNvSpPr/>
          <p:nvPr/>
        </p:nvSpPr>
        <p:spPr>
          <a:xfrm>
            <a:off x="1639004" y="1469148"/>
            <a:ext cx="173454" cy="132576"/>
          </a:xfrm>
          <a:custGeom>
            <a:avLst/>
            <a:gdLst/>
            <a:ahLst/>
            <a:cxnLst/>
            <a:rect l="l" t="t" r="r" b="b"/>
            <a:pathLst>
              <a:path w="187909" h="143624">
                <a:moveTo>
                  <a:pt x="0" y="143624"/>
                </a:moveTo>
                <a:lnTo>
                  <a:pt x="0" y="0"/>
                </a:lnTo>
                <a:lnTo>
                  <a:pt x="187909" y="0"/>
                </a:lnTo>
                <a:lnTo>
                  <a:pt x="187909" y="143624"/>
                </a:lnTo>
                <a:lnTo>
                  <a:pt x="0" y="143624"/>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00" name="object 200"/>
          <p:cNvSpPr/>
          <p:nvPr/>
        </p:nvSpPr>
        <p:spPr>
          <a:xfrm>
            <a:off x="3640133" y="1492242"/>
            <a:ext cx="173454" cy="132576"/>
          </a:xfrm>
          <a:custGeom>
            <a:avLst/>
            <a:gdLst/>
            <a:ahLst/>
            <a:cxnLst/>
            <a:rect l="l" t="t" r="r" b="b"/>
            <a:pathLst>
              <a:path w="187909" h="143624">
                <a:moveTo>
                  <a:pt x="0" y="143624"/>
                </a:moveTo>
                <a:lnTo>
                  <a:pt x="0" y="0"/>
                </a:lnTo>
                <a:lnTo>
                  <a:pt x="187909" y="0"/>
                </a:lnTo>
                <a:lnTo>
                  <a:pt x="187909" y="143624"/>
                </a:lnTo>
                <a:lnTo>
                  <a:pt x="0" y="143624"/>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01" name="object 201"/>
          <p:cNvSpPr/>
          <p:nvPr/>
        </p:nvSpPr>
        <p:spPr>
          <a:xfrm>
            <a:off x="5398478" y="1307358"/>
            <a:ext cx="173454" cy="145835"/>
          </a:xfrm>
          <a:custGeom>
            <a:avLst/>
            <a:gdLst/>
            <a:ahLst/>
            <a:cxnLst/>
            <a:rect l="l" t="t" r="r" b="b"/>
            <a:pathLst>
              <a:path w="187909" h="157988">
                <a:moveTo>
                  <a:pt x="0" y="157988"/>
                </a:moveTo>
                <a:lnTo>
                  <a:pt x="0" y="0"/>
                </a:lnTo>
                <a:lnTo>
                  <a:pt x="187909" y="0"/>
                </a:lnTo>
                <a:lnTo>
                  <a:pt x="187909" y="157988"/>
                </a:lnTo>
                <a:lnTo>
                  <a:pt x="0" y="157988"/>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02" name="object 202"/>
          <p:cNvSpPr/>
          <p:nvPr/>
        </p:nvSpPr>
        <p:spPr>
          <a:xfrm>
            <a:off x="6670314" y="1528467"/>
            <a:ext cx="173454" cy="132576"/>
          </a:xfrm>
          <a:custGeom>
            <a:avLst/>
            <a:gdLst/>
            <a:ahLst/>
            <a:cxnLst/>
            <a:rect l="l" t="t" r="r" b="b"/>
            <a:pathLst>
              <a:path w="187909" h="143624">
                <a:moveTo>
                  <a:pt x="0" y="143624"/>
                </a:moveTo>
                <a:lnTo>
                  <a:pt x="0" y="0"/>
                </a:lnTo>
                <a:lnTo>
                  <a:pt x="187909" y="0"/>
                </a:lnTo>
                <a:lnTo>
                  <a:pt x="187909" y="143624"/>
                </a:lnTo>
                <a:lnTo>
                  <a:pt x="0" y="143624"/>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5" name="text 1"/>
          <p:cNvSpPr txBox="1"/>
          <p:nvPr/>
        </p:nvSpPr>
        <p:spPr>
          <a:xfrm>
            <a:off x="1658347" y="1434064"/>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61</a:t>
            </a:r>
            <a:endParaRPr sz="1108">
              <a:solidFill>
                <a:prstClr val="black"/>
              </a:solidFill>
              <a:latin typeface="Arial"/>
              <a:cs typeface="Arial"/>
            </a:endParaRPr>
          </a:p>
        </p:txBody>
      </p:sp>
      <p:sp>
        <p:nvSpPr>
          <p:cNvPr id="26" name="text 1"/>
          <p:cNvSpPr txBox="1"/>
          <p:nvPr/>
        </p:nvSpPr>
        <p:spPr>
          <a:xfrm>
            <a:off x="3652560" y="1459992"/>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24</a:t>
            </a:r>
            <a:endParaRPr sz="1108">
              <a:solidFill>
                <a:prstClr val="black"/>
              </a:solidFill>
              <a:latin typeface="Arial"/>
              <a:cs typeface="Arial"/>
            </a:endParaRPr>
          </a:p>
        </p:txBody>
      </p:sp>
      <p:sp>
        <p:nvSpPr>
          <p:cNvPr id="27" name="text 1"/>
          <p:cNvSpPr txBox="1"/>
          <p:nvPr/>
        </p:nvSpPr>
        <p:spPr>
          <a:xfrm>
            <a:off x="5423917" y="1293055"/>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27</a:t>
            </a:r>
            <a:endParaRPr sz="1108">
              <a:solidFill>
                <a:prstClr val="black"/>
              </a:solidFill>
              <a:latin typeface="Arial"/>
              <a:cs typeface="Arial"/>
            </a:endParaRPr>
          </a:p>
        </p:txBody>
      </p:sp>
      <p:sp>
        <p:nvSpPr>
          <p:cNvPr id="28" name="text 1"/>
          <p:cNvSpPr txBox="1"/>
          <p:nvPr/>
        </p:nvSpPr>
        <p:spPr>
          <a:xfrm>
            <a:off x="6670314" y="1493969"/>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13</a:t>
            </a:r>
            <a:endParaRPr sz="1108">
              <a:solidFill>
                <a:prstClr val="black"/>
              </a:solidFill>
              <a:latin typeface="Arial"/>
              <a:cs typeface="Arial"/>
            </a:endParaRPr>
          </a:p>
        </p:txBody>
      </p:sp>
      <p:sp>
        <p:nvSpPr>
          <p:cNvPr id="29" name="text 1"/>
          <p:cNvSpPr txBox="1"/>
          <p:nvPr/>
        </p:nvSpPr>
        <p:spPr>
          <a:xfrm>
            <a:off x="5186759" y="3495235"/>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15</a:t>
            </a:r>
            <a:endParaRPr sz="1108">
              <a:solidFill>
                <a:prstClr val="black"/>
              </a:solidFill>
              <a:latin typeface="Arial"/>
              <a:cs typeface="Arial"/>
            </a:endParaRPr>
          </a:p>
        </p:txBody>
      </p:sp>
      <p:sp>
        <p:nvSpPr>
          <p:cNvPr id="203" name="object 203"/>
          <p:cNvSpPr/>
          <p:nvPr/>
        </p:nvSpPr>
        <p:spPr>
          <a:xfrm>
            <a:off x="3472141" y="3035456"/>
            <a:ext cx="780054" cy="225083"/>
          </a:xfrm>
          <a:custGeom>
            <a:avLst/>
            <a:gdLst/>
            <a:ahLst/>
            <a:cxnLst/>
            <a:rect l="l" t="t" r="r" b="b"/>
            <a:pathLst>
              <a:path w="845058" h="243840">
                <a:moveTo>
                  <a:pt x="845058" y="243840"/>
                </a:moveTo>
                <a:lnTo>
                  <a:pt x="121920" y="243840"/>
                </a:lnTo>
                <a:lnTo>
                  <a:pt x="0" y="121920"/>
                </a:lnTo>
                <a:lnTo>
                  <a:pt x="121920" y="0"/>
                </a:lnTo>
                <a:lnTo>
                  <a:pt x="845058" y="0"/>
                </a:lnTo>
                <a:close/>
              </a:path>
            </a:pathLst>
          </a:custGeom>
          <a:solidFill>
            <a:srgbClr val="E46C0A"/>
          </a:solidFill>
        </p:spPr>
        <p:txBody>
          <a:bodyPr wrap="square" lIns="0" tIns="0" rIns="0" bIns="0" rtlCol="0">
            <a:noAutofit/>
          </a:bodyPr>
          <a:lstStyle/>
          <a:p>
            <a:endParaRPr sz="1662">
              <a:solidFill>
                <a:prstClr val="black"/>
              </a:solidFill>
            </a:endParaRPr>
          </a:p>
        </p:txBody>
      </p:sp>
      <p:sp>
        <p:nvSpPr>
          <p:cNvPr id="30" name="text 1"/>
          <p:cNvSpPr txBox="1"/>
          <p:nvPr/>
        </p:nvSpPr>
        <p:spPr>
          <a:xfrm>
            <a:off x="6498102" y="3112960"/>
            <a:ext cx="307392" cy="99386"/>
          </a:xfrm>
          <a:prstGeom prst="rect">
            <a:avLst/>
          </a:prstGeom>
        </p:spPr>
        <p:txBody>
          <a:bodyPr vert="horz" wrap="none" lIns="0" tIns="0" rIns="0" bIns="0" rtlCol="0">
            <a:spAutoFit/>
          </a:bodyPr>
          <a:lstStyle/>
          <a:p>
            <a:r>
              <a:rPr sz="646" spc="9" dirty="0">
                <a:solidFill>
                  <a:srgbClr val="FFFFFF"/>
                </a:solidFill>
                <a:latin typeface="Arial"/>
                <a:cs typeface="Arial"/>
              </a:rPr>
              <a:t>Projects</a:t>
            </a:r>
            <a:endParaRPr sz="646">
              <a:solidFill>
                <a:prstClr val="black"/>
              </a:solidFill>
              <a:latin typeface="Arial"/>
              <a:cs typeface="Arial"/>
            </a:endParaRPr>
          </a:p>
        </p:txBody>
      </p:sp>
      <p:sp>
        <p:nvSpPr>
          <p:cNvPr id="204" name="object 204"/>
          <p:cNvSpPr/>
          <p:nvPr/>
        </p:nvSpPr>
        <p:spPr>
          <a:xfrm>
            <a:off x="4578097" y="3054189"/>
            <a:ext cx="476144" cy="194274"/>
          </a:xfrm>
          <a:custGeom>
            <a:avLst/>
            <a:gdLst/>
            <a:ahLst/>
            <a:cxnLst/>
            <a:rect l="l" t="t" r="r" b="b"/>
            <a:pathLst>
              <a:path w="515823" h="210464">
                <a:moveTo>
                  <a:pt x="0" y="210465"/>
                </a:moveTo>
                <a:lnTo>
                  <a:pt x="0" y="0"/>
                </a:lnTo>
                <a:lnTo>
                  <a:pt x="515823" y="0"/>
                </a:lnTo>
                <a:lnTo>
                  <a:pt x="515823" y="210465"/>
                </a:lnTo>
                <a:lnTo>
                  <a:pt x="0" y="210465"/>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31" name="text 1"/>
          <p:cNvSpPr txBox="1"/>
          <p:nvPr/>
        </p:nvSpPr>
        <p:spPr>
          <a:xfrm>
            <a:off x="4721118" y="3103112"/>
            <a:ext cx="265009" cy="99386"/>
          </a:xfrm>
          <a:prstGeom prst="rect">
            <a:avLst/>
          </a:prstGeom>
        </p:spPr>
        <p:txBody>
          <a:bodyPr vert="horz" wrap="none" lIns="0" tIns="0" rIns="0" bIns="0" rtlCol="0">
            <a:spAutoFit/>
          </a:bodyPr>
          <a:lstStyle/>
          <a:p>
            <a:r>
              <a:rPr sz="646" spc="9" dirty="0">
                <a:solidFill>
                  <a:srgbClr val="FFFFFF"/>
                </a:solidFill>
                <a:latin typeface="Arial"/>
                <a:cs typeface="Arial"/>
              </a:rPr>
              <a:t>Proyek</a:t>
            </a:r>
            <a:endParaRPr sz="646">
              <a:solidFill>
                <a:prstClr val="black"/>
              </a:solidFill>
              <a:latin typeface="Arial"/>
              <a:cs typeface="Arial"/>
            </a:endParaRPr>
          </a:p>
        </p:txBody>
      </p:sp>
      <p:sp>
        <p:nvSpPr>
          <p:cNvPr id="32" name="text 1"/>
          <p:cNvSpPr txBox="1"/>
          <p:nvPr/>
        </p:nvSpPr>
        <p:spPr>
          <a:xfrm>
            <a:off x="3026196" y="2908964"/>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93</a:t>
            </a:r>
            <a:endParaRPr sz="1108">
              <a:solidFill>
                <a:prstClr val="black"/>
              </a:solidFill>
              <a:latin typeface="Arial"/>
              <a:cs typeface="Arial"/>
            </a:endParaRPr>
          </a:p>
        </p:txBody>
      </p:sp>
      <p:sp>
        <p:nvSpPr>
          <p:cNvPr id="205" name="object 205"/>
          <p:cNvSpPr/>
          <p:nvPr/>
        </p:nvSpPr>
        <p:spPr>
          <a:xfrm>
            <a:off x="4553946" y="3196531"/>
            <a:ext cx="769972" cy="155799"/>
          </a:xfrm>
          <a:custGeom>
            <a:avLst/>
            <a:gdLst/>
            <a:ahLst/>
            <a:cxnLst/>
            <a:rect l="l" t="t" r="r" b="b"/>
            <a:pathLst>
              <a:path w="834136" h="168782">
                <a:moveTo>
                  <a:pt x="0" y="0"/>
                </a:moveTo>
                <a:lnTo>
                  <a:pt x="749808" y="0"/>
                </a:lnTo>
                <a:lnTo>
                  <a:pt x="834136" y="84455"/>
                </a:lnTo>
                <a:lnTo>
                  <a:pt x="749808" y="168783"/>
                </a:lnTo>
                <a:lnTo>
                  <a:pt x="0" y="168783"/>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06" name="object 206"/>
          <p:cNvSpPr/>
          <p:nvPr/>
        </p:nvSpPr>
        <p:spPr>
          <a:xfrm>
            <a:off x="4555822" y="2960897"/>
            <a:ext cx="768096" cy="171626"/>
          </a:xfrm>
          <a:custGeom>
            <a:avLst/>
            <a:gdLst/>
            <a:ahLst/>
            <a:cxnLst/>
            <a:rect l="l" t="t" r="r" b="b"/>
            <a:pathLst>
              <a:path w="832104" h="185928">
                <a:moveTo>
                  <a:pt x="0" y="0"/>
                </a:moveTo>
                <a:lnTo>
                  <a:pt x="739267" y="0"/>
                </a:lnTo>
                <a:lnTo>
                  <a:pt x="832104" y="92964"/>
                </a:lnTo>
                <a:lnTo>
                  <a:pt x="739267" y="185928"/>
                </a:lnTo>
                <a:lnTo>
                  <a:pt x="0" y="185928"/>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07" name="object 207"/>
          <p:cNvSpPr/>
          <p:nvPr/>
        </p:nvSpPr>
        <p:spPr>
          <a:xfrm>
            <a:off x="4559222" y="3127896"/>
            <a:ext cx="694604" cy="80358"/>
          </a:xfrm>
          <a:custGeom>
            <a:avLst/>
            <a:gdLst/>
            <a:ahLst/>
            <a:cxnLst/>
            <a:rect l="l" t="t" r="r" b="b"/>
            <a:pathLst>
              <a:path w="752488" h="87054">
                <a:moveTo>
                  <a:pt x="0" y="87055"/>
                </a:moveTo>
                <a:lnTo>
                  <a:pt x="0" y="0"/>
                </a:lnTo>
                <a:lnTo>
                  <a:pt x="752488" y="0"/>
                </a:lnTo>
                <a:lnTo>
                  <a:pt x="752488" y="87055"/>
                </a:lnTo>
                <a:lnTo>
                  <a:pt x="0" y="87055"/>
                </a:lnTo>
                <a:close/>
              </a:path>
            </a:pathLst>
          </a:custGeom>
          <a:solidFill>
            <a:srgbClr val="CD6F24"/>
          </a:solidFill>
        </p:spPr>
        <p:txBody>
          <a:bodyPr wrap="square" lIns="0" tIns="0" rIns="0" bIns="0" rtlCol="0">
            <a:noAutofit/>
          </a:bodyPr>
          <a:lstStyle/>
          <a:p>
            <a:endParaRPr sz="1662">
              <a:solidFill>
                <a:prstClr val="black"/>
              </a:solidFill>
            </a:endParaRPr>
          </a:p>
        </p:txBody>
      </p:sp>
      <p:pic>
        <p:nvPicPr>
          <p:cNvPr id="273" name="Image"/>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5207508" y="3093017"/>
            <a:ext cx="64946" cy="133760"/>
          </a:xfrm>
          <a:prstGeom prst="rect">
            <a:avLst/>
          </a:prstGeom>
        </p:spPr>
      </p:pic>
      <p:sp>
        <p:nvSpPr>
          <p:cNvPr id="208" name="object 208"/>
          <p:cNvSpPr/>
          <p:nvPr/>
        </p:nvSpPr>
        <p:spPr>
          <a:xfrm>
            <a:off x="4193696" y="2911660"/>
            <a:ext cx="365526" cy="486508"/>
          </a:xfrm>
          <a:custGeom>
            <a:avLst/>
            <a:gdLst/>
            <a:ahLst/>
            <a:cxnLst/>
            <a:rect l="l" t="t" r="r" b="b"/>
            <a:pathLst>
              <a:path w="395986" h="527050">
                <a:moveTo>
                  <a:pt x="0" y="66040"/>
                </a:moveTo>
                <a:cubicBezTo>
                  <a:pt x="0" y="29591"/>
                  <a:pt x="29464" y="0"/>
                  <a:pt x="65913" y="0"/>
                </a:cubicBezTo>
                <a:lnTo>
                  <a:pt x="329946" y="0"/>
                </a:lnTo>
                <a:cubicBezTo>
                  <a:pt x="366395" y="0"/>
                  <a:pt x="395986" y="29591"/>
                  <a:pt x="395986" y="66040"/>
                </a:cubicBezTo>
                <a:lnTo>
                  <a:pt x="395986" y="461137"/>
                </a:lnTo>
                <a:cubicBezTo>
                  <a:pt x="395986" y="497585"/>
                  <a:pt x="366395" y="527050"/>
                  <a:pt x="329946" y="527050"/>
                </a:cubicBezTo>
                <a:lnTo>
                  <a:pt x="65913" y="527050"/>
                </a:lnTo>
                <a:cubicBezTo>
                  <a:pt x="29464" y="527050"/>
                  <a:pt x="0" y="497585"/>
                  <a:pt x="0" y="461137"/>
                </a:cubicBez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33" name="text 1"/>
          <p:cNvSpPr txBox="1"/>
          <p:nvPr/>
        </p:nvSpPr>
        <p:spPr>
          <a:xfrm>
            <a:off x="4300260" y="3184339"/>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10</a:t>
            </a:r>
            <a:endParaRPr sz="1108">
              <a:solidFill>
                <a:prstClr val="black"/>
              </a:solidFill>
              <a:latin typeface="Arial"/>
              <a:cs typeface="Arial"/>
            </a:endParaRPr>
          </a:p>
        </p:txBody>
      </p:sp>
      <p:sp>
        <p:nvSpPr>
          <p:cNvPr id="34" name="text 1"/>
          <p:cNvSpPr txBox="1"/>
          <p:nvPr/>
        </p:nvSpPr>
        <p:spPr>
          <a:xfrm>
            <a:off x="4341524" y="2962422"/>
            <a:ext cx="79702" cy="170496"/>
          </a:xfrm>
          <a:prstGeom prst="rect">
            <a:avLst/>
          </a:prstGeom>
        </p:spPr>
        <p:txBody>
          <a:bodyPr vert="horz" wrap="none" lIns="0" tIns="0" rIns="0" bIns="0" rtlCol="0">
            <a:spAutoFit/>
          </a:bodyPr>
          <a:lstStyle/>
          <a:p>
            <a:r>
              <a:rPr sz="1108" b="1" spc="9" dirty="0">
                <a:solidFill>
                  <a:prstClr val="black"/>
                </a:solidFill>
                <a:latin typeface="Arial"/>
                <a:cs typeface="Arial"/>
              </a:rPr>
              <a:t>1</a:t>
            </a:r>
            <a:endParaRPr sz="1108">
              <a:solidFill>
                <a:prstClr val="black"/>
              </a:solidFill>
              <a:latin typeface="Arial"/>
              <a:cs typeface="Arial"/>
            </a:endParaRPr>
          </a:p>
        </p:txBody>
      </p:sp>
      <p:sp>
        <p:nvSpPr>
          <p:cNvPr id="209" name="object 209"/>
          <p:cNvSpPr/>
          <p:nvPr/>
        </p:nvSpPr>
        <p:spPr>
          <a:xfrm>
            <a:off x="4197330" y="3065350"/>
            <a:ext cx="98474" cy="188858"/>
          </a:xfrm>
          <a:custGeom>
            <a:avLst/>
            <a:gdLst/>
            <a:ahLst/>
            <a:cxnLst/>
            <a:rect l="l" t="t" r="r" b="b"/>
            <a:pathLst>
              <a:path w="106680" h="204596">
                <a:moveTo>
                  <a:pt x="0" y="0"/>
                </a:moveTo>
                <a:lnTo>
                  <a:pt x="0" y="0"/>
                </a:lnTo>
                <a:lnTo>
                  <a:pt x="106680" y="102362"/>
                </a:lnTo>
                <a:lnTo>
                  <a:pt x="0" y="204597"/>
                </a:lnTo>
                <a:lnTo>
                  <a:pt x="0" y="204597"/>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10" name="object 210"/>
          <p:cNvSpPr/>
          <p:nvPr/>
        </p:nvSpPr>
        <p:spPr>
          <a:xfrm>
            <a:off x="4471885" y="3058551"/>
            <a:ext cx="87337" cy="188859"/>
          </a:xfrm>
          <a:custGeom>
            <a:avLst/>
            <a:gdLst/>
            <a:ahLst/>
            <a:cxnLst/>
            <a:rect l="l" t="t" r="r" b="b"/>
            <a:pathLst>
              <a:path w="94615" h="204597">
                <a:moveTo>
                  <a:pt x="94615" y="0"/>
                </a:moveTo>
                <a:lnTo>
                  <a:pt x="94615" y="0"/>
                </a:lnTo>
                <a:lnTo>
                  <a:pt x="0" y="102235"/>
                </a:lnTo>
                <a:lnTo>
                  <a:pt x="94615" y="204597"/>
                </a:lnTo>
                <a:lnTo>
                  <a:pt x="94615" y="204597"/>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11" name="object 211"/>
          <p:cNvSpPr/>
          <p:nvPr/>
        </p:nvSpPr>
        <p:spPr>
          <a:xfrm>
            <a:off x="4224411" y="2932997"/>
            <a:ext cx="302104" cy="442312"/>
          </a:xfrm>
          <a:custGeom>
            <a:avLst/>
            <a:gdLst/>
            <a:ahLst/>
            <a:cxnLst/>
            <a:rect l="l" t="t" r="r" b="b"/>
            <a:pathLst>
              <a:path w="327279" h="479171">
                <a:moveTo>
                  <a:pt x="0" y="54483"/>
                </a:moveTo>
                <a:cubicBezTo>
                  <a:pt x="0" y="24383"/>
                  <a:pt x="24384" y="0"/>
                  <a:pt x="54483" y="0"/>
                </a:cubicBezTo>
                <a:lnTo>
                  <a:pt x="272669" y="0"/>
                </a:lnTo>
                <a:cubicBezTo>
                  <a:pt x="302768" y="0"/>
                  <a:pt x="327279" y="24383"/>
                  <a:pt x="327279" y="54483"/>
                </a:cubicBezTo>
                <a:lnTo>
                  <a:pt x="327279" y="424561"/>
                </a:lnTo>
                <a:cubicBezTo>
                  <a:pt x="327279" y="454660"/>
                  <a:pt x="302768" y="479171"/>
                  <a:pt x="272669" y="479171"/>
                </a:cubicBezTo>
                <a:lnTo>
                  <a:pt x="54483" y="479171"/>
                </a:lnTo>
                <a:cubicBezTo>
                  <a:pt x="24384" y="479171"/>
                  <a:pt x="0" y="454660"/>
                  <a:pt x="0" y="424561"/>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35" name="text 1"/>
          <p:cNvSpPr txBox="1"/>
          <p:nvPr/>
        </p:nvSpPr>
        <p:spPr>
          <a:xfrm>
            <a:off x="4316789" y="3184339"/>
            <a:ext cx="159403" cy="170496"/>
          </a:xfrm>
          <a:prstGeom prst="rect">
            <a:avLst/>
          </a:prstGeom>
        </p:spPr>
        <p:txBody>
          <a:bodyPr vert="horz" wrap="none" lIns="0" tIns="0" rIns="0" bIns="0" rtlCol="0">
            <a:spAutoFit/>
          </a:bodyPr>
          <a:lstStyle/>
          <a:p>
            <a:r>
              <a:rPr sz="1108" b="1" spc="9" dirty="0">
                <a:solidFill>
                  <a:prstClr val="black"/>
                </a:solidFill>
                <a:latin typeface="Arial"/>
                <a:cs typeface="Arial"/>
              </a:rPr>
              <a:t>12</a:t>
            </a:r>
            <a:endParaRPr sz="1108">
              <a:solidFill>
                <a:prstClr val="black"/>
              </a:solidFill>
              <a:latin typeface="Arial"/>
              <a:cs typeface="Arial"/>
            </a:endParaRPr>
          </a:p>
        </p:txBody>
      </p:sp>
      <p:sp>
        <p:nvSpPr>
          <p:cNvPr id="36" name="text 1"/>
          <p:cNvSpPr txBox="1"/>
          <p:nvPr/>
        </p:nvSpPr>
        <p:spPr>
          <a:xfrm>
            <a:off x="4355592" y="2962422"/>
            <a:ext cx="79702" cy="170496"/>
          </a:xfrm>
          <a:prstGeom prst="rect">
            <a:avLst/>
          </a:prstGeom>
        </p:spPr>
        <p:txBody>
          <a:bodyPr vert="horz" wrap="none" lIns="0" tIns="0" rIns="0" bIns="0" rtlCol="0">
            <a:spAutoFit/>
          </a:bodyPr>
          <a:lstStyle/>
          <a:p>
            <a:r>
              <a:rPr sz="1108" b="1" spc="9" dirty="0">
                <a:solidFill>
                  <a:prstClr val="black"/>
                </a:solidFill>
                <a:latin typeface="Arial"/>
                <a:cs typeface="Arial"/>
              </a:rPr>
              <a:t>2</a:t>
            </a:r>
            <a:endParaRPr sz="1108">
              <a:solidFill>
                <a:prstClr val="black"/>
              </a:solidFill>
              <a:latin typeface="Arial"/>
              <a:cs typeface="Arial"/>
            </a:endParaRPr>
          </a:p>
        </p:txBody>
      </p:sp>
      <p:sp>
        <p:nvSpPr>
          <p:cNvPr id="212" name="object 212"/>
          <p:cNvSpPr/>
          <p:nvPr/>
        </p:nvSpPr>
        <p:spPr>
          <a:xfrm>
            <a:off x="4197330" y="3073440"/>
            <a:ext cx="98474" cy="188975"/>
          </a:xfrm>
          <a:custGeom>
            <a:avLst/>
            <a:gdLst/>
            <a:ahLst/>
            <a:cxnLst/>
            <a:rect l="l" t="t" r="r" b="b"/>
            <a:pathLst>
              <a:path w="106680" h="204723">
                <a:moveTo>
                  <a:pt x="0" y="0"/>
                </a:moveTo>
                <a:lnTo>
                  <a:pt x="0" y="0"/>
                </a:lnTo>
                <a:lnTo>
                  <a:pt x="106680" y="102362"/>
                </a:lnTo>
                <a:lnTo>
                  <a:pt x="0" y="204724"/>
                </a:lnTo>
                <a:lnTo>
                  <a:pt x="0" y="204724"/>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13" name="object 213"/>
          <p:cNvSpPr/>
          <p:nvPr/>
        </p:nvSpPr>
        <p:spPr>
          <a:xfrm>
            <a:off x="4471885" y="3066640"/>
            <a:ext cx="87337" cy="188976"/>
          </a:xfrm>
          <a:custGeom>
            <a:avLst/>
            <a:gdLst/>
            <a:ahLst/>
            <a:cxnLst/>
            <a:rect l="l" t="t" r="r" b="b"/>
            <a:pathLst>
              <a:path w="94615" h="204724">
                <a:moveTo>
                  <a:pt x="94615" y="0"/>
                </a:moveTo>
                <a:lnTo>
                  <a:pt x="94615" y="0"/>
                </a:lnTo>
                <a:lnTo>
                  <a:pt x="0" y="102362"/>
                </a:lnTo>
                <a:lnTo>
                  <a:pt x="94615" y="204724"/>
                </a:lnTo>
                <a:lnTo>
                  <a:pt x="94615" y="204724"/>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14" name="object 214"/>
          <p:cNvSpPr/>
          <p:nvPr/>
        </p:nvSpPr>
        <p:spPr>
          <a:xfrm>
            <a:off x="4240120" y="3145889"/>
            <a:ext cx="302104" cy="42202"/>
          </a:xfrm>
          <a:custGeom>
            <a:avLst/>
            <a:gdLst/>
            <a:ahLst/>
            <a:cxnLst/>
            <a:rect l="l" t="t" r="r" b="b"/>
            <a:pathLst>
              <a:path w="327279" h="45719">
                <a:moveTo>
                  <a:pt x="0" y="45719"/>
                </a:moveTo>
                <a:lnTo>
                  <a:pt x="0" y="0"/>
                </a:lnTo>
                <a:lnTo>
                  <a:pt x="327279" y="0"/>
                </a:lnTo>
                <a:lnTo>
                  <a:pt x="327279" y="45719"/>
                </a:lnTo>
                <a:lnTo>
                  <a:pt x="0" y="45719"/>
                </a:ln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37" name="text 1"/>
          <p:cNvSpPr txBox="1"/>
          <p:nvPr/>
        </p:nvSpPr>
        <p:spPr>
          <a:xfrm>
            <a:off x="4589116" y="3196194"/>
            <a:ext cx="307392" cy="99386"/>
          </a:xfrm>
          <a:prstGeom prst="rect">
            <a:avLst/>
          </a:prstGeom>
        </p:spPr>
        <p:txBody>
          <a:bodyPr vert="horz" wrap="none" lIns="0" tIns="0" rIns="0" bIns="0" rtlCol="0">
            <a:spAutoFit/>
          </a:bodyPr>
          <a:lstStyle/>
          <a:p>
            <a:r>
              <a:rPr sz="646" spc="9" dirty="0">
                <a:solidFill>
                  <a:srgbClr val="FFFFFF"/>
                </a:solidFill>
                <a:latin typeface="Arial"/>
                <a:cs typeface="Arial"/>
              </a:rPr>
              <a:t>Projects</a:t>
            </a:r>
            <a:endParaRPr sz="646">
              <a:solidFill>
                <a:prstClr val="black"/>
              </a:solidFill>
              <a:latin typeface="Arial"/>
              <a:cs typeface="Arial"/>
            </a:endParaRPr>
          </a:p>
        </p:txBody>
      </p:sp>
      <p:sp>
        <p:nvSpPr>
          <p:cNvPr id="38" name="text 1"/>
          <p:cNvSpPr txBox="1"/>
          <p:nvPr/>
        </p:nvSpPr>
        <p:spPr>
          <a:xfrm>
            <a:off x="4573993" y="2999832"/>
            <a:ext cx="368306" cy="99386"/>
          </a:xfrm>
          <a:prstGeom prst="rect">
            <a:avLst/>
          </a:prstGeom>
        </p:spPr>
        <p:txBody>
          <a:bodyPr vert="horz" wrap="none" lIns="0" tIns="0" rIns="0" bIns="0" rtlCol="0">
            <a:spAutoFit/>
          </a:bodyPr>
          <a:lstStyle/>
          <a:p>
            <a:r>
              <a:rPr sz="646" spc="9" dirty="0">
                <a:solidFill>
                  <a:srgbClr val="FFFFFF"/>
                </a:solidFill>
                <a:latin typeface="Arial"/>
                <a:cs typeface="Arial"/>
              </a:rPr>
              <a:t>Programs</a:t>
            </a:r>
            <a:endParaRPr sz="646">
              <a:solidFill>
                <a:prstClr val="black"/>
              </a:solidFill>
              <a:latin typeface="Arial"/>
              <a:cs typeface="Arial"/>
            </a:endParaRPr>
          </a:p>
        </p:txBody>
      </p:sp>
      <p:sp>
        <p:nvSpPr>
          <p:cNvPr id="215" name="object 215"/>
          <p:cNvSpPr/>
          <p:nvPr/>
        </p:nvSpPr>
        <p:spPr>
          <a:xfrm>
            <a:off x="1380627" y="2051187"/>
            <a:ext cx="677594" cy="186866"/>
          </a:xfrm>
          <a:custGeom>
            <a:avLst/>
            <a:gdLst/>
            <a:ahLst/>
            <a:cxnLst/>
            <a:rect l="l" t="t" r="r" b="b"/>
            <a:pathLst>
              <a:path w="734060" h="202438">
                <a:moveTo>
                  <a:pt x="0" y="101219"/>
                </a:moveTo>
                <a:cubicBezTo>
                  <a:pt x="0" y="45339"/>
                  <a:pt x="45339" y="0"/>
                  <a:pt x="101219" y="0"/>
                </a:cubicBezTo>
                <a:lnTo>
                  <a:pt x="632841" y="0"/>
                </a:lnTo>
                <a:cubicBezTo>
                  <a:pt x="688721" y="0"/>
                  <a:pt x="734060" y="45339"/>
                  <a:pt x="734060" y="101219"/>
                </a:cubicBezTo>
                <a:lnTo>
                  <a:pt x="734060" y="101219"/>
                </a:lnTo>
                <a:cubicBezTo>
                  <a:pt x="734060" y="157099"/>
                  <a:pt x="688721" y="202438"/>
                  <a:pt x="632841" y="202438"/>
                </a:cubicBezTo>
                <a:lnTo>
                  <a:pt x="101219" y="202438"/>
                </a:lnTo>
                <a:cubicBezTo>
                  <a:pt x="45339" y="202438"/>
                  <a:pt x="0" y="157099"/>
                  <a:pt x="0" y="101219"/>
                </a:cubicBezTo>
                <a:close/>
              </a:path>
            </a:pathLst>
          </a:custGeom>
          <a:solidFill>
            <a:srgbClr val="38B6B4"/>
          </a:solidFill>
        </p:spPr>
        <p:txBody>
          <a:bodyPr wrap="square" lIns="0" tIns="0" rIns="0" bIns="0" rtlCol="0">
            <a:noAutofit/>
          </a:bodyPr>
          <a:lstStyle/>
          <a:p>
            <a:endParaRPr sz="1662">
              <a:solidFill>
                <a:prstClr val="black"/>
              </a:solidFill>
            </a:endParaRPr>
          </a:p>
        </p:txBody>
      </p:sp>
      <p:sp>
        <p:nvSpPr>
          <p:cNvPr id="216" name="object 216"/>
          <p:cNvSpPr/>
          <p:nvPr/>
        </p:nvSpPr>
        <p:spPr>
          <a:xfrm>
            <a:off x="1414155" y="2077213"/>
            <a:ext cx="615930" cy="140325"/>
          </a:xfrm>
          <a:custGeom>
            <a:avLst/>
            <a:gdLst/>
            <a:ahLst/>
            <a:cxnLst/>
            <a:rect l="l" t="t" r="r" b="b"/>
            <a:pathLst>
              <a:path w="667258" h="152019">
                <a:moveTo>
                  <a:pt x="0" y="76073"/>
                </a:moveTo>
                <a:cubicBezTo>
                  <a:pt x="0" y="34036"/>
                  <a:pt x="34036" y="0"/>
                  <a:pt x="76073" y="0"/>
                </a:cubicBezTo>
                <a:lnTo>
                  <a:pt x="591312" y="0"/>
                </a:lnTo>
                <a:cubicBezTo>
                  <a:pt x="633222" y="0"/>
                  <a:pt x="667258" y="34036"/>
                  <a:pt x="667258" y="76073"/>
                </a:cubicBezTo>
                <a:lnTo>
                  <a:pt x="667258" y="76073"/>
                </a:lnTo>
                <a:cubicBezTo>
                  <a:pt x="667258" y="117983"/>
                  <a:pt x="633222" y="152019"/>
                  <a:pt x="591312" y="152019"/>
                </a:cubicBezTo>
                <a:lnTo>
                  <a:pt x="76073" y="152019"/>
                </a:lnTo>
                <a:cubicBezTo>
                  <a:pt x="34036" y="152019"/>
                  <a:pt x="0" y="117983"/>
                  <a:pt x="0" y="76073"/>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39" name="text 1"/>
          <p:cNvSpPr txBox="1"/>
          <p:nvPr/>
        </p:nvSpPr>
        <p:spPr>
          <a:xfrm>
            <a:off x="1471246" y="2085711"/>
            <a:ext cx="529760" cy="127856"/>
          </a:xfrm>
          <a:prstGeom prst="rect">
            <a:avLst/>
          </a:prstGeom>
        </p:spPr>
        <p:txBody>
          <a:bodyPr vert="horz" wrap="none" lIns="0" tIns="0" rIns="0" bIns="0" rtlCol="0">
            <a:spAutoFit/>
          </a:bodyPr>
          <a:lstStyle/>
          <a:p>
            <a:r>
              <a:rPr sz="831" b="1" spc="9" dirty="0">
                <a:solidFill>
                  <a:prstClr val="black"/>
                </a:solidFill>
                <a:latin typeface="Arial"/>
                <a:cs typeface="Arial"/>
              </a:rPr>
              <a:t>US$49.1 B</a:t>
            </a:r>
            <a:endParaRPr sz="831">
              <a:solidFill>
                <a:prstClr val="black"/>
              </a:solidFill>
              <a:latin typeface="Arial"/>
              <a:cs typeface="Arial"/>
            </a:endParaRPr>
          </a:p>
        </p:txBody>
      </p:sp>
      <p:sp>
        <p:nvSpPr>
          <p:cNvPr id="217" name="object 217"/>
          <p:cNvSpPr/>
          <p:nvPr/>
        </p:nvSpPr>
        <p:spPr>
          <a:xfrm>
            <a:off x="3395824" y="2023872"/>
            <a:ext cx="677593" cy="186866"/>
          </a:xfrm>
          <a:custGeom>
            <a:avLst/>
            <a:gdLst/>
            <a:ahLst/>
            <a:cxnLst/>
            <a:rect l="l" t="t" r="r" b="b"/>
            <a:pathLst>
              <a:path w="734059" h="202438">
                <a:moveTo>
                  <a:pt x="0" y="101219"/>
                </a:moveTo>
                <a:cubicBezTo>
                  <a:pt x="0" y="45339"/>
                  <a:pt x="45339" y="0"/>
                  <a:pt x="101219" y="0"/>
                </a:cubicBezTo>
                <a:lnTo>
                  <a:pt x="632841" y="0"/>
                </a:lnTo>
                <a:cubicBezTo>
                  <a:pt x="688721" y="0"/>
                  <a:pt x="734060" y="45339"/>
                  <a:pt x="734060" y="101219"/>
                </a:cubicBezTo>
                <a:lnTo>
                  <a:pt x="734060" y="101219"/>
                </a:lnTo>
                <a:cubicBezTo>
                  <a:pt x="734060" y="157099"/>
                  <a:pt x="688721" y="202438"/>
                  <a:pt x="632841" y="202438"/>
                </a:cubicBezTo>
                <a:lnTo>
                  <a:pt x="101219" y="202438"/>
                </a:lnTo>
                <a:cubicBezTo>
                  <a:pt x="45339" y="202438"/>
                  <a:pt x="0" y="157099"/>
                  <a:pt x="0" y="101219"/>
                </a:cubicBezTo>
                <a:close/>
              </a:path>
            </a:pathLst>
          </a:custGeom>
          <a:solidFill>
            <a:srgbClr val="1B416C"/>
          </a:solidFill>
        </p:spPr>
        <p:txBody>
          <a:bodyPr wrap="square" lIns="0" tIns="0" rIns="0" bIns="0" rtlCol="0">
            <a:noAutofit/>
          </a:bodyPr>
          <a:lstStyle/>
          <a:p>
            <a:endParaRPr sz="1662">
              <a:solidFill>
                <a:prstClr val="black"/>
              </a:solidFill>
            </a:endParaRPr>
          </a:p>
        </p:txBody>
      </p:sp>
      <p:sp>
        <p:nvSpPr>
          <p:cNvPr id="218" name="object 218"/>
          <p:cNvSpPr/>
          <p:nvPr/>
        </p:nvSpPr>
        <p:spPr>
          <a:xfrm>
            <a:off x="3429352" y="2049898"/>
            <a:ext cx="615930" cy="140325"/>
          </a:xfrm>
          <a:custGeom>
            <a:avLst/>
            <a:gdLst/>
            <a:ahLst/>
            <a:cxnLst/>
            <a:rect l="l" t="t" r="r" b="b"/>
            <a:pathLst>
              <a:path w="667258" h="152019">
                <a:moveTo>
                  <a:pt x="0" y="75946"/>
                </a:moveTo>
                <a:cubicBezTo>
                  <a:pt x="0" y="34036"/>
                  <a:pt x="34036" y="0"/>
                  <a:pt x="76072" y="0"/>
                </a:cubicBezTo>
                <a:lnTo>
                  <a:pt x="591312" y="0"/>
                </a:lnTo>
                <a:cubicBezTo>
                  <a:pt x="633222" y="0"/>
                  <a:pt x="667258" y="34036"/>
                  <a:pt x="667258" y="75946"/>
                </a:cubicBezTo>
                <a:lnTo>
                  <a:pt x="667258" y="75946"/>
                </a:lnTo>
                <a:cubicBezTo>
                  <a:pt x="667258" y="117983"/>
                  <a:pt x="633222" y="152019"/>
                  <a:pt x="591312" y="152019"/>
                </a:cubicBezTo>
                <a:lnTo>
                  <a:pt x="76072" y="152019"/>
                </a:lnTo>
                <a:cubicBezTo>
                  <a:pt x="34036" y="152019"/>
                  <a:pt x="0" y="117983"/>
                  <a:pt x="0" y="75946"/>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19" name="object 219"/>
          <p:cNvSpPr/>
          <p:nvPr/>
        </p:nvSpPr>
        <p:spPr>
          <a:xfrm>
            <a:off x="5154637" y="1902421"/>
            <a:ext cx="677594" cy="186749"/>
          </a:xfrm>
          <a:custGeom>
            <a:avLst/>
            <a:gdLst/>
            <a:ahLst/>
            <a:cxnLst/>
            <a:rect l="l" t="t" r="r" b="b"/>
            <a:pathLst>
              <a:path w="734060" h="202311">
                <a:moveTo>
                  <a:pt x="0" y="101092"/>
                </a:moveTo>
                <a:cubicBezTo>
                  <a:pt x="0" y="45212"/>
                  <a:pt x="45339" y="0"/>
                  <a:pt x="101219" y="0"/>
                </a:cubicBezTo>
                <a:lnTo>
                  <a:pt x="632841" y="0"/>
                </a:lnTo>
                <a:cubicBezTo>
                  <a:pt x="688721" y="0"/>
                  <a:pt x="734060" y="45212"/>
                  <a:pt x="734060" y="101092"/>
                </a:cubicBezTo>
                <a:lnTo>
                  <a:pt x="734060" y="101092"/>
                </a:lnTo>
                <a:cubicBezTo>
                  <a:pt x="734060" y="156972"/>
                  <a:pt x="688721" y="202311"/>
                  <a:pt x="632841" y="202311"/>
                </a:cubicBezTo>
                <a:lnTo>
                  <a:pt x="101219" y="202311"/>
                </a:lnTo>
                <a:cubicBezTo>
                  <a:pt x="45339" y="202311"/>
                  <a:pt x="0" y="156972"/>
                  <a:pt x="0" y="101092"/>
                </a:cubicBezTo>
                <a:close/>
              </a:path>
            </a:pathLst>
          </a:custGeom>
          <a:solidFill>
            <a:srgbClr val="AE4A4D"/>
          </a:solidFill>
        </p:spPr>
        <p:txBody>
          <a:bodyPr wrap="square" lIns="0" tIns="0" rIns="0" bIns="0" rtlCol="0">
            <a:noAutofit/>
          </a:bodyPr>
          <a:lstStyle/>
          <a:p>
            <a:endParaRPr sz="1662">
              <a:solidFill>
                <a:prstClr val="black"/>
              </a:solidFill>
            </a:endParaRPr>
          </a:p>
        </p:txBody>
      </p:sp>
      <p:sp>
        <p:nvSpPr>
          <p:cNvPr id="220" name="object 220"/>
          <p:cNvSpPr/>
          <p:nvPr/>
        </p:nvSpPr>
        <p:spPr>
          <a:xfrm>
            <a:off x="5188165" y="1928329"/>
            <a:ext cx="615930" cy="140442"/>
          </a:xfrm>
          <a:custGeom>
            <a:avLst/>
            <a:gdLst/>
            <a:ahLst/>
            <a:cxnLst/>
            <a:rect l="l" t="t" r="r" b="b"/>
            <a:pathLst>
              <a:path w="667258" h="152146">
                <a:moveTo>
                  <a:pt x="0" y="76073"/>
                </a:moveTo>
                <a:cubicBezTo>
                  <a:pt x="0" y="34036"/>
                  <a:pt x="34036" y="0"/>
                  <a:pt x="76073" y="0"/>
                </a:cubicBezTo>
                <a:lnTo>
                  <a:pt x="591312" y="0"/>
                </a:lnTo>
                <a:cubicBezTo>
                  <a:pt x="633222" y="0"/>
                  <a:pt x="667258" y="34036"/>
                  <a:pt x="667258" y="76073"/>
                </a:cubicBezTo>
                <a:lnTo>
                  <a:pt x="667258" y="76073"/>
                </a:lnTo>
                <a:cubicBezTo>
                  <a:pt x="667258" y="117983"/>
                  <a:pt x="633222" y="152146"/>
                  <a:pt x="591312" y="152146"/>
                </a:cubicBezTo>
                <a:lnTo>
                  <a:pt x="76073" y="152146"/>
                </a:lnTo>
                <a:cubicBezTo>
                  <a:pt x="34036" y="152146"/>
                  <a:pt x="0" y="117983"/>
                  <a:pt x="0" y="76073"/>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21" name="object 221"/>
          <p:cNvSpPr/>
          <p:nvPr/>
        </p:nvSpPr>
        <p:spPr>
          <a:xfrm>
            <a:off x="6467621" y="2113202"/>
            <a:ext cx="677594" cy="186866"/>
          </a:xfrm>
          <a:custGeom>
            <a:avLst/>
            <a:gdLst/>
            <a:ahLst/>
            <a:cxnLst/>
            <a:rect l="l" t="t" r="r" b="b"/>
            <a:pathLst>
              <a:path w="734060" h="202438">
                <a:moveTo>
                  <a:pt x="0" y="101219"/>
                </a:moveTo>
                <a:cubicBezTo>
                  <a:pt x="0" y="45339"/>
                  <a:pt x="45339" y="0"/>
                  <a:pt x="101219" y="0"/>
                </a:cubicBezTo>
                <a:lnTo>
                  <a:pt x="632841" y="0"/>
                </a:lnTo>
                <a:cubicBezTo>
                  <a:pt x="688721" y="0"/>
                  <a:pt x="734060" y="45339"/>
                  <a:pt x="734060" y="101219"/>
                </a:cubicBezTo>
                <a:lnTo>
                  <a:pt x="734060" y="101219"/>
                </a:lnTo>
                <a:cubicBezTo>
                  <a:pt x="734060" y="157099"/>
                  <a:pt x="688721" y="202438"/>
                  <a:pt x="632841" y="202438"/>
                </a:cubicBezTo>
                <a:lnTo>
                  <a:pt x="101219" y="202438"/>
                </a:lnTo>
                <a:cubicBezTo>
                  <a:pt x="45339" y="202438"/>
                  <a:pt x="0" y="157099"/>
                  <a:pt x="0" y="101219"/>
                </a:cubicBezTo>
                <a:close/>
              </a:path>
            </a:pathLst>
          </a:custGeom>
          <a:solidFill>
            <a:srgbClr val="1D7E9C"/>
          </a:solidFill>
        </p:spPr>
        <p:txBody>
          <a:bodyPr wrap="square" lIns="0" tIns="0" rIns="0" bIns="0" rtlCol="0">
            <a:noAutofit/>
          </a:bodyPr>
          <a:lstStyle/>
          <a:p>
            <a:endParaRPr sz="1662">
              <a:solidFill>
                <a:prstClr val="black"/>
              </a:solidFill>
            </a:endParaRPr>
          </a:p>
        </p:txBody>
      </p:sp>
      <p:sp>
        <p:nvSpPr>
          <p:cNvPr id="222" name="object 222"/>
          <p:cNvSpPr/>
          <p:nvPr/>
        </p:nvSpPr>
        <p:spPr>
          <a:xfrm>
            <a:off x="6501150" y="2139228"/>
            <a:ext cx="615930" cy="140325"/>
          </a:xfrm>
          <a:custGeom>
            <a:avLst/>
            <a:gdLst/>
            <a:ahLst/>
            <a:cxnLst/>
            <a:rect l="l" t="t" r="r" b="b"/>
            <a:pathLst>
              <a:path w="667257" h="152019">
                <a:moveTo>
                  <a:pt x="0" y="76073"/>
                </a:moveTo>
                <a:cubicBezTo>
                  <a:pt x="0" y="34036"/>
                  <a:pt x="34036" y="0"/>
                  <a:pt x="76073" y="0"/>
                </a:cubicBezTo>
                <a:lnTo>
                  <a:pt x="591312" y="0"/>
                </a:lnTo>
                <a:cubicBezTo>
                  <a:pt x="633222" y="0"/>
                  <a:pt x="667257" y="34036"/>
                  <a:pt x="667257" y="76073"/>
                </a:cubicBezTo>
                <a:lnTo>
                  <a:pt x="667257" y="76073"/>
                </a:lnTo>
                <a:cubicBezTo>
                  <a:pt x="667257" y="117983"/>
                  <a:pt x="633222" y="152019"/>
                  <a:pt x="591312" y="152019"/>
                </a:cubicBezTo>
                <a:lnTo>
                  <a:pt x="76073" y="152019"/>
                </a:lnTo>
                <a:cubicBezTo>
                  <a:pt x="34036" y="152019"/>
                  <a:pt x="0" y="117983"/>
                  <a:pt x="0" y="76073"/>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23" name="object 223"/>
          <p:cNvSpPr/>
          <p:nvPr/>
        </p:nvSpPr>
        <p:spPr>
          <a:xfrm>
            <a:off x="4960385" y="4106594"/>
            <a:ext cx="677594" cy="186866"/>
          </a:xfrm>
          <a:custGeom>
            <a:avLst/>
            <a:gdLst/>
            <a:ahLst/>
            <a:cxnLst/>
            <a:rect l="l" t="t" r="r" b="b"/>
            <a:pathLst>
              <a:path w="734060" h="202438">
                <a:moveTo>
                  <a:pt x="0" y="101219"/>
                </a:moveTo>
                <a:cubicBezTo>
                  <a:pt x="0" y="45339"/>
                  <a:pt x="45339" y="0"/>
                  <a:pt x="101219" y="0"/>
                </a:cubicBezTo>
                <a:lnTo>
                  <a:pt x="632841" y="0"/>
                </a:lnTo>
                <a:cubicBezTo>
                  <a:pt x="688721" y="0"/>
                  <a:pt x="734060" y="45339"/>
                  <a:pt x="734060" y="101219"/>
                </a:cubicBezTo>
                <a:lnTo>
                  <a:pt x="734060" y="101219"/>
                </a:lnTo>
                <a:cubicBezTo>
                  <a:pt x="734060" y="157099"/>
                  <a:pt x="688721" y="202438"/>
                  <a:pt x="632841" y="202438"/>
                </a:cubicBezTo>
                <a:lnTo>
                  <a:pt x="101219" y="202438"/>
                </a:lnTo>
                <a:cubicBezTo>
                  <a:pt x="45339" y="202438"/>
                  <a:pt x="0" y="157099"/>
                  <a:pt x="0" y="101219"/>
                </a:cubicBezTo>
                <a:close/>
              </a:path>
            </a:pathLst>
          </a:custGeom>
          <a:solidFill>
            <a:srgbClr val="577C44"/>
          </a:solidFill>
        </p:spPr>
        <p:txBody>
          <a:bodyPr wrap="square" lIns="0" tIns="0" rIns="0" bIns="0" rtlCol="0">
            <a:noAutofit/>
          </a:bodyPr>
          <a:lstStyle/>
          <a:p>
            <a:endParaRPr sz="1662">
              <a:solidFill>
                <a:prstClr val="black"/>
              </a:solidFill>
            </a:endParaRPr>
          </a:p>
        </p:txBody>
      </p:sp>
      <p:sp>
        <p:nvSpPr>
          <p:cNvPr id="224" name="object 224"/>
          <p:cNvSpPr/>
          <p:nvPr/>
        </p:nvSpPr>
        <p:spPr>
          <a:xfrm>
            <a:off x="4993914" y="4132620"/>
            <a:ext cx="615930" cy="140325"/>
          </a:xfrm>
          <a:custGeom>
            <a:avLst/>
            <a:gdLst/>
            <a:ahLst/>
            <a:cxnLst/>
            <a:rect l="l" t="t" r="r" b="b"/>
            <a:pathLst>
              <a:path w="667258" h="152019">
                <a:moveTo>
                  <a:pt x="0" y="76073"/>
                </a:moveTo>
                <a:cubicBezTo>
                  <a:pt x="0" y="34036"/>
                  <a:pt x="34036" y="0"/>
                  <a:pt x="76073" y="0"/>
                </a:cubicBezTo>
                <a:lnTo>
                  <a:pt x="591312" y="0"/>
                </a:lnTo>
                <a:cubicBezTo>
                  <a:pt x="633222" y="0"/>
                  <a:pt x="667258" y="34036"/>
                  <a:pt x="667258" y="76073"/>
                </a:cubicBezTo>
                <a:lnTo>
                  <a:pt x="667258" y="76073"/>
                </a:lnTo>
                <a:cubicBezTo>
                  <a:pt x="667258" y="117983"/>
                  <a:pt x="633222" y="152019"/>
                  <a:pt x="591312" y="152019"/>
                </a:cubicBezTo>
                <a:lnTo>
                  <a:pt x="76073" y="152019"/>
                </a:lnTo>
                <a:cubicBezTo>
                  <a:pt x="34036" y="152019"/>
                  <a:pt x="0" y="117983"/>
                  <a:pt x="0" y="76073"/>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25" name="object 225"/>
          <p:cNvSpPr/>
          <p:nvPr/>
        </p:nvSpPr>
        <p:spPr>
          <a:xfrm>
            <a:off x="4039772" y="3373315"/>
            <a:ext cx="677594" cy="186866"/>
          </a:xfrm>
          <a:custGeom>
            <a:avLst/>
            <a:gdLst/>
            <a:ahLst/>
            <a:cxnLst/>
            <a:rect l="l" t="t" r="r" b="b"/>
            <a:pathLst>
              <a:path w="734060" h="202438">
                <a:moveTo>
                  <a:pt x="0" y="101219"/>
                </a:moveTo>
                <a:cubicBezTo>
                  <a:pt x="0" y="45339"/>
                  <a:pt x="45339" y="0"/>
                  <a:pt x="101219" y="0"/>
                </a:cubicBezTo>
                <a:lnTo>
                  <a:pt x="632841" y="0"/>
                </a:lnTo>
                <a:cubicBezTo>
                  <a:pt x="688848" y="0"/>
                  <a:pt x="734060" y="45339"/>
                  <a:pt x="734060" y="101219"/>
                </a:cubicBezTo>
                <a:lnTo>
                  <a:pt x="734060" y="101219"/>
                </a:lnTo>
                <a:cubicBezTo>
                  <a:pt x="734060" y="157099"/>
                  <a:pt x="688848" y="202438"/>
                  <a:pt x="632841" y="202438"/>
                </a:cubicBezTo>
                <a:lnTo>
                  <a:pt x="101219" y="202438"/>
                </a:lnTo>
                <a:cubicBezTo>
                  <a:pt x="45339" y="202438"/>
                  <a:pt x="0" y="157099"/>
                  <a:pt x="0" y="101219"/>
                </a:cubicBezTo>
                <a:close/>
              </a:path>
            </a:pathLst>
          </a:custGeom>
          <a:solidFill>
            <a:srgbClr val="CD6F24"/>
          </a:solidFill>
        </p:spPr>
        <p:txBody>
          <a:bodyPr wrap="square" lIns="0" tIns="0" rIns="0" bIns="0" rtlCol="0">
            <a:noAutofit/>
          </a:bodyPr>
          <a:lstStyle/>
          <a:p>
            <a:endParaRPr sz="1662">
              <a:solidFill>
                <a:prstClr val="black"/>
              </a:solidFill>
            </a:endParaRPr>
          </a:p>
        </p:txBody>
      </p:sp>
      <p:sp>
        <p:nvSpPr>
          <p:cNvPr id="226" name="object 226"/>
          <p:cNvSpPr/>
          <p:nvPr/>
        </p:nvSpPr>
        <p:spPr>
          <a:xfrm>
            <a:off x="4073418" y="3399341"/>
            <a:ext cx="615930" cy="140325"/>
          </a:xfrm>
          <a:custGeom>
            <a:avLst/>
            <a:gdLst/>
            <a:ahLst/>
            <a:cxnLst/>
            <a:rect l="l" t="t" r="r" b="b"/>
            <a:pathLst>
              <a:path w="667258" h="152019">
                <a:moveTo>
                  <a:pt x="0" y="76073"/>
                </a:moveTo>
                <a:cubicBezTo>
                  <a:pt x="0" y="34036"/>
                  <a:pt x="34036" y="0"/>
                  <a:pt x="75946" y="0"/>
                </a:cubicBezTo>
                <a:lnTo>
                  <a:pt x="591185" y="0"/>
                </a:lnTo>
                <a:cubicBezTo>
                  <a:pt x="633222" y="0"/>
                  <a:pt x="667258" y="34036"/>
                  <a:pt x="667258" y="76073"/>
                </a:cubicBezTo>
                <a:lnTo>
                  <a:pt x="667258" y="76073"/>
                </a:lnTo>
                <a:cubicBezTo>
                  <a:pt x="667258" y="117983"/>
                  <a:pt x="633222" y="152019"/>
                  <a:pt x="591185" y="152019"/>
                </a:cubicBezTo>
                <a:lnTo>
                  <a:pt x="75946" y="152019"/>
                </a:lnTo>
                <a:cubicBezTo>
                  <a:pt x="34036" y="152019"/>
                  <a:pt x="0" y="117983"/>
                  <a:pt x="0" y="76073"/>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227" name="object 227"/>
          <p:cNvSpPr/>
          <p:nvPr/>
        </p:nvSpPr>
        <p:spPr>
          <a:xfrm>
            <a:off x="2759026" y="3484685"/>
            <a:ext cx="677594" cy="186866"/>
          </a:xfrm>
          <a:custGeom>
            <a:avLst/>
            <a:gdLst/>
            <a:ahLst/>
            <a:cxnLst/>
            <a:rect l="l" t="t" r="r" b="b"/>
            <a:pathLst>
              <a:path w="734060" h="202438">
                <a:moveTo>
                  <a:pt x="0" y="101219"/>
                </a:moveTo>
                <a:cubicBezTo>
                  <a:pt x="0" y="45339"/>
                  <a:pt x="45339" y="0"/>
                  <a:pt x="101219" y="0"/>
                </a:cubicBezTo>
                <a:lnTo>
                  <a:pt x="632841" y="0"/>
                </a:lnTo>
                <a:cubicBezTo>
                  <a:pt x="688720" y="0"/>
                  <a:pt x="734060" y="45339"/>
                  <a:pt x="734060" y="101219"/>
                </a:cubicBezTo>
                <a:lnTo>
                  <a:pt x="734060" y="101219"/>
                </a:lnTo>
                <a:cubicBezTo>
                  <a:pt x="734060" y="157099"/>
                  <a:pt x="688720" y="202438"/>
                  <a:pt x="632841" y="202438"/>
                </a:cubicBezTo>
                <a:lnTo>
                  <a:pt x="101219" y="202438"/>
                </a:lnTo>
                <a:cubicBezTo>
                  <a:pt x="45339" y="202438"/>
                  <a:pt x="0" y="157099"/>
                  <a:pt x="0" y="101219"/>
                </a:cubicBezTo>
                <a:close/>
              </a:path>
            </a:pathLst>
          </a:custGeom>
          <a:solidFill>
            <a:srgbClr val="C47836"/>
          </a:solidFill>
        </p:spPr>
        <p:txBody>
          <a:bodyPr wrap="square" lIns="0" tIns="0" rIns="0" bIns="0" rtlCol="0">
            <a:noAutofit/>
          </a:bodyPr>
          <a:lstStyle/>
          <a:p>
            <a:endParaRPr sz="1662">
              <a:solidFill>
                <a:prstClr val="black"/>
              </a:solidFill>
            </a:endParaRPr>
          </a:p>
        </p:txBody>
      </p:sp>
      <p:sp>
        <p:nvSpPr>
          <p:cNvPr id="228" name="object 228"/>
          <p:cNvSpPr/>
          <p:nvPr/>
        </p:nvSpPr>
        <p:spPr>
          <a:xfrm>
            <a:off x="2792554" y="3510710"/>
            <a:ext cx="616048" cy="140325"/>
          </a:xfrm>
          <a:custGeom>
            <a:avLst/>
            <a:gdLst/>
            <a:ahLst/>
            <a:cxnLst/>
            <a:rect l="l" t="t" r="r" b="b"/>
            <a:pathLst>
              <a:path w="667385" h="152019">
                <a:moveTo>
                  <a:pt x="0" y="76073"/>
                </a:moveTo>
                <a:cubicBezTo>
                  <a:pt x="0" y="34036"/>
                  <a:pt x="34036" y="0"/>
                  <a:pt x="76073" y="0"/>
                </a:cubicBezTo>
                <a:lnTo>
                  <a:pt x="591311" y="0"/>
                </a:lnTo>
                <a:cubicBezTo>
                  <a:pt x="633348" y="0"/>
                  <a:pt x="667385" y="34036"/>
                  <a:pt x="667385" y="76073"/>
                </a:cubicBezTo>
                <a:lnTo>
                  <a:pt x="667385" y="76073"/>
                </a:lnTo>
                <a:cubicBezTo>
                  <a:pt x="667385" y="117983"/>
                  <a:pt x="633222" y="152019"/>
                  <a:pt x="591311" y="152019"/>
                </a:cubicBezTo>
                <a:lnTo>
                  <a:pt x="76073" y="152019"/>
                </a:lnTo>
                <a:cubicBezTo>
                  <a:pt x="34036" y="152019"/>
                  <a:pt x="0" y="117983"/>
                  <a:pt x="0" y="76073"/>
                </a:cubicBez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40" name="text 1"/>
          <p:cNvSpPr txBox="1"/>
          <p:nvPr/>
        </p:nvSpPr>
        <p:spPr>
          <a:xfrm>
            <a:off x="3478120" y="2065996"/>
            <a:ext cx="529760" cy="127856"/>
          </a:xfrm>
          <a:prstGeom prst="rect">
            <a:avLst/>
          </a:prstGeom>
        </p:spPr>
        <p:txBody>
          <a:bodyPr vert="horz" wrap="none" lIns="0" tIns="0" rIns="0" bIns="0" rtlCol="0">
            <a:spAutoFit/>
          </a:bodyPr>
          <a:lstStyle/>
          <a:p>
            <a:r>
              <a:rPr sz="831" b="1" spc="9" dirty="0">
                <a:solidFill>
                  <a:prstClr val="black"/>
                </a:solidFill>
                <a:latin typeface="Arial"/>
                <a:cs typeface="Arial"/>
              </a:rPr>
              <a:t>US$43.3 B</a:t>
            </a:r>
            <a:endParaRPr sz="831">
              <a:solidFill>
                <a:prstClr val="black"/>
              </a:solidFill>
              <a:latin typeface="Arial"/>
              <a:cs typeface="Arial"/>
            </a:endParaRPr>
          </a:p>
        </p:txBody>
      </p:sp>
      <p:sp>
        <p:nvSpPr>
          <p:cNvPr id="41" name="text 1"/>
          <p:cNvSpPr txBox="1"/>
          <p:nvPr/>
        </p:nvSpPr>
        <p:spPr>
          <a:xfrm>
            <a:off x="5260496" y="1934366"/>
            <a:ext cx="529760" cy="127856"/>
          </a:xfrm>
          <a:prstGeom prst="rect">
            <a:avLst/>
          </a:prstGeom>
        </p:spPr>
        <p:txBody>
          <a:bodyPr vert="horz" wrap="none" lIns="0" tIns="0" rIns="0" bIns="0" rtlCol="0">
            <a:spAutoFit/>
          </a:bodyPr>
          <a:lstStyle/>
          <a:p>
            <a:r>
              <a:rPr sz="831" b="1" spc="9" dirty="0">
                <a:solidFill>
                  <a:prstClr val="black"/>
                </a:solidFill>
                <a:latin typeface="Arial"/>
                <a:cs typeface="Arial"/>
              </a:rPr>
              <a:t>US$11.9 B</a:t>
            </a:r>
            <a:endParaRPr sz="831">
              <a:solidFill>
                <a:prstClr val="black"/>
              </a:solidFill>
              <a:latin typeface="Arial"/>
              <a:cs typeface="Arial"/>
            </a:endParaRPr>
          </a:p>
        </p:txBody>
      </p:sp>
      <p:sp>
        <p:nvSpPr>
          <p:cNvPr id="42" name="text 1"/>
          <p:cNvSpPr txBox="1"/>
          <p:nvPr/>
        </p:nvSpPr>
        <p:spPr>
          <a:xfrm>
            <a:off x="6540070" y="2151243"/>
            <a:ext cx="529760" cy="127856"/>
          </a:xfrm>
          <a:prstGeom prst="rect">
            <a:avLst/>
          </a:prstGeom>
        </p:spPr>
        <p:txBody>
          <a:bodyPr vert="horz" wrap="none" lIns="0" tIns="0" rIns="0" bIns="0" rtlCol="0">
            <a:spAutoFit/>
          </a:bodyPr>
          <a:lstStyle/>
          <a:p>
            <a:r>
              <a:rPr sz="831" b="1" spc="9" dirty="0">
                <a:solidFill>
                  <a:prstClr val="black"/>
                </a:solidFill>
                <a:latin typeface="Arial"/>
                <a:cs typeface="Arial"/>
              </a:rPr>
              <a:t>US$34.2 B</a:t>
            </a:r>
            <a:endParaRPr sz="831">
              <a:solidFill>
                <a:prstClr val="black"/>
              </a:solidFill>
              <a:latin typeface="Arial"/>
              <a:cs typeface="Arial"/>
            </a:endParaRPr>
          </a:p>
        </p:txBody>
      </p:sp>
      <p:sp>
        <p:nvSpPr>
          <p:cNvPr id="43" name="text 1"/>
          <p:cNvSpPr txBox="1"/>
          <p:nvPr/>
        </p:nvSpPr>
        <p:spPr>
          <a:xfrm>
            <a:off x="4098505" y="3403033"/>
            <a:ext cx="590226" cy="127856"/>
          </a:xfrm>
          <a:prstGeom prst="rect">
            <a:avLst/>
          </a:prstGeom>
        </p:spPr>
        <p:txBody>
          <a:bodyPr vert="horz" wrap="none" lIns="0" tIns="0" rIns="0" bIns="0" rtlCol="0">
            <a:spAutoFit/>
          </a:bodyPr>
          <a:lstStyle/>
          <a:p>
            <a:r>
              <a:rPr sz="831" b="1" spc="9" dirty="0">
                <a:solidFill>
                  <a:prstClr val="black"/>
                </a:solidFill>
                <a:latin typeface="Arial"/>
                <a:cs typeface="Arial"/>
              </a:rPr>
              <a:t>US$101.5 B</a:t>
            </a:r>
            <a:endParaRPr sz="831">
              <a:solidFill>
                <a:prstClr val="black"/>
              </a:solidFill>
              <a:latin typeface="Arial"/>
              <a:cs typeface="Arial"/>
            </a:endParaRPr>
          </a:p>
        </p:txBody>
      </p:sp>
      <p:sp>
        <p:nvSpPr>
          <p:cNvPr id="44" name="text 1"/>
          <p:cNvSpPr txBox="1"/>
          <p:nvPr/>
        </p:nvSpPr>
        <p:spPr>
          <a:xfrm>
            <a:off x="5082071" y="4144986"/>
            <a:ext cx="469296" cy="127856"/>
          </a:xfrm>
          <a:prstGeom prst="rect">
            <a:avLst/>
          </a:prstGeom>
        </p:spPr>
        <p:txBody>
          <a:bodyPr vert="horz" wrap="none" lIns="0" tIns="0" rIns="0" bIns="0" rtlCol="0">
            <a:spAutoFit/>
          </a:bodyPr>
          <a:lstStyle/>
          <a:p>
            <a:r>
              <a:rPr sz="831" b="1" spc="9" dirty="0">
                <a:solidFill>
                  <a:prstClr val="black"/>
                </a:solidFill>
                <a:latin typeface="Arial"/>
                <a:cs typeface="Arial"/>
              </a:rPr>
              <a:t>US$0.8 B</a:t>
            </a:r>
            <a:endParaRPr sz="831">
              <a:solidFill>
                <a:prstClr val="black"/>
              </a:solidFill>
              <a:latin typeface="Arial"/>
              <a:cs typeface="Arial"/>
            </a:endParaRPr>
          </a:p>
        </p:txBody>
      </p:sp>
      <p:sp>
        <p:nvSpPr>
          <p:cNvPr id="45" name="text 1"/>
          <p:cNvSpPr txBox="1"/>
          <p:nvPr/>
        </p:nvSpPr>
        <p:spPr>
          <a:xfrm>
            <a:off x="2885049" y="3512741"/>
            <a:ext cx="529760" cy="127856"/>
          </a:xfrm>
          <a:prstGeom prst="rect">
            <a:avLst/>
          </a:prstGeom>
        </p:spPr>
        <p:txBody>
          <a:bodyPr vert="horz" wrap="none" lIns="0" tIns="0" rIns="0" bIns="0" rtlCol="0">
            <a:spAutoFit/>
          </a:bodyPr>
          <a:lstStyle/>
          <a:p>
            <a:r>
              <a:rPr sz="831" b="1" spc="9" dirty="0">
                <a:solidFill>
                  <a:prstClr val="black"/>
                </a:solidFill>
                <a:latin typeface="Arial"/>
                <a:cs typeface="Arial"/>
              </a:rPr>
              <a:t>US$81.9 B</a:t>
            </a:r>
            <a:endParaRPr sz="831">
              <a:solidFill>
                <a:prstClr val="black"/>
              </a:solidFill>
              <a:latin typeface="Arial"/>
              <a:cs typeface="Arial"/>
            </a:endParaRPr>
          </a:p>
        </p:txBody>
      </p:sp>
      <p:sp>
        <p:nvSpPr>
          <p:cNvPr id="229" name="object 229"/>
          <p:cNvSpPr/>
          <p:nvPr/>
        </p:nvSpPr>
        <p:spPr>
          <a:xfrm>
            <a:off x="293416" y="5831644"/>
            <a:ext cx="473753" cy="97647"/>
          </a:xfrm>
          <a:custGeom>
            <a:avLst/>
            <a:gdLst/>
            <a:ahLst/>
            <a:cxnLst/>
            <a:rect l="l" t="t" r="r" b="b"/>
            <a:pathLst>
              <a:path w="513232" h="105784">
                <a:moveTo>
                  <a:pt x="0" y="105785"/>
                </a:moveTo>
                <a:lnTo>
                  <a:pt x="0" y="0"/>
                </a:lnTo>
                <a:lnTo>
                  <a:pt x="513232" y="0"/>
                </a:lnTo>
                <a:lnTo>
                  <a:pt x="513232"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0" name="object 230"/>
          <p:cNvSpPr/>
          <p:nvPr/>
        </p:nvSpPr>
        <p:spPr>
          <a:xfrm>
            <a:off x="892665" y="5831644"/>
            <a:ext cx="473753" cy="97647"/>
          </a:xfrm>
          <a:custGeom>
            <a:avLst/>
            <a:gdLst/>
            <a:ahLst/>
            <a:cxnLst/>
            <a:rect l="l" t="t" r="r" b="b"/>
            <a:pathLst>
              <a:path w="513232" h="105784">
                <a:moveTo>
                  <a:pt x="0" y="105785"/>
                </a:moveTo>
                <a:lnTo>
                  <a:pt x="0" y="0"/>
                </a:lnTo>
                <a:lnTo>
                  <a:pt x="513232" y="0"/>
                </a:lnTo>
                <a:lnTo>
                  <a:pt x="513232"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1" name="object 231"/>
          <p:cNvSpPr/>
          <p:nvPr/>
        </p:nvSpPr>
        <p:spPr>
          <a:xfrm>
            <a:off x="1479570" y="5831644"/>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2" name="object 232"/>
          <p:cNvSpPr/>
          <p:nvPr/>
        </p:nvSpPr>
        <p:spPr>
          <a:xfrm>
            <a:off x="2078150" y="5831644"/>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3" name="object 233"/>
          <p:cNvSpPr/>
          <p:nvPr/>
        </p:nvSpPr>
        <p:spPr>
          <a:xfrm>
            <a:off x="2670752" y="5831644"/>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4" name="object 234"/>
          <p:cNvSpPr/>
          <p:nvPr/>
        </p:nvSpPr>
        <p:spPr>
          <a:xfrm>
            <a:off x="3274255" y="5831644"/>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5" name="object 235"/>
          <p:cNvSpPr/>
          <p:nvPr/>
        </p:nvSpPr>
        <p:spPr>
          <a:xfrm>
            <a:off x="3863340" y="5831644"/>
            <a:ext cx="458794" cy="97647"/>
          </a:xfrm>
          <a:custGeom>
            <a:avLst/>
            <a:gdLst/>
            <a:ahLst/>
            <a:cxnLst/>
            <a:rect l="l" t="t" r="r" b="b"/>
            <a:pathLst>
              <a:path w="497027" h="105784">
                <a:moveTo>
                  <a:pt x="0" y="105785"/>
                </a:moveTo>
                <a:lnTo>
                  <a:pt x="0" y="0"/>
                </a:lnTo>
                <a:lnTo>
                  <a:pt x="497028" y="0"/>
                </a:lnTo>
                <a:lnTo>
                  <a:pt x="497028"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6" name="object 236"/>
          <p:cNvSpPr/>
          <p:nvPr/>
        </p:nvSpPr>
        <p:spPr>
          <a:xfrm>
            <a:off x="4459811" y="5831644"/>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7" name="object 237"/>
          <p:cNvSpPr/>
          <p:nvPr/>
        </p:nvSpPr>
        <p:spPr>
          <a:xfrm>
            <a:off x="5053936" y="5820871"/>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8" name="object 238"/>
          <p:cNvSpPr/>
          <p:nvPr/>
        </p:nvSpPr>
        <p:spPr>
          <a:xfrm>
            <a:off x="5642200" y="5824552"/>
            <a:ext cx="458794" cy="97647"/>
          </a:xfrm>
          <a:custGeom>
            <a:avLst/>
            <a:gdLst/>
            <a:ahLst/>
            <a:cxnLst/>
            <a:rect l="l" t="t" r="r" b="b"/>
            <a:pathLst>
              <a:path w="497027" h="105784">
                <a:moveTo>
                  <a:pt x="0" y="105784"/>
                </a:moveTo>
                <a:lnTo>
                  <a:pt x="0" y="0"/>
                </a:lnTo>
                <a:lnTo>
                  <a:pt x="497027" y="0"/>
                </a:lnTo>
                <a:lnTo>
                  <a:pt x="497027" y="105784"/>
                </a:lnTo>
                <a:lnTo>
                  <a:pt x="0" y="105784"/>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39" name="object 239"/>
          <p:cNvSpPr/>
          <p:nvPr/>
        </p:nvSpPr>
        <p:spPr>
          <a:xfrm>
            <a:off x="6247463" y="5823356"/>
            <a:ext cx="458794" cy="97648"/>
          </a:xfrm>
          <a:custGeom>
            <a:avLst/>
            <a:gdLst/>
            <a:ahLst/>
            <a:cxnLst/>
            <a:rect l="l" t="t" r="r" b="b"/>
            <a:pathLst>
              <a:path w="497027" h="105785">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0" name="object 240"/>
          <p:cNvSpPr/>
          <p:nvPr/>
        </p:nvSpPr>
        <p:spPr>
          <a:xfrm>
            <a:off x="6855070" y="5825994"/>
            <a:ext cx="458794" cy="97648"/>
          </a:xfrm>
          <a:custGeom>
            <a:avLst/>
            <a:gdLst/>
            <a:ahLst/>
            <a:cxnLst/>
            <a:rect l="l" t="t" r="r" b="b"/>
            <a:pathLst>
              <a:path w="497027" h="105785">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1" name="object 241"/>
          <p:cNvSpPr/>
          <p:nvPr/>
        </p:nvSpPr>
        <p:spPr>
          <a:xfrm>
            <a:off x="7455174" y="5820437"/>
            <a:ext cx="458794" cy="97647"/>
          </a:xfrm>
          <a:custGeom>
            <a:avLst/>
            <a:gdLst/>
            <a:ahLst/>
            <a:cxnLst/>
            <a:rect l="l" t="t" r="r" b="b"/>
            <a:pathLst>
              <a:path w="497027" h="105784">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2" name="object 242"/>
          <p:cNvSpPr/>
          <p:nvPr/>
        </p:nvSpPr>
        <p:spPr>
          <a:xfrm>
            <a:off x="304459" y="5337651"/>
            <a:ext cx="473753" cy="214626"/>
          </a:xfrm>
          <a:custGeom>
            <a:avLst/>
            <a:gdLst/>
            <a:ahLst/>
            <a:cxnLst/>
            <a:rect l="l" t="t" r="r" b="b"/>
            <a:pathLst>
              <a:path w="513232" h="232511">
                <a:moveTo>
                  <a:pt x="0" y="232512"/>
                </a:moveTo>
                <a:lnTo>
                  <a:pt x="0" y="0"/>
                </a:lnTo>
                <a:lnTo>
                  <a:pt x="513233" y="0"/>
                </a:lnTo>
                <a:lnTo>
                  <a:pt x="513233"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3" name="object 243"/>
          <p:cNvSpPr/>
          <p:nvPr/>
        </p:nvSpPr>
        <p:spPr>
          <a:xfrm>
            <a:off x="913696" y="5337651"/>
            <a:ext cx="473753" cy="214626"/>
          </a:xfrm>
          <a:custGeom>
            <a:avLst/>
            <a:gdLst/>
            <a:ahLst/>
            <a:cxnLst/>
            <a:rect l="l" t="t" r="r" b="b"/>
            <a:pathLst>
              <a:path w="513232" h="232511">
                <a:moveTo>
                  <a:pt x="0" y="232512"/>
                </a:moveTo>
                <a:lnTo>
                  <a:pt x="0" y="0"/>
                </a:lnTo>
                <a:lnTo>
                  <a:pt x="513232" y="0"/>
                </a:lnTo>
                <a:lnTo>
                  <a:pt x="513232"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4" name="object 244"/>
          <p:cNvSpPr/>
          <p:nvPr/>
        </p:nvSpPr>
        <p:spPr>
          <a:xfrm>
            <a:off x="1466792" y="5333936"/>
            <a:ext cx="480739" cy="250662"/>
          </a:xfrm>
          <a:custGeom>
            <a:avLst/>
            <a:gdLst/>
            <a:ahLst/>
            <a:cxnLst/>
            <a:rect l="l" t="t" r="r" b="b"/>
            <a:pathLst>
              <a:path w="520801" h="271551">
                <a:moveTo>
                  <a:pt x="0" y="271551"/>
                </a:moveTo>
                <a:lnTo>
                  <a:pt x="0" y="0"/>
                </a:lnTo>
                <a:lnTo>
                  <a:pt x="520801" y="0"/>
                </a:lnTo>
                <a:lnTo>
                  <a:pt x="520801" y="271551"/>
                </a:lnTo>
                <a:lnTo>
                  <a:pt x="0" y="271551"/>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5" name="object 245"/>
          <p:cNvSpPr/>
          <p:nvPr/>
        </p:nvSpPr>
        <p:spPr>
          <a:xfrm>
            <a:off x="2081785" y="5323572"/>
            <a:ext cx="458794" cy="261026"/>
          </a:xfrm>
          <a:custGeom>
            <a:avLst/>
            <a:gdLst/>
            <a:ahLst/>
            <a:cxnLst/>
            <a:rect l="l" t="t" r="r" b="b"/>
            <a:pathLst>
              <a:path w="497027" h="282778">
                <a:moveTo>
                  <a:pt x="0" y="282778"/>
                </a:moveTo>
                <a:lnTo>
                  <a:pt x="0" y="0"/>
                </a:lnTo>
                <a:lnTo>
                  <a:pt x="497027" y="0"/>
                </a:lnTo>
                <a:lnTo>
                  <a:pt x="497027" y="282778"/>
                </a:lnTo>
                <a:lnTo>
                  <a:pt x="0" y="282778"/>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6" name="object 246"/>
          <p:cNvSpPr/>
          <p:nvPr/>
        </p:nvSpPr>
        <p:spPr>
          <a:xfrm>
            <a:off x="2671455" y="5337651"/>
            <a:ext cx="458794" cy="214626"/>
          </a:xfrm>
          <a:custGeom>
            <a:avLst/>
            <a:gdLst/>
            <a:ahLst/>
            <a:cxnLst/>
            <a:rect l="l" t="t" r="r" b="b"/>
            <a:pathLst>
              <a:path w="497027" h="232511">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7" name="object 247"/>
          <p:cNvSpPr/>
          <p:nvPr/>
        </p:nvSpPr>
        <p:spPr>
          <a:xfrm>
            <a:off x="3241783" y="5336374"/>
            <a:ext cx="512755" cy="227041"/>
          </a:xfrm>
          <a:custGeom>
            <a:avLst/>
            <a:gdLst/>
            <a:ahLst/>
            <a:cxnLst/>
            <a:rect l="l" t="t" r="r" b="b"/>
            <a:pathLst>
              <a:path w="555485" h="245961">
                <a:moveTo>
                  <a:pt x="0" y="245961"/>
                </a:moveTo>
                <a:lnTo>
                  <a:pt x="0" y="0"/>
                </a:lnTo>
                <a:lnTo>
                  <a:pt x="555485" y="0"/>
                </a:lnTo>
                <a:lnTo>
                  <a:pt x="555485" y="245961"/>
                </a:lnTo>
                <a:lnTo>
                  <a:pt x="0" y="245961"/>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8" name="object 248"/>
          <p:cNvSpPr/>
          <p:nvPr/>
        </p:nvSpPr>
        <p:spPr>
          <a:xfrm>
            <a:off x="3861348" y="5337651"/>
            <a:ext cx="458794" cy="214626"/>
          </a:xfrm>
          <a:custGeom>
            <a:avLst/>
            <a:gdLst/>
            <a:ahLst/>
            <a:cxnLst/>
            <a:rect l="l" t="t" r="r" b="b"/>
            <a:pathLst>
              <a:path w="497027" h="232511">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49" name="object 249"/>
          <p:cNvSpPr/>
          <p:nvPr/>
        </p:nvSpPr>
        <p:spPr>
          <a:xfrm>
            <a:off x="4449143" y="5325436"/>
            <a:ext cx="458794" cy="259127"/>
          </a:xfrm>
          <a:custGeom>
            <a:avLst/>
            <a:gdLst/>
            <a:ahLst/>
            <a:cxnLst/>
            <a:rect l="l" t="t" r="r" b="b"/>
            <a:pathLst>
              <a:path w="497027" h="280721">
                <a:moveTo>
                  <a:pt x="0" y="280721"/>
                </a:moveTo>
                <a:lnTo>
                  <a:pt x="0" y="0"/>
                </a:lnTo>
                <a:lnTo>
                  <a:pt x="497027" y="0"/>
                </a:lnTo>
                <a:lnTo>
                  <a:pt x="497027" y="280721"/>
                </a:lnTo>
                <a:lnTo>
                  <a:pt x="0" y="280721"/>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250" name="object 250"/>
          <p:cNvSpPr/>
          <p:nvPr/>
        </p:nvSpPr>
        <p:spPr>
          <a:xfrm>
            <a:off x="5007278" y="5323478"/>
            <a:ext cx="531853" cy="247662"/>
          </a:xfrm>
          <a:custGeom>
            <a:avLst/>
            <a:gdLst/>
            <a:ahLst/>
            <a:cxnLst/>
            <a:rect l="l" t="t" r="r" b="b"/>
            <a:pathLst>
              <a:path w="576174" h="268300">
                <a:moveTo>
                  <a:pt x="0" y="268300"/>
                </a:moveTo>
                <a:lnTo>
                  <a:pt x="0" y="0"/>
                </a:lnTo>
                <a:lnTo>
                  <a:pt x="576174" y="0"/>
                </a:lnTo>
                <a:lnTo>
                  <a:pt x="576174" y="268300"/>
                </a:lnTo>
                <a:lnTo>
                  <a:pt x="0" y="268300"/>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46" name="object 251"/>
          <p:cNvSpPr/>
          <p:nvPr/>
        </p:nvSpPr>
        <p:spPr>
          <a:xfrm>
            <a:off x="5632822" y="5330559"/>
            <a:ext cx="458794" cy="214626"/>
          </a:xfrm>
          <a:custGeom>
            <a:avLst/>
            <a:gdLst/>
            <a:ahLst/>
            <a:cxnLst/>
            <a:rect l="l" t="t" r="r" b="b"/>
            <a:pathLst>
              <a:path w="497027" h="232512">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47" name="object 252"/>
          <p:cNvSpPr/>
          <p:nvPr/>
        </p:nvSpPr>
        <p:spPr>
          <a:xfrm>
            <a:off x="6221085" y="5329363"/>
            <a:ext cx="485171" cy="214626"/>
          </a:xfrm>
          <a:custGeom>
            <a:avLst/>
            <a:gdLst/>
            <a:ahLst/>
            <a:cxnLst/>
            <a:rect l="l" t="t" r="r" b="b"/>
            <a:pathLst>
              <a:path w="525602" h="232511">
                <a:moveTo>
                  <a:pt x="0" y="232512"/>
                </a:moveTo>
                <a:lnTo>
                  <a:pt x="0" y="0"/>
                </a:lnTo>
                <a:lnTo>
                  <a:pt x="525602" y="0"/>
                </a:lnTo>
                <a:lnTo>
                  <a:pt x="525602"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48" name="object 253"/>
          <p:cNvSpPr/>
          <p:nvPr/>
        </p:nvSpPr>
        <p:spPr>
          <a:xfrm>
            <a:off x="6843581" y="5331989"/>
            <a:ext cx="458794" cy="214626"/>
          </a:xfrm>
          <a:custGeom>
            <a:avLst/>
            <a:gdLst/>
            <a:ahLst/>
            <a:cxnLst/>
            <a:rect l="l" t="t" r="r" b="b"/>
            <a:pathLst>
              <a:path w="497027" h="232511">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49" name="object 254"/>
          <p:cNvSpPr/>
          <p:nvPr/>
        </p:nvSpPr>
        <p:spPr>
          <a:xfrm>
            <a:off x="7441458" y="5326444"/>
            <a:ext cx="458794" cy="214626"/>
          </a:xfrm>
          <a:custGeom>
            <a:avLst/>
            <a:gdLst/>
            <a:ahLst/>
            <a:cxnLst/>
            <a:rect l="l" t="t" r="r" b="b"/>
            <a:pathLst>
              <a:path w="497027" h="232511">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50" name="text 1"/>
          <p:cNvSpPr txBox="1"/>
          <p:nvPr/>
        </p:nvSpPr>
        <p:spPr>
          <a:xfrm>
            <a:off x="400648" y="5846054"/>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1" name="text 1"/>
          <p:cNvSpPr txBox="1"/>
          <p:nvPr/>
        </p:nvSpPr>
        <p:spPr>
          <a:xfrm>
            <a:off x="992898" y="5846054"/>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2" name="text 1"/>
          <p:cNvSpPr txBox="1"/>
          <p:nvPr/>
        </p:nvSpPr>
        <p:spPr>
          <a:xfrm>
            <a:off x="1555887" y="5846054"/>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3" name="text 1"/>
          <p:cNvSpPr txBox="1"/>
          <p:nvPr/>
        </p:nvSpPr>
        <p:spPr>
          <a:xfrm>
            <a:off x="2167246" y="5837613"/>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4" name="text 1"/>
          <p:cNvSpPr txBox="1"/>
          <p:nvPr/>
        </p:nvSpPr>
        <p:spPr>
          <a:xfrm>
            <a:off x="2748241" y="5846054"/>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5" name="text 1"/>
          <p:cNvSpPr txBox="1"/>
          <p:nvPr/>
        </p:nvSpPr>
        <p:spPr>
          <a:xfrm>
            <a:off x="3373199" y="5846054"/>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6" name="text 1"/>
          <p:cNvSpPr txBox="1"/>
          <p:nvPr/>
        </p:nvSpPr>
        <p:spPr>
          <a:xfrm>
            <a:off x="3967324" y="5846054"/>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7" name="text 1"/>
          <p:cNvSpPr txBox="1"/>
          <p:nvPr/>
        </p:nvSpPr>
        <p:spPr>
          <a:xfrm>
            <a:off x="4541872" y="5833393"/>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8" name="text 1"/>
          <p:cNvSpPr txBox="1"/>
          <p:nvPr/>
        </p:nvSpPr>
        <p:spPr>
          <a:xfrm>
            <a:off x="5164016" y="5835363"/>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59" name="text 1"/>
          <p:cNvSpPr txBox="1"/>
          <p:nvPr/>
        </p:nvSpPr>
        <p:spPr>
          <a:xfrm>
            <a:off x="5722152" y="5834799"/>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60" name="text 1"/>
          <p:cNvSpPr txBox="1"/>
          <p:nvPr/>
        </p:nvSpPr>
        <p:spPr>
          <a:xfrm>
            <a:off x="6318622" y="5826359"/>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61" name="text 1"/>
          <p:cNvSpPr txBox="1"/>
          <p:nvPr/>
        </p:nvSpPr>
        <p:spPr>
          <a:xfrm>
            <a:off x="6942993" y="5840427"/>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62" name="text 1"/>
          <p:cNvSpPr txBox="1"/>
          <p:nvPr/>
        </p:nvSpPr>
        <p:spPr>
          <a:xfrm>
            <a:off x="7554586" y="5834799"/>
            <a:ext cx="273729" cy="88037"/>
          </a:xfrm>
          <a:prstGeom prst="rect">
            <a:avLst/>
          </a:prstGeom>
        </p:spPr>
        <p:txBody>
          <a:bodyPr vert="horz" wrap="none" lIns="0" tIns="0" rIns="0" bIns="0" rtlCol="0">
            <a:spAutoFit/>
          </a:bodyPr>
          <a:lstStyle/>
          <a:p>
            <a:r>
              <a:rPr sz="572" spc="9" dirty="0">
                <a:solidFill>
                  <a:srgbClr val="808080"/>
                </a:solidFill>
                <a:latin typeface="Arial"/>
                <a:cs typeface="Arial"/>
              </a:rPr>
              <a:t>Projects</a:t>
            </a:r>
            <a:endParaRPr sz="554">
              <a:solidFill>
                <a:prstClr val="black"/>
              </a:solidFill>
              <a:latin typeface="Arial"/>
              <a:cs typeface="Arial"/>
            </a:endParaRPr>
          </a:p>
        </p:txBody>
      </p:sp>
      <p:sp>
        <p:nvSpPr>
          <p:cNvPr id="63" name="text 1"/>
          <p:cNvSpPr txBox="1"/>
          <p:nvPr/>
        </p:nvSpPr>
        <p:spPr>
          <a:xfrm>
            <a:off x="417811" y="5390026"/>
            <a:ext cx="217817" cy="88037"/>
          </a:xfrm>
          <a:prstGeom prst="rect">
            <a:avLst/>
          </a:prstGeom>
        </p:spPr>
        <p:txBody>
          <a:bodyPr vert="horz" wrap="none" lIns="0" tIns="0" rIns="0" bIns="0" rtlCol="0">
            <a:spAutoFit/>
          </a:bodyPr>
          <a:lstStyle/>
          <a:p>
            <a:r>
              <a:rPr sz="572" spc="9" dirty="0">
                <a:solidFill>
                  <a:srgbClr val="808080"/>
                </a:solidFill>
                <a:latin typeface="Arial"/>
                <a:cs typeface="Arial"/>
              </a:rPr>
              <a:t>ROAD</a:t>
            </a:r>
            <a:endParaRPr sz="554">
              <a:solidFill>
                <a:prstClr val="black"/>
              </a:solidFill>
              <a:latin typeface="Arial"/>
              <a:cs typeface="Arial"/>
            </a:endParaRPr>
          </a:p>
        </p:txBody>
      </p:sp>
      <p:sp>
        <p:nvSpPr>
          <p:cNvPr id="128" name="text 1"/>
          <p:cNvSpPr txBox="1"/>
          <p:nvPr/>
        </p:nvSpPr>
        <p:spPr>
          <a:xfrm>
            <a:off x="974891" y="5402687"/>
            <a:ext cx="339901" cy="88037"/>
          </a:xfrm>
          <a:prstGeom prst="rect">
            <a:avLst/>
          </a:prstGeom>
        </p:spPr>
        <p:txBody>
          <a:bodyPr vert="horz" wrap="none" lIns="0" tIns="0" rIns="0" bIns="0" rtlCol="0">
            <a:spAutoFit/>
          </a:bodyPr>
          <a:lstStyle/>
          <a:p>
            <a:r>
              <a:rPr sz="572" spc="9" dirty="0">
                <a:solidFill>
                  <a:srgbClr val="808080"/>
                </a:solidFill>
                <a:latin typeface="Arial"/>
                <a:cs typeface="Arial"/>
              </a:rPr>
              <a:t>RAILWAY</a:t>
            </a:r>
            <a:endParaRPr sz="554">
              <a:solidFill>
                <a:prstClr val="black"/>
              </a:solidFill>
              <a:latin typeface="Arial"/>
              <a:cs typeface="Arial"/>
            </a:endParaRPr>
          </a:p>
        </p:txBody>
      </p:sp>
      <p:sp>
        <p:nvSpPr>
          <p:cNvPr id="129" name="text 1"/>
          <p:cNvSpPr txBox="1"/>
          <p:nvPr/>
        </p:nvSpPr>
        <p:spPr>
          <a:xfrm>
            <a:off x="1547447" y="5390026"/>
            <a:ext cx="362343" cy="88037"/>
          </a:xfrm>
          <a:prstGeom prst="rect">
            <a:avLst/>
          </a:prstGeom>
        </p:spPr>
        <p:txBody>
          <a:bodyPr vert="horz" wrap="none" lIns="0" tIns="0" rIns="0" bIns="0" rtlCol="0">
            <a:spAutoFit/>
          </a:bodyPr>
          <a:lstStyle/>
          <a:p>
            <a:r>
              <a:rPr sz="572" spc="9" dirty="0">
                <a:solidFill>
                  <a:srgbClr val="808080"/>
                </a:solidFill>
                <a:latin typeface="Arial"/>
                <a:cs typeface="Arial"/>
              </a:rPr>
              <a:t>SEAPORT</a:t>
            </a:r>
            <a:endParaRPr sz="554">
              <a:solidFill>
                <a:prstClr val="black"/>
              </a:solidFill>
              <a:latin typeface="Arial"/>
              <a:cs typeface="Arial"/>
            </a:endParaRPr>
          </a:p>
        </p:txBody>
      </p:sp>
      <p:sp>
        <p:nvSpPr>
          <p:cNvPr id="130" name="text 1"/>
          <p:cNvSpPr txBox="1"/>
          <p:nvPr/>
        </p:nvSpPr>
        <p:spPr>
          <a:xfrm>
            <a:off x="2149779" y="5390026"/>
            <a:ext cx="336695" cy="88037"/>
          </a:xfrm>
          <a:prstGeom prst="rect">
            <a:avLst/>
          </a:prstGeom>
        </p:spPr>
        <p:txBody>
          <a:bodyPr vert="horz" wrap="none" lIns="0" tIns="0" rIns="0" bIns="0" rtlCol="0">
            <a:spAutoFit/>
          </a:bodyPr>
          <a:lstStyle/>
          <a:p>
            <a:r>
              <a:rPr sz="572" spc="9" dirty="0">
                <a:solidFill>
                  <a:srgbClr val="808080"/>
                </a:solidFill>
                <a:latin typeface="Arial"/>
                <a:cs typeface="Arial"/>
              </a:rPr>
              <a:t>AIRPORT</a:t>
            </a:r>
            <a:endParaRPr sz="554">
              <a:solidFill>
                <a:prstClr val="black"/>
              </a:solidFill>
              <a:latin typeface="Arial"/>
              <a:cs typeface="Arial"/>
            </a:endParaRPr>
          </a:p>
        </p:txBody>
      </p:sp>
      <p:sp>
        <p:nvSpPr>
          <p:cNvPr id="131" name="text 1"/>
          <p:cNvSpPr txBox="1"/>
          <p:nvPr/>
        </p:nvSpPr>
        <p:spPr>
          <a:xfrm>
            <a:off x="2723271" y="5364169"/>
            <a:ext cx="340863" cy="161904"/>
          </a:xfrm>
          <a:prstGeom prst="rect">
            <a:avLst/>
          </a:prstGeom>
        </p:spPr>
        <p:txBody>
          <a:bodyPr vert="horz" wrap="none" lIns="0" tIns="0" rIns="0" bIns="0" rtlCol="0">
            <a:spAutoFit/>
          </a:bodyPr>
          <a:lstStyle/>
          <a:p>
            <a:r>
              <a:rPr sz="498" spc="9" dirty="0">
                <a:solidFill>
                  <a:srgbClr val="808080"/>
                </a:solidFill>
                <a:latin typeface="Arial"/>
                <a:cs typeface="Arial"/>
              </a:rPr>
              <a:t>INDUSTRI-</a:t>
            </a:r>
            <a:endParaRPr sz="462">
              <a:solidFill>
                <a:prstClr val="black"/>
              </a:solidFill>
              <a:latin typeface="Arial"/>
              <a:cs typeface="Arial"/>
            </a:endParaRPr>
          </a:p>
          <a:p>
            <a:pPr marL="28135"/>
            <a:r>
              <a:rPr sz="554" spc="9" dirty="0">
                <a:solidFill>
                  <a:srgbClr val="808080"/>
                </a:solidFill>
                <a:latin typeface="Arial"/>
                <a:cs typeface="Arial"/>
              </a:rPr>
              <a:t>AL ZONE</a:t>
            </a:r>
            <a:endParaRPr sz="554">
              <a:solidFill>
                <a:prstClr val="black"/>
              </a:solidFill>
              <a:latin typeface="Arial"/>
              <a:cs typeface="Arial"/>
            </a:endParaRPr>
          </a:p>
        </p:txBody>
      </p:sp>
      <p:sp>
        <p:nvSpPr>
          <p:cNvPr id="132" name="text 1"/>
          <p:cNvSpPr txBox="1"/>
          <p:nvPr/>
        </p:nvSpPr>
        <p:spPr>
          <a:xfrm>
            <a:off x="3348346" y="5390026"/>
            <a:ext cx="352725" cy="88037"/>
          </a:xfrm>
          <a:prstGeom prst="rect">
            <a:avLst/>
          </a:prstGeom>
        </p:spPr>
        <p:txBody>
          <a:bodyPr vert="horz" wrap="none" lIns="0" tIns="0" rIns="0" bIns="0" rtlCol="0">
            <a:spAutoFit/>
          </a:bodyPr>
          <a:lstStyle/>
          <a:p>
            <a:r>
              <a:rPr sz="572" spc="9" dirty="0">
                <a:solidFill>
                  <a:srgbClr val="808080"/>
                </a:solidFill>
                <a:latin typeface="Arial"/>
                <a:cs typeface="Arial"/>
              </a:rPr>
              <a:t>HOUSING</a:t>
            </a:r>
            <a:endParaRPr sz="554">
              <a:solidFill>
                <a:prstClr val="black"/>
              </a:solidFill>
              <a:latin typeface="Arial"/>
              <a:cs typeface="Arial"/>
            </a:endParaRPr>
          </a:p>
        </p:txBody>
      </p:sp>
      <p:sp>
        <p:nvSpPr>
          <p:cNvPr id="133" name="text 1"/>
          <p:cNvSpPr txBox="1"/>
          <p:nvPr/>
        </p:nvSpPr>
        <p:spPr>
          <a:xfrm>
            <a:off x="3923714" y="5390026"/>
            <a:ext cx="352725" cy="88037"/>
          </a:xfrm>
          <a:prstGeom prst="rect">
            <a:avLst/>
          </a:prstGeom>
        </p:spPr>
        <p:txBody>
          <a:bodyPr vert="horz" wrap="none" lIns="0" tIns="0" rIns="0" bIns="0" rtlCol="0">
            <a:spAutoFit/>
          </a:bodyPr>
          <a:lstStyle/>
          <a:p>
            <a:r>
              <a:rPr sz="572" spc="9" dirty="0">
                <a:solidFill>
                  <a:srgbClr val="808080"/>
                </a:solidFill>
                <a:latin typeface="Arial"/>
                <a:cs typeface="Arial"/>
              </a:rPr>
              <a:t>HOUSING</a:t>
            </a:r>
            <a:endParaRPr sz="554">
              <a:solidFill>
                <a:prstClr val="black"/>
              </a:solidFill>
              <a:latin typeface="Arial"/>
              <a:cs typeface="Arial"/>
            </a:endParaRPr>
          </a:p>
        </p:txBody>
      </p:sp>
      <p:sp>
        <p:nvSpPr>
          <p:cNvPr id="134" name="text 1"/>
          <p:cNvSpPr txBox="1"/>
          <p:nvPr/>
        </p:nvSpPr>
        <p:spPr>
          <a:xfrm>
            <a:off x="4507523" y="5329535"/>
            <a:ext cx="344710" cy="88037"/>
          </a:xfrm>
          <a:prstGeom prst="rect">
            <a:avLst/>
          </a:prstGeom>
        </p:spPr>
        <p:txBody>
          <a:bodyPr vert="horz" wrap="none" lIns="0" tIns="0" rIns="0" bIns="0" rtlCol="0">
            <a:spAutoFit/>
          </a:bodyPr>
          <a:lstStyle/>
          <a:p>
            <a:r>
              <a:rPr sz="572" spc="9" dirty="0">
                <a:solidFill>
                  <a:srgbClr val="808080"/>
                </a:solidFill>
                <a:latin typeface="Arial"/>
                <a:cs typeface="Arial"/>
              </a:rPr>
              <a:t>WATER &amp;</a:t>
            </a:r>
            <a:endParaRPr sz="554">
              <a:solidFill>
                <a:prstClr val="black"/>
              </a:solidFill>
              <a:latin typeface="Arial"/>
              <a:cs typeface="Arial"/>
            </a:endParaRPr>
          </a:p>
        </p:txBody>
      </p:sp>
      <p:sp>
        <p:nvSpPr>
          <p:cNvPr id="135" name="text 1"/>
          <p:cNvSpPr txBox="1"/>
          <p:nvPr/>
        </p:nvSpPr>
        <p:spPr>
          <a:xfrm>
            <a:off x="4531438" y="5420975"/>
            <a:ext cx="270972" cy="171714"/>
          </a:xfrm>
          <a:prstGeom prst="rect">
            <a:avLst/>
          </a:prstGeom>
        </p:spPr>
        <p:txBody>
          <a:bodyPr vert="horz" wrap="none" lIns="0" tIns="0" rIns="0" bIns="0" rtlCol="0">
            <a:spAutoFit/>
          </a:bodyPr>
          <a:lstStyle/>
          <a:p>
            <a:r>
              <a:rPr sz="516" spc="9" dirty="0">
                <a:solidFill>
                  <a:srgbClr val="808080"/>
                </a:solidFill>
                <a:latin typeface="Arial"/>
                <a:cs typeface="Arial"/>
              </a:rPr>
              <a:t>SANITA-</a:t>
            </a:r>
            <a:endParaRPr sz="462">
              <a:solidFill>
                <a:prstClr val="black"/>
              </a:solidFill>
              <a:latin typeface="Arial"/>
              <a:cs typeface="Arial"/>
            </a:endParaRPr>
          </a:p>
          <a:p>
            <a:pPr marL="59085"/>
            <a:r>
              <a:rPr sz="600" spc="9" dirty="0">
                <a:solidFill>
                  <a:srgbClr val="808080"/>
                </a:solidFill>
                <a:latin typeface="Arial"/>
                <a:cs typeface="Arial"/>
              </a:rPr>
              <a:t>TION</a:t>
            </a:r>
            <a:endParaRPr sz="554">
              <a:solidFill>
                <a:prstClr val="black"/>
              </a:solidFill>
              <a:latin typeface="Arial"/>
              <a:cs typeface="Arial"/>
            </a:endParaRPr>
          </a:p>
        </p:txBody>
      </p:sp>
      <p:sp>
        <p:nvSpPr>
          <p:cNvPr id="136" name="text 1"/>
          <p:cNvSpPr txBox="1"/>
          <p:nvPr/>
        </p:nvSpPr>
        <p:spPr>
          <a:xfrm>
            <a:off x="5707850" y="5359311"/>
            <a:ext cx="261803" cy="88037"/>
          </a:xfrm>
          <a:prstGeom prst="rect">
            <a:avLst/>
          </a:prstGeom>
        </p:spPr>
        <p:txBody>
          <a:bodyPr vert="horz" wrap="none" lIns="0" tIns="0" rIns="0" bIns="0" rtlCol="0">
            <a:spAutoFit/>
          </a:bodyPr>
          <a:lstStyle/>
          <a:p>
            <a:r>
              <a:rPr sz="572" spc="9" dirty="0">
                <a:solidFill>
                  <a:srgbClr val="808080"/>
                </a:solidFill>
                <a:latin typeface="Arial"/>
                <a:cs typeface="Arial"/>
              </a:rPr>
              <a:t>IRRIGA</a:t>
            </a:r>
            <a:endParaRPr sz="554">
              <a:solidFill>
                <a:prstClr val="black"/>
              </a:solidFill>
              <a:latin typeface="Arial"/>
              <a:cs typeface="Arial"/>
            </a:endParaRPr>
          </a:p>
        </p:txBody>
      </p:sp>
      <p:sp>
        <p:nvSpPr>
          <p:cNvPr id="137" name="text 1"/>
          <p:cNvSpPr txBox="1"/>
          <p:nvPr/>
        </p:nvSpPr>
        <p:spPr>
          <a:xfrm>
            <a:off x="5969508" y="5359312"/>
            <a:ext cx="26802" cy="92333"/>
          </a:xfrm>
          <a:prstGeom prst="rect">
            <a:avLst/>
          </a:prstGeom>
        </p:spPr>
        <p:txBody>
          <a:bodyPr vert="horz" wrap="none" lIns="0" tIns="0" rIns="0" bIns="0" rtlCol="0">
            <a:spAutoFit/>
          </a:bodyPr>
          <a:lstStyle/>
          <a:p>
            <a:r>
              <a:rPr sz="600" spc="9" dirty="0">
                <a:solidFill>
                  <a:srgbClr val="808080"/>
                </a:solidFill>
                <a:latin typeface="Arial"/>
                <a:cs typeface="Arial"/>
              </a:rPr>
              <a:t>-</a:t>
            </a:r>
            <a:endParaRPr sz="554">
              <a:solidFill>
                <a:prstClr val="black"/>
              </a:solidFill>
              <a:latin typeface="Arial"/>
              <a:cs typeface="Arial"/>
            </a:endParaRPr>
          </a:p>
        </p:txBody>
      </p:sp>
      <p:sp>
        <p:nvSpPr>
          <p:cNvPr id="138" name="text 1"/>
          <p:cNvSpPr txBox="1"/>
          <p:nvPr/>
        </p:nvSpPr>
        <p:spPr>
          <a:xfrm>
            <a:off x="5761307" y="5450752"/>
            <a:ext cx="187359" cy="92333"/>
          </a:xfrm>
          <a:prstGeom prst="rect">
            <a:avLst/>
          </a:prstGeom>
        </p:spPr>
        <p:txBody>
          <a:bodyPr vert="horz" wrap="none" lIns="0" tIns="0" rIns="0" bIns="0" rtlCol="0">
            <a:spAutoFit/>
          </a:bodyPr>
          <a:lstStyle/>
          <a:p>
            <a:r>
              <a:rPr sz="600" spc="9" dirty="0">
                <a:solidFill>
                  <a:srgbClr val="808080"/>
                </a:solidFill>
                <a:latin typeface="Arial"/>
                <a:cs typeface="Arial"/>
              </a:rPr>
              <a:t>TION</a:t>
            </a:r>
            <a:endParaRPr sz="554">
              <a:solidFill>
                <a:prstClr val="black"/>
              </a:solidFill>
              <a:latin typeface="Arial"/>
              <a:cs typeface="Arial"/>
            </a:endParaRPr>
          </a:p>
        </p:txBody>
      </p:sp>
      <p:sp>
        <p:nvSpPr>
          <p:cNvPr id="139" name="text 1"/>
          <p:cNvSpPr txBox="1"/>
          <p:nvPr/>
        </p:nvSpPr>
        <p:spPr>
          <a:xfrm>
            <a:off x="5173277" y="5399522"/>
            <a:ext cx="166969" cy="88037"/>
          </a:xfrm>
          <a:prstGeom prst="rect">
            <a:avLst/>
          </a:prstGeom>
        </p:spPr>
        <p:txBody>
          <a:bodyPr vert="horz" wrap="none" lIns="0" tIns="0" rIns="0" bIns="0" rtlCol="0">
            <a:spAutoFit/>
          </a:bodyPr>
          <a:lstStyle/>
          <a:p>
            <a:r>
              <a:rPr sz="572" spc="9" dirty="0">
                <a:solidFill>
                  <a:srgbClr val="808080"/>
                </a:solidFill>
                <a:latin typeface="Arial"/>
                <a:cs typeface="Arial"/>
              </a:rPr>
              <a:t>DAM</a:t>
            </a:r>
            <a:endParaRPr sz="554">
              <a:solidFill>
                <a:prstClr val="black"/>
              </a:solidFill>
              <a:latin typeface="Arial"/>
              <a:cs typeface="Arial"/>
            </a:endParaRPr>
          </a:p>
        </p:txBody>
      </p:sp>
      <p:sp>
        <p:nvSpPr>
          <p:cNvPr id="140" name="text 1"/>
          <p:cNvSpPr txBox="1"/>
          <p:nvPr/>
        </p:nvSpPr>
        <p:spPr>
          <a:xfrm>
            <a:off x="6348515" y="5357319"/>
            <a:ext cx="204993" cy="88037"/>
          </a:xfrm>
          <a:prstGeom prst="rect">
            <a:avLst/>
          </a:prstGeom>
        </p:spPr>
        <p:txBody>
          <a:bodyPr vert="horz" wrap="none" lIns="0" tIns="0" rIns="0" bIns="0" rtlCol="0">
            <a:spAutoFit/>
          </a:bodyPr>
          <a:lstStyle/>
          <a:p>
            <a:r>
              <a:rPr sz="572" spc="9" dirty="0">
                <a:solidFill>
                  <a:srgbClr val="808080"/>
                </a:solidFill>
                <a:latin typeface="Arial"/>
                <a:cs typeface="Arial"/>
              </a:rPr>
              <a:t>TECH</a:t>
            </a:r>
            <a:endParaRPr sz="554">
              <a:solidFill>
                <a:prstClr val="black"/>
              </a:solidFill>
              <a:latin typeface="Arial"/>
              <a:cs typeface="Arial"/>
            </a:endParaRPr>
          </a:p>
        </p:txBody>
      </p:sp>
      <p:sp>
        <p:nvSpPr>
          <p:cNvPr id="141" name="text 1"/>
          <p:cNvSpPr txBox="1"/>
          <p:nvPr/>
        </p:nvSpPr>
        <p:spPr>
          <a:xfrm>
            <a:off x="6302092" y="5357318"/>
            <a:ext cx="322717" cy="180370"/>
          </a:xfrm>
          <a:prstGeom prst="rect">
            <a:avLst/>
          </a:prstGeom>
        </p:spPr>
        <p:txBody>
          <a:bodyPr vert="horz" wrap="none" lIns="0" tIns="0" rIns="0" bIns="0" rtlCol="0">
            <a:spAutoFit/>
          </a:bodyPr>
          <a:lstStyle/>
          <a:p>
            <a:pPr marL="253224"/>
            <a:r>
              <a:rPr sz="600" spc="9" dirty="0">
                <a:solidFill>
                  <a:srgbClr val="808080"/>
                </a:solidFill>
                <a:latin typeface="Arial"/>
                <a:cs typeface="Arial"/>
              </a:rPr>
              <a:t>-</a:t>
            </a:r>
            <a:endParaRPr sz="554">
              <a:solidFill>
                <a:prstClr val="black"/>
              </a:solidFill>
              <a:latin typeface="Arial"/>
              <a:cs typeface="Arial"/>
            </a:endParaRPr>
          </a:p>
          <a:p>
            <a:r>
              <a:rPr sz="572" spc="9" dirty="0">
                <a:solidFill>
                  <a:srgbClr val="808080"/>
                </a:solidFill>
                <a:latin typeface="Arial"/>
                <a:cs typeface="Arial"/>
              </a:rPr>
              <a:t>NOLOGY</a:t>
            </a:r>
            <a:endParaRPr sz="554">
              <a:solidFill>
                <a:prstClr val="black"/>
              </a:solidFill>
              <a:latin typeface="Arial"/>
              <a:cs typeface="Arial"/>
            </a:endParaRPr>
          </a:p>
        </p:txBody>
      </p:sp>
      <p:sp>
        <p:nvSpPr>
          <p:cNvPr id="142" name="text 1"/>
          <p:cNvSpPr txBox="1"/>
          <p:nvPr/>
        </p:nvSpPr>
        <p:spPr>
          <a:xfrm>
            <a:off x="7497846" y="5360132"/>
            <a:ext cx="382733" cy="180370"/>
          </a:xfrm>
          <a:prstGeom prst="rect">
            <a:avLst/>
          </a:prstGeom>
        </p:spPr>
        <p:txBody>
          <a:bodyPr vert="horz" wrap="none" lIns="0" tIns="0" rIns="0" bIns="0" rtlCol="0">
            <a:spAutoFit/>
          </a:bodyPr>
          <a:lstStyle/>
          <a:p>
            <a:pPr marL="130832"/>
            <a:r>
              <a:rPr sz="600" spc="9" dirty="0">
                <a:solidFill>
                  <a:srgbClr val="808080"/>
                </a:solidFill>
                <a:latin typeface="Arial"/>
                <a:cs typeface="Arial"/>
              </a:rPr>
              <a:t>OIL</a:t>
            </a:r>
            <a:endParaRPr sz="554">
              <a:solidFill>
                <a:prstClr val="black"/>
              </a:solidFill>
              <a:latin typeface="Arial"/>
              <a:cs typeface="Arial"/>
            </a:endParaRPr>
          </a:p>
          <a:p>
            <a:r>
              <a:rPr sz="572" spc="9" dirty="0">
                <a:solidFill>
                  <a:srgbClr val="808080"/>
                </a:solidFill>
                <a:latin typeface="Arial"/>
                <a:cs typeface="Arial"/>
              </a:rPr>
              <a:t>REFINERY</a:t>
            </a:r>
            <a:endParaRPr sz="554">
              <a:solidFill>
                <a:prstClr val="black"/>
              </a:solidFill>
              <a:latin typeface="Arial"/>
              <a:cs typeface="Arial"/>
            </a:endParaRPr>
          </a:p>
        </p:txBody>
      </p:sp>
      <p:sp>
        <p:nvSpPr>
          <p:cNvPr id="143" name="text 1"/>
          <p:cNvSpPr txBox="1"/>
          <p:nvPr/>
        </p:nvSpPr>
        <p:spPr>
          <a:xfrm>
            <a:off x="6910637" y="5384399"/>
            <a:ext cx="371961" cy="92333"/>
          </a:xfrm>
          <a:prstGeom prst="rect">
            <a:avLst/>
          </a:prstGeom>
        </p:spPr>
        <p:txBody>
          <a:bodyPr vert="horz" wrap="none" lIns="0" tIns="0" rIns="0" bIns="0" rtlCol="0">
            <a:spAutoFit/>
          </a:bodyPr>
          <a:lstStyle/>
          <a:p>
            <a:r>
              <a:rPr sz="600" spc="9" dirty="0">
                <a:solidFill>
                  <a:srgbClr val="808080"/>
                </a:solidFill>
                <a:latin typeface="Arial"/>
                <a:cs typeface="Arial"/>
              </a:rPr>
              <a:t>SMELTER</a:t>
            </a:r>
            <a:endParaRPr sz="554">
              <a:solidFill>
                <a:prstClr val="black"/>
              </a:solidFill>
              <a:latin typeface="Arial"/>
              <a:cs typeface="Arial"/>
            </a:endParaRPr>
          </a:p>
        </p:txBody>
      </p:sp>
      <p:sp>
        <p:nvSpPr>
          <p:cNvPr id="144" name="text 1"/>
          <p:cNvSpPr txBox="1"/>
          <p:nvPr/>
        </p:nvSpPr>
        <p:spPr>
          <a:xfrm>
            <a:off x="3747868" y="3103112"/>
            <a:ext cx="312201" cy="99386"/>
          </a:xfrm>
          <a:prstGeom prst="rect">
            <a:avLst/>
          </a:prstGeom>
        </p:spPr>
        <p:txBody>
          <a:bodyPr vert="horz" wrap="none" lIns="0" tIns="0" rIns="0" bIns="0" rtlCol="0">
            <a:spAutoFit/>
          </a:bodyPr>
          <a:lstStyle/>
          <a:p>
            <a:r>
              <a:rPr sz="646" spc="9" dirty="0">
                <a:solidFill>
                  <a:srgbClr val="FFFFFF"/>
                </a:solidFill>
                <a:latin typeface="Arial"/>
                <a:cs typeface="Arial"/>
              </a:rPr>
              <a:t>National</a:t>
            </a:r>
            <a:endParaRPr sz="646">
              <a:solidFill>
                <a:prstClr val="black"/>
              </a:solidFill>
              <a:latin typeface="Arial"/>
              <a:cs typeface="Arial"/>
            </a:endParaRPr>
          </a:p>
        </p:txBody>
      </p:sp>
      <p:sp>
        <p:nvSpPr>
          <p:cNvPr id="145" name="object 255"/>
          <p:cNvSpPr/>
          <p:nvPr/>
        </p:nvSpPr>
        <p:spPr>
          <a:xfrm>
            <a:off x="1630446" y="1599894"/>
            <a:ext cx="182023" cy="61148"/>
          </a:xfrm>
          <a:custGeom>
            <a:avLst/>
            <a:gdLst/>
            <a:ahLst/>
            <a:cxnLst/>
            <a:rect l="l" t="t" r="r" b="b"/>
            <a:pathLst>
              <a:path w="197192" h="66244">
                <a:moveTo>
                  <a:pt x="0" y="66245"/>
                </a:moveTo>
                <a:lnTo>
                  <a:pt x="0" y="0"/>
                </a:lnTo>
                <a:lnTo>
                  <a:pt x="197192" y="0"/>
                </a:lnTo>
                <a:lnTo>
                  <a:pt x="197192" y="66245"/>
                </a:lnTo>
                <a:lnTo>
                  <a:pt x="0" y="66245"/>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46" name="object 256"/>
          <p:cNvSpPr/>
          <p:nvPr/>
        </p:nvSpPr>
        <p:spPr>
          <a:xfrm>
            <a:off x="3640953" y="1624512"/>
            <a:ext cx="182024" cy="61148"/>
          </a:xfrm>
          <a:custGeom>
            <a:avLst/>
            <a:gdLst/>
            <a:ahLst/>
            <a:cxnLst/>
            <a:rect l="l" t="t" r="r" b="b"/>
            <a:pathLst>
              <a:path w="197193" h="66244">
                <a:moveTo>
                  <a:pt x="0" y="66245"/>
                </a:moveTo>
                <a:lnTo>
                  <a:pt x="0" y="0"/>
                </a:lnTo>
                <a:lnTo>
                  <a:pt x="197193" y="0"/>
                </a:lnTo>
                <a:lnTo>
                  <a:pt x="197193" y="66245"/>
                </a:lnTo>
                <a:lnTo>
                  <a:pt x="0" y="66245"/>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47" name="object 257"/>
          <p:cNvSpPr/>
          <p:nvPr/>
        </p:nvSpPr>
        <p:spPr>
          <a:xfrm>
            <a:off x="5398712" y="1451948"/>
            <a:ext cx="182024" cy="61148"/>
          </a:xfrm>
          <a:custGeom>
            <a:avLst/>
            <a:gdLst/>
            <a:ahLst/>
            <a:cxnLst/>
            <a:rect l="l" t="t" r="r" b="b"/>
            <a:pathLst>
              <a:path w="197193" h="66244">
                <a:moveTo>
                  <a:pt x="0" y="66245"/>
                </a:moveTo>
                <a:lnTo>
                  <a:pt x="0" y="0"/>
                </a:lnTo>
                <a:lnTo>
                  <a:pt x="197193" y="0"/>
                </a:lnTo>
                <a:lnTo>
                  <a:pt x="197193" y="66245"/>
                </a:lnTo>
                <a:lnTo>
                  <a:pt x="0" y="66245"/>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48" name="object 258"/>
          <p:cNvSpPr/>
          <p:nvPr/>
        </p:nvSpPr>
        <p:spPr>
          <a:xfrm>
            <a:off x="6668204" y="1654993"/>
            <a:ext cx="182023" cy="61148"/>
          </a:xfrm>
          <a:custGeom>
            <a:avLst/>
            <a:gdLst/>
            <a:ahLst/>
            <a:cxnLst/>
            <a:rect l="l" t="t" r="r" b="b"/>
            <a:pathLst>
              <a:path w="197192" h="66244">
                <a:moveTo>
                  <a:pt x="0" y="66244"/>
                </a:moveTo>
                <a:lnTo>
                  <a:pt x="0" y="0"/>
                </a:lnTo>
                <a:lnTo>
                  <a:pt x="197192" y="0"/>
                </a:lnTo>
                <a:lnTo>
                  <a:pt x="197192" y="66244"/>
                </a:lnTo>
                <a:lnTo>
                  <a:pt x="0" y="66244"/>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49" name="object 259"/>
          <p:cNvSpPr/>
          <p:nvPr/>
        </p:nvSpPr>
        <p:spPr>
          <a:xfrm>
            <a:off x="3007907" y="3046639"/>
            <a:ext cx="182024" cy="61148"/>
          </a:xfrm>
          <a:custGeom>
            <a:avLst/>
            <a:gdLst/>
            <a:ahLst/>
            <a:cxnLst/>
            <a:rect l="l" t="t" r="r" b="b"/>
            <a:pathLst>
              <a:path w="197193" h="66244">
                <a:moveTo>
                  <a:pt x="0" y="66245"/>
                </a:moveTo>
                <a:lnTo>
                  <a:pt x="0" y="0"/>
                </a:lnTo>
                <a:lnTo>
                  <a:pt x="197193" y="0"/>
                </a:lnTo>
                <a:lnTo>
                  <a:pt x="197193" y="66245"/>
                </a:lnTo>
                <a:lnTo>
                  <a:pt x="0" y="66245"/>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150" name="text 1"/>
          <p:cNvSpPr txBox="1"/>
          <p:nvPr/>
        </p:nvSpPr>
        <p:spPr>
          <a:xfrm>
            <a:off x="1629860" y="1618474"/>
            <a:ext cx="209609" cy="66621"/>
          </a:xfrm>
          <a:prstGeom prst="rect">
            <a:avLst/>
          </a:prstGeom>
        </p:spPr>
        <p:txBody>
          <a:bodyPr vert="horz" wrap="none" lIns="0" tIns="0" rIns="0" bIns="0" rtlCol="0">
            <a:spAutoFit/>
          </a:bodyPr>
          <a:lstStyle/>
          <a:p>
            <a:r>
              <a:rPr sz="433" spc="9" dirty="0">
                <a:solidFill>
                  <a:prstClr val="black"/>
                </a:solidFill>
                <a:latin typeface="Arial"/>
                <a:cs typeface="Arial"/>
              </a:rPr>
              <a:t>Projects</a:t>
            </a:r>
            <a:endParaRPr sz="369">
              <a:solidFill>
                <a:prstClr val="black"/>
              </a:solidFill>
              <a:latin typeface="Arial"/>
              <a:cs typeface="Arial"/>
            </a:endParaRPr>
          </a:p>
        </p:txBody>
      </p:sp>
      <p:sp>
        <p:nvSpPr>
          <p:cNvPr id="151" name="text 1"/>
          <p:cNvSpPr txBox="1"/>
          <p:nvPr/>
        </p:nvSpPr>
        <p:spPr>
          <a:xfrm>
            <a:off x="3001460" y="3047517"/>
            <a:ext cx="209609" cy="66621"/>
          </a:xfrm>
          <a:prstGeom prst="rect">
            <a:avLst/>
          </a:prstGeom>
        </p:spPr>
        <p:txBody>
          <a:bodyPr vert="horz" wrap="none" lIns="0" tIns="0" rIns="0" bIns="0" rtlCol="0">
            <a:spAutoFit/>
          </a:bodyPr>
          <a:lstStyle/>
          <a:p>
            <a:r>
              <a:rPr sz="433" spc="9" dirty="0">
                <a:solidFill>
                  <a:prstClr val="black"/>
                </a:solidFill>
                <a:latin typeface="Arial"/>
                <a:cs typeface="Arial"/>
              </a:rPr>
              <a:t>Projects</a:t>
            </a:r>
            <a:endParaRPr sz="369">
              <a:solidFill>
                <a:prstClr val="black"/>
              </a:solidFill>
              <a:latin typeface="Arial"/>
              <a:cs typeface="Arial"/>
            </a:endParaRPr>
          </a:p>
        </p:txBody>
      </p:sp>
      <p:sp>
        <p:nvSpPr>
          <p:cNvPr id="152" name="text 1"/>
          <p:cNvSpPr txBox="1"/>
          <p:nvPr/>
        </p:nvSpPr>
        <p:spPr>
          <a:xfrm>
            <a:off x="3624659" y="1606634"/>
            <a:ext cx="209609" cy="66621"/>
          </a:xfrm>
          <a:prstGeom prst="rect">
            <a:avLst/>
          </a:prstGeom>
        </p:spPr>
        <p:txBody>
          <a:bodyPr vert="horz" wrap="none" lIns="0" tIns="0" rIns="0" bIns="0" rtlCol="0">
            <a:spAutoFit/>
          </a:bodyPr>
          <a:lstStyle/>
          <a:p>
            <a:r>
              <a:rPr sz="433" spc="9" dirty="0">
                <a:solidFill>
                  <a:prstClr val="black"/>
                </a:solidFill>
                <a:latin typeface="Arial"/>
                <a:cs typeface="Arial"/>
              </a:rPr>
              <a:t>Projects</a:t>
            </a:r>
            <a:endParaRPr sz="369">
              <a:solidFill>
                <a:prstClr val="black"/>
              </a:solidFill>
              <a:latin typeface="Arial"/>
              <a:cs typeface="Arial"/>
            </a:endParaRPr>
          </a:p>
        </p:txBody>
      </p:sp>
      <p:sp>
        <p:nvSpPr>
          <p:cNvPr id="153" name="text 1"/>
          <p:cNvSpPr txBox="1"/>
          <p:nvPr/>
        </p:nvSpPr>
        <p:spPr>
          <a:xfrm>
            <a:off x="5390154" y="1442393"/>
            <a:ext cx="209609" cy="66621"/>
          </a:xfrm>
          <a:prstGeom prst="rect">
            <a:avLst/>
          </a:prstGeom>
        </p:spPr>
        <p:txBody>
          <a:bodyPr vert="horz" wrap="none" lIns="0" tIns="0" rIns="0" bIns="0" rtlCol="0">
            <a:spAutoFit/>
          </a:bodyPr>
          <a:lstStyle/>
          <a:p>
            <a:r>
              <a:rPr sz="433" spc="9" dirty="0">
                <a:solidFill>
                  <a:prstClr val="black"/>
                </a:solidFill>
                <a:latin typeface="Arial"/>
                <a:cs typeface="Arial"/>
              </a:rPr>
              <a:t>Projects</a:t>
            </a:r>
            <a:endParaRPr sz="369">
              <a:solidFill>
                <a:prstClr val="black"/>
              </a:solidFill>
              <a:latin typeface="Arial"/>
              <a:cs typeface="Arial"/>
            </a:endParaRPr>
          </a:p>
        </p:txBody>
      </p:sp>
      <p:sp>
        <p:nvSpPr>
          <p:cNvPr id="154" name="text 1"/>
          <p:cNvSpPr txBox="1"/>
          <p:nvPr/>
        </p:nvSpPr>
        <p:spPr>
          <a:xfrm>
            <a:off x="6653198" y="1646609"/>
            <a:ext cx="209609" cy="66621"/>
          </a:xfrm>
          <a:prstGeom prst="rect">
            <a:avLst/>
          </a:prstGeom>
        </p:spPr>
        <p:txBody>
          <a:bodyPr vert="horz" wrap="none" lIns="0" tIns="0" rIns="0" bIns="0" rtlCol="0">
            <a:spAutoFit/>
          </a:bodyPr>
          <a:lstStyle/>
          <a:p>
            <a:r>
              <a:rPr sz="433" spc="9" dirty="0">
                <a:solidFill>
                  <a:prstClr val="black"/>
                </a:solidFill>
                <a:latin typeface="Arial"/>
                <a:cs typeface="Arial"/>
              </a:rPr>
              <a:t>Projects</a:t>
            </a:r>
            <a:endParaRPr sz="369">
              <a:solidFill>
                <a:prstClr val="black"/>
              </a:solidFill>
              <a:latin typeface="Arial"/>
              <a:cs typeface="Arial"/>
            </a:endParaRPr>
          </a:p>
        </p:txBody>
      </p:sp>
      <p:sp>
        <p:nvSpPr>
          <p:cNvPr id="155" name="object 260"/>
          <p:cNvSpPr/>
          <p:nvPr/>
        </p:nvSpPr>
        <p:spPr>
          <a:xfrm>
            <a:off x="7988222" y="5550684"/>
            <a:ext cx="487586" cy="284190"/>
          </a:xfrm>
          <a:custGeom>
            <a:avLst/>
            <a:gdLst/>
            <a:ahLst/>
            <a:cxnLst/>
            <a:rect l="l" t="t" r="r" b="b"/>
            <a:pathLst>
              <a:path w="528218" h="307873">
                <a:moveTo>
                  <a:pt x="0" y="307873"/>
                </a:moveTo>
                <a:lnTo>
                  <a:pt x="0" y="0"/>
                </a:lnTo>
                <a:lnTo>
                  <a:pt x="528218" y="0"/>
                </a:lnTo>
                <a:lnTo>
                  <a:pt x="528218" y="307873"/>
                </a:lnTo>
                <a:lnTo>
                  <a:pt x="0" y="307873"/>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56" name="text 1"/>
          <p:cNvSpPr txBox="1"/>
          <p:nvPr/>
        </p:nvSpPr>
        <p:spPr>
          <a:xfrm>
            <a:off x="8150235" y="5540347"/>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1</a:t>
            </a:r>
            <a:endParaRPr sz="2215">
              <a:solidFill>
                <a:prstClr val="black"/>
              </a:solidFill>
              <a:latin typeface="Arial"/>
              <a:cs typeface="Arial"/>
            </a:endParaRPr>
          </a:p>
        </p:txBody>
      </p:sp>
      <p:sp>
        <p:nvSpPr>
          <p:cNvPr id="157" name="object 261"/>
          <p:cNvSpPr/>
          <p:nvPr/>
        </p:nvSpPr>
        <p:spPr>
          <a:xfrm>
            <a:off x="8015889" y="5824740"/>
            <a:ext cx="458794" cy="97648"/>
          </a:xfrm>
          <a:custGeom>
            <a:avLst/>
            <a:gdLst/>
            <a:ahLst/>
            <a:cxnLst/>
            <a:rect l="l" t="t" r="r" b="b"/>
            <a:pathLst>
              <a:path w="497027" h="105785">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158" name="object 262"/>
          <p:cNvSpPr/>
          <p:nvPr/>
        </p:nvSpPr>
        <p:spPr>
          <a:xfrm>
            <a:off x="8002173" y="5330747"/>
            <a:ext cx="458794" cy="214626"/>
          </a:xfrm>
          <a:custGeom>
            <a:avLst/>
            <a:gdLst/>
            <a:ahLst/>
            <a:cxnLst/>
            <a:rect l="l" t="t" r="r" b="b"/>
            <a:pathLst>
              <a:path w="497027" h="232511">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159" name="text 1"/>
          <p:cNvSpPr txBox="1"/>
          <p:nvPr/>
        </p:nvSpPr>
        <p:spPr>
          <a:xfrm>
            <a:off x="8135112" y="5839020"/>
            <a:ext cx="235706" cy="88037"/>
          </a:xfrm>
          <a:prstGeom prst="rect">
            <a:avLst/>
          </a:prstGeom>
        </p:spPr>
        <p:txBody>
          <a:bodyPr vert="horz" wrap="none" lIns="0" tIns="0" rIns="0" bIns="0" rtlCol="0">
            <a:spAutoFit/>
          </a:bodyPr>
          <a:lstStyle/>
          <a:p>
            <a:r>
              <a:rPr sz="572" spc="9" dirty="0">
                <a:solidFill>
                  <a:srgbClr val="808080"/>
                </a:solidFill>
                <a:latin typeface="Arial"/>
                <a:cs typeface="Arial"/>
              </a:rPr>
              <a:t>Project</a:t>
            </a:r>
            <a:endParaRPr sz="554">
              <a:solidFill>
                <a:prstClr val="black"/>
              </a:solidFill>
              <a:latin typeface="Arial"/>
              <a:cs typeface="Arial"/>
            </a:endParaRPr>
          </a:p>
        </p:txBody>
      </p:sp>
      <p:sp>
        <p:nvSpPr>
          <p:cNvPr id="160" name="text 1"/>
          <p:cNvSpPr txBox="1"/>
          <p:nvPr/>
        </p:nvSpPr>
        <p:spPr>
          <a:xfrm>
            <a:off x="8086696" y="5364352"/>
            <a:ext cx="328680" cy="88037"/>
          </a:xfrm>
          <a:prstGeom prst="rect">
            <a:avLst/>
          </a:prstGeom>
        </p:spPr>
        <p:txBody>
          <a:bodyPr vert="horz" wrap="none" lIns="0" tIns="0" rIns="0" bIns="0" rtlCol="0">
            <a:spAutoFit/>
          </a:bodyPr>
          <a:lstStyle/>
          <a:p>
            <a:r>
              <a:rPr sz="572" spc="9" dirty="0">
                <a:solidFill>
                  <a:srgbClr val="808080"/>
                </a:solidFill>
                <a:latin typeface="Arial"/>
                <a:cs typeface="Arial"/>
              </a:rPr>
              <a:t>FISHERY</a:t>
            </a:r>
            <a:endParaRPr sz="554">
              <a:solidFill>
                <a:prstClr val="black"/>
              </a:solidFill>
              <a:latin typeface="Arial"/>
              <a:cs typeface="Arial"/>
            </a:endParaRPr>
          </a:p>
        </p:txBody>
      </p:sp>
      <p:pic>
        <p:nvPicPr>
          <p:cNvPr id="274" name="Image"/>
          <p:cNvPicPr>
            <a:picLocks noChangeAspect="1"/>
          </p:cNvPicPr>
          <p:nvPr/>
        </p:nvPicPr>
        <p:blipFill>
          <a:blip r:embed="rId21" cstate="email">
            <a:extLst>
              <a:ext uri="{28A0092B-C50C-407E-A947-70E740481C1C}">
                <a14:useLocalDpi xmlns:a14="http://schemas.microsoft.com/office/drawing/2010/main"/>
              </a:ext>
            </a:extLst>
          </a:blip>
          <a:stretch>
            <a:fillRect/>
          </a:stretch>
        </p:blipFill>
        <p:spPr>
          <a:xfrm>
            <a:off x="8525608" y="4721393"/>
            <a:ext cx="543435" cy="1309116"/>
          </a:xfrm>
          <a:prstGeom prst="rect">
            <a:avLst/>
          </a:prstGeom>
        </p:spPr>
      </p:pic>
      <p:sp>
        <p:nvSpPr>
          <p:cNvPr id="161" name="object 263"/>
          <p:cNvSpPr/>
          <p:nvPr/>
        </p:nvSpPr>
        <p:spPr>
          <a:xfrm>
            <a:off x="8547647" y="5543087"/>
            <a:ext cx="487586" cy="284190"/>
          </a:xfrm>
          <a:custGeom>
            <a:avLst/>
            <a:gdLst/>
            <a:ahLst/>
            <a:cxnLst/>
            <a:rect l="l" t="t" r="r" b="b"/>
            <a:pathLst>
              <a:path w="528218" h="307873">
                <a:moveTo>
                  <a:pt x="0" y="307874"/>
                </a:moveTo>
                <a:lnTo>
                  <a:pt x="0" y="0"/>
                </a:lnTo>
                <a:lnTo>
                  <a:pt x="528218" y="0"/>
                </a:lnTo>
                <a:lnTo>
                  <a:pt x="528218" y="307874"/>
                </a:lnTo>
                <a:lnTo>
                  <a:pt x="0" y="307874"/>
                </a:lnTo>
                <a:close/>
              </a:path>
            </a:pathLst>
          </a:custGeom>
          <a:solidFill>
            <a:srgbClr val="E1E2E4"/>
          </a:solidFill>
        </p:spPr>
        <p:txBody>
          <a:bodyPr wrap="square" lIns="0" tIns="0" rIns="0" bIns="0" rtlCol="0">
            <a:noAutofit/>
          </a:bodyPr>
          <a:lstStyle/>
          <a:p>
            <a:endParaRPr sz="1662">
              <a:solidFill>
                <a:prstClr val="black"/>
              </a:solidFill>
            </a:endParaRPr>
          </a:p>
        </p:txBody>
      </p:sp>
      <p:sp>
        <p:nvSpPr>
          <p:cNvPr id="162" name="text 1"/>
          <p:cNvSpPr txBox="1"/>
          <p:nvPr/>
        </p:nvSpPr>
        <p:spPr>
          <a:xfrm>
            <a:off x="8709894" y="5532750"/>
            <a:ext cx="159852" cy="340863"/>
          </a:xfrm>
          <a:prstGeom prst="rect">
            <a:avLst/>
          </a:prstGeom>
        </p:spPr>
        <p:txBody>
          <a:bodyPr vert="horz" wrap="none" lIns="0" tIns="0" rIns="0" bIns="0" rtlCol="0">
            <a:spAutoFit/>
          </a:bodyPr>
          <a:lstStyle/>
          <a:p>
            <a:r>
              <a:rPr sz="2215" b="1" spc="9" dirty="0">
                <a:solidFill>
                  <a:srgbClr val="808080"/>
                </a:solidFill>
                <a:latin typeface="Arial"/>
                <a:cs typeface="Arial"/>
              </a:rPr>
              <a:t>1</a:t>
            </a:r>
            <a:endParaRPr sz="2215">
              <a:solidFill>
                <a:prstClr val="black"/>
              </a:solidFill>
              <a:latin typeface="Arial"/>
              <a:cs typeface="Arial"/>
            </a:endParaRPr>
          </a:p>
        </p:txBody>
      </p:sp>
      <p:sp>
        <p:nvSpPr>
          <p:cNvPr id="163" name="object 264"/>
          <p:cNvSpPr/>
          <p:nvPr/>
        </p:nvSpPr>
        <p:spPr>
          <a:xfrm>
            <a:off x="8575314" y="5817143"/>
            <a:ext cx="458794" cy="97648"/>
          </a:xfrm>
          <a:custGeom>
            <a:avLst/>
            <a:gdLst/>
            <a:ahLst/>
            <a:cxnLst/>
            <a:rect l="l" t="t" r="r" b="b"/>
            <a:pathLst>
              <a:path w="497027" h="105785">
                <a:moveTo>
                  <a:pt x="0" y="105785"/>
                </a:moveTo>
                <a:lnTo>
                  <a:pt x="0" y="0"/>
                </a:lnTo>
                <a:lnTo>
                  <a:pt x="497027" y="0"/>
                </a:lnTo>
                <a:lnTo>
                  <a:pt x="497027" y="105785"/>
                </a:lnTo>
                <a:lnTo>
                  <a:pt x="0" y="105785"/>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164" name="object 265"/>
          <p:cNvSpPr/>
          <p:nvPr/>
        </p:nvSpPr>
        <p:spPr>
          <a:xfrm>
            <a:off x="8561598" y="5323162"/>
            <a:ext cx="458794" cy="214626"/>
          </a:xfrm>
          <a:custGeom>
            <a:avLst/>
            <a:gdLst/>
            <a:ahLst/>
            <a:cxnLst/>
            <a:rect l="l" t="t" r="r" b="b"/>
            <a:pathLst>
              <a:path w="497027" h="232511">
                <a:moveTo>
                  <a:pt x="0" y="232512"/>
                </a:moveTo>
                <a:lnTo>
                  <a:pt x="0" y="0"/>
                </a:lnTo>
                <a:lnTo>
                  <a:pt x="497027" y="0"/>
                </a:lnTo>
                <a:lnTo>
                  <a:pt x="497027" y="232512"/>
                </a:lnTo>
                <a:lnTo>
                  <a:pt x="0" y="232512"/>
                </a:lnTo>
                <a:close/>
              </a:path>
            </a:pathLst>
          </a:custGeom>
          <a:solidFill>
            <a:srgbClr val="DADADA"/>
          </a:solidFill>
        </p:spPr>
        <p:txBody>
          <a:bodyPr wrap="square" lIns="0" tIns="0" rIns="0" bIns="0" rtlCol="0">
            <a:noAutofit/>
          </a:bodyPr>
          <a:lstStyle/>
          <a:p>
            <a:endParaRPr sz="1662">
              <a:solidFill>
                <a:prstClr val="black"/>
              </a:solidFill>
            </a:endParaRPr>
          </a:p>
        </p:txBody>
      </p:sp>
      <p:sp>
        <p:nvSpPr>
          <p:cNvPr id="165" name="text 1"/>
          <p:cNvSpPr txBox="1"/>
          <p:nvPr/>
        </p:nvSpPr>
        <p:spPr>
          <a:xfrm>
            <a:off x="8694654" y="5831423"/>
            <a:ext cx="235706" cy="88037"/>
          </a:xfrm>
          <a:prstGeom prst="rect">
            <a:avLst/>
          </a:prstGeom>
        </p:spPr>
        <p:txBody>
          <a:bodyPr vert="horz" wrap="none" lIns="0" tIns="0" rIns="0" bIns="0" rtlCol="0">
            <a:spAutoFit/>
          </a:bodyPr>
          <a:lstStyle/>
          <a:p>
            <a:r>
              <a:rPr sz="572" spc="9" dirty="0">
                <a:solidFill>
                  <a:srgbClr val="808080"/>
                </a:solidFill>
                <a:latin typeface="Arial"/>
                <a:cs typeface="Arial"/>
              </a:rPr>
              <a:t>Project</a:t>
            </a:r>
            <a:endParaRPr sz="554">
              <a:solidFill>
                <a:prstClr val="black"/>
              </a:solidFill>
              <a:latin typeface="Arial"/>
              <a:cs typeface="Arial"/>
            </a:endParaRPr>
          </a:p>
        </p:txBody>
      </p:sp>
      <p:sp>
        <p:nvSpPr>
          <p:cNvPr id="166" name="text 1"/>
          <p:cNvSpPr txBox="1"/>
          <p:nvPr/>
        </p:nvSpPr>
        <p:spPr>
          <a:xfrm>
            <a:off x="8623495" y="5386275"/>
            <a:ext cx="352276" cy="88037"/>
          </a:xfrm>
          <a:prstGeom prst="rect">
            <a:avLst/>
          </a:prstGeom>
        </p:spPr>
        <p:txBody>
          <a:bodyPr vert="horz" wrap="none" lIns="0" tIns="0" rIns="0" bIns="0" rtlCol="0">
            <a:spAutoFit/>
          </a:bodyPr>
          <a:lstStyle/>
          <a:p>
            <a:r>
              <a:rPr sz="572" spc="9" dirty="0">
                <a:solidFill>
                  <a:srgbClr val="808080"/>
                </a:solidFill>
                <a:latin typeface="Arial"/>
                <a:cs typeface="Arial"/>
              </a:rPr>
              <a:t>SEA DIKE</a:t>
            </a:r>
            <a:endParaRPr sz="554">
              <a:solidFill>
                <a:prstClr val="black"/>
              </a:solidFill>
              <a:latin typeface="Arial"/>
              <a:cs typeface="Arial"/>
            </a:endParaRPr>
          </a:p>
        </p:txBody>
      </p:sp>
      <p:sp>
        <p:nvSpPr>
          <p:cNvPr id="167" name="object 266"/>
          <p:cNvSpPr/>
          <p:nvPr/>
        </p:nvSpPr>
        <p:spPr>
          <a:xfrm>
            <a:off x="8591492" y="4856912"/>
            <a:ext cx="418397" cy="431995"/>
          </a:xfrm>
          <a:custGeom>
            <a:avLst/>
            <a:gdLst/>
            <a:ahLst/>
            <a:cxnLst/>
            <a:rect l="l" t="t" r="r" b="b"/>
            <a:pathLst>
              <a:path w="453263" h="467995">
                <a:moveTo>
                  <a:pt x="0" y="234061"/>
                </a:moveTo>
                <a:cubicBezTo>
                  <a:pt x="0" y="104775"/>
                  <a:pt x="101473" y="0"/>
                  <a:pt x="226695" y="0"/>
                </a:cubicBezTo>
                <a:cubicBezTo>
                  <a:pt x="351790" y="0"/>
                  <a:pt x="453263" y="104775"/>
                  <a:pt x="453263" y="234061"/>
                </a:cubicBezTo>
                <a:cubicBezTo>
                  <a:pt x="453263" y="363347"/>
                  <a:pt x="351790" y="467995"/>
                  <a:pt x="226695" y="467995"/>
                </a:cubicBezTo>
                <a:cubicBezTo>
                  <a:pt x="101473" y="467995"/>
                  <a:pt x="0" y="363347"/>
                  <a:pt x="0" y="234061"/>
                </a:cubicBezTo>
                <a:close/>
              </a:path>
            </a:pathLst>
          </a:custGeom>
          <a:solidFill>
            <a:srgbClr val="4BACC6"/>
          </a:solidFill>
        </p:spPr>
        <p:txBody>
          <a:bodyPr wrap="square" lIns="0" tIns="0" rIns="0" bIns="0" rtlCol="0">
            <a:noAutofit/>
          </a:bodyPr>
          <a:lstStyle/>
          <a:p>
            <a:endParaRPr sz="1662">
              <a:solidFill>
                <a:prstClr val="black"/>
              </a:solidFill>
            </a:endParaRPr>
          </a:p>
        </p:txBody>
      </p:sp>
      <p:pic>
        <p:nvPicPr>
          <p:cNvPr id="275" name="Image"/>
          <p:cNvPicPr>
            <a:picLocks noChangeAspect="1"/>
          </p:cNvPicPr>
          <p:nvPr/>
        </p:nvPicPr>
        <p:blipFill>
          <a:blip r:embed="rId22" cstate="email">
            <a:extLst>
              <a:ext uri="{28A0092B-C50C-407E-A947-70E740481C1C}">
                <a14:useLocalDpi xmlns:a14="http://schemas.microsoft.com/office/drawing/2010/main"/>
              </a:ext>
            </a:extLst>
          </a:blip>
          <a:stretch>
            <a:fillRect/>
          </a:stretch>
        </p:blipFill>
        <p:spPr>
          <a:xfrm>
            <a:off x="8670388" y="4922831"/>
            <a:ext cx="282772" cy="291987"/>
          </a:xfrm>
          <a:prstGeom prst="rect">
            <a:avLst/>
          </a:prstGeom>
        </p:spPr>
      </p:pic>
      <p:sp>
        <p:nvSpPr>
          <p:cNvPr id="168" name="text 1"/>
          <p:cNvSpPr txBox="1"/>
          <p:nvPr/>
        </p:nvSpPr>
        <p:spPr>
          <a:xfrm>
            <a:off x="6617208" y="6426810"/>
            <a:ext cx="2030620" cy="149143"/>
          </a:xfrm>
          <a:prstGeom prst="rect">
            <a:avLst/>
          </a:prstGeom>
        </p:spPr>
        <p:txBody>
          <a:bodyPr vert="horz" wrap="none" lIns="0" tIns="0" rIns="0" bIns="0" rtlCol="0">
            <a:spAutoFit/>
          </a:bodyPr>
          <a:lstStyle/>
          <a:p>
            <a:r>
              <a:rPr sz="969" spc="9" dirty="0">
                <a:solidFill>
                  <a:prstClr val="black"/>
                </a:solidFill>
                <a:latin typeface="Arial"/>
                <a:cs typeface="Arial"/>
              </a:rPr>
              <a:t>Exchange rate: US$ 1 = IDR 13,000</a:t>
            </a:r>
            <a:endParaRPr sz="923">
              <a:solidFill>
                <a:prstClr val="black"/>
              </a:solidFill>
              <a:latin typeface="Arial"/>
              <a:cs typeface="Arial"/>
            </a:endParaRPr>
          </a:p>
        </p:txBody>
      </p:sp>
      <p:sp>
        <p:nvSpPr>
          <p:cNvPr id="169" name="object 267"/>
          <p:cNvSpPr/>
          <p:nvPr/>
        </p:nvSpPr>
        <p:spPr>
          <a:xfrm>
            <a:off x="1382034" y="1884954"/>
            <a:ext cx="724017" cy="178308"/>
          </a:xfrm>
          <a:custGeom>
            <a:avLst/>
            <a:gdLst/>
            <a:ahLst/>
            <a:cxnLst/>
            <a:rect l="l" t="t" r="r" b="b"/>
            <a:pathLst>
              <a:path w="784352" h="193167">
                <a:moveTo>
                  <a:pt x="0" y="32131"/>
                </a:moveTo>
                <a:cubicBezTo>
                  <a:pt x="0" y="14351"/>
                  <a:pt x="14351" y="0"/>
                  <a:pt x="32131" y="0"/>
                </a:cubicBezTo>
                <a:lnTo>
                  <a:pt x="752221" y="0"/>
                </a:lnTo>
                <a:cubicBezTo>
                  <a:pt x="770001" y="0"/>
                  <a:pt x="784352" y="14351"/>
                  <a:pt x="784352" y="32131"/>
                </a:cubicBezTo>
                <a:lnTo>
                  <a:pt x="784352" y="161036"/>
                </a:lnTo>
                <a:cubicBezTo>
                  <a:pt x="784352" y="178816"/>
                  <a:pt x="770001" y="193167"/>
                  <a:pt x="752221" y="193167"/>
                </a:cubicBezTo>
                <a:lnTo>
                  <a:pt x="32131" y="193167"/>
                </a:lnTo>
                <a:cubicBezTo>
                  <a:pt x="14351" y="193167"/>
                  <a:pt x="0" y="178816"/>
                  <a:pt x="0" y="161036"/>
                </a:cubicBezTo>
                <a:close/>
              </a:path>
            </a:pathLst>
          </a:custGeom>
          <a:solidFill>
            <a:srgbClr val="37B4B2"/>
          </a:solidFill>
        </p:spPr>
        <p:txBody>
          <a:bodyPr wrap="square" lIns="0" tIns="0" rIns="0" bIns="0" rtlCol="0">
            <a:noAutofit/>
          </a:bodyPr>
          <a:lstStyle/>
          <a:p>
            <a:endParaRPr sz="1662">
              <a:solidFill>
                <a:prstClr val="black"/>
              </a:solidFill>
            </a:endParaRPr>
          </a:p>
        </p:txBody>
      </p:sp>
      <p:sp>
        <p:nvSpPr>
          <p:cNvPr id="170" name="text 1"/>
          <p:cNvSpPr txBox="1"/>
          <p:nvPr/>
        </p:nvSpPr>
        <p:spPr>
          <a:xfrm>
            <a:off x="1456240" y="1893746"/>
            <a:ext cx="575542" cy="170496"/>
          </a:xfrm>
          <a:prstGeom prst="rect">
            <a:avLst/>
          </a:prstGeom>
        </p:spPr>
        <p:txBody>
          <a:bodyPr vert="horz" wrap="none" lIns="0" tIns="0" rIns="0" bIns="0" rtlCol="0">
            <a:spAutoFit/>
          </a:bodyPr>
          <a:lstStyle/>
          <a:p>
            <a:r>
              <a:rPr sz="1108" b="1" spc="9" dirty="0">
                <a:solidFill>
                  <a:srgbClr val="FFFFFF"/>
                </a:solidFill>
                <a:latin typeface="Arial"/>
                <a:cs typeface="Arial"/>
              </a:rPr>
              <a:t>Sumatra</a:t>
            </a:r>
            <a:endParaRPr sz="1108">
              <a:solidFill>
                <a:prstClr val="black"/>
              </a:solidFill>
              <a:latin typeface="Arial"/>
              <a:cs typeface="Arial"/>
            </a:endParaRPr>
          </a:p>
        </p:txBody>
      </p:sp>
      <p:sp>
        <p:nvSpPr>
          <p:cNvPr id="171" name="object 268"/>
          <p:cNvSpPr/>
          <p:nvPr/>
        </p:nvSpPr>
        <p:spPr>
          <a:xfrm>
            <a:off x="3287386" y="1864087"/>
            <a:ext cx="936673" cy="186749"/>
          </a:xfrm>
          <a:custGeom>
            <a:avLst/>
            <a:gdLst/>
            <a:ahLst/>
            <a:cxnLst/>
            <a:rect l="l" t="t" r="r" b="b"/>
            <a:pathLst>
              <a:path w="1014729" h="202311">
                <a:moveTo>
                  <a:pt x="0" y="33655"/>
                </a:moveTo>
                <a:cubicBezTo>
                  <a:pt x="0" y="15113"/>
                  <a:pt x="15112" y="0"/>
                  <a:pt x="33655" y="0"/>
                </a:cubicBezTo>
                <a:lnTo>
                  <a:pt x="981075" y="0"/>
                </a:lnTo>
                <a:cubicBezTo>
                  <a:pt x="999617" y="0"/>
                  <a:pt x="1014730" y="15113"/>
                  <a:pt x="1014730" y="33655"/>
                </a:cubicBezTo>
                <a:lnTo>
                  <a:pt x="1014730" y="168529"/>
                </a:lnTo>
                <a:cubicBezTo>
                  <a:pt x="1014730" y="187198"/>
                  <a:pt x="999617" y="202311"/>
                  <a:pt x="981075" y="202311"/>
                </a:cubicBezTo>
                <a:lnTo>
                  <a:pt x="33655" y="202311"/>
                </a:lnTo>
                <a:cubicBezTo>
                  <a:pt x="15112" y="202311"/>
                  <a:pt x="0" y="187198"/>
                  <a:pt x="0" y="168529"/>
                </a:cubicBezTo>
                <a:close/>
              </a:path>
            </a:pathLst>
          </a:custGeom>
          <a:solidFill>
            <a:srgbClr val="1B416C"/>
          </a:solidFill>
        </p:spPr>
        <p:txBody>
          <a:bodyPr wrap="square" lIns="0" tIns="0" rIns="0" bIns="0" rtlCol="0">
            <a:noAutofit/>
          </a:bodyPr>
          <a:lstStyle/>
          <a:p>
            <a:endParaRPr sz="1662">
              <a:solidFill>
                <a:prstClr val="black"/>
              </a:solidFill>
            </a:endParaRPr>
          </a:p>
        </p:txBody>
      </p:sp>
      <p:sp>
        <p:nvSpPr>
          <p:cNvPr id="276" name="text 1"/>
          <p:cNvSpPr txBox="1"/>
          <p:nvPr/>
        </p:nvSpPr>
        <p:spPr>
          <a:xfrm>
            <a:off x="3388907" y="1872175"/>
            <a:ext cx="777777" cy="170496"/>
          </a:xfrm>
          <a:prstGeom prst="rect">
            <a:avLst/>
          </a:prstGeom>
        </p:spPr>
        <p:txBody>
          <a:bodyPr vert="horz" wrap="none" lIns="0" tIns="0" rIns="0" bIns="0" rtlCol="0">
            <a:spAutoFit/>
          </a:bodyPr>
          <a:lstStyle/>
          <a:p>
            <a:r>
              <a:rPr sz="1108" b="1" spc="9" dirty="0">
                <a:solidFill>
                  <a:srgbClr val="FFFFFF"/>
                </a:solidFill>
                <a:latin typeface="Arial"/>
                <a:cs typeface="Arial"/>
              </a:rPr>
              <a:t>Kalimantan</a:t>
            </a:r>
            <a:endParaRPr sz="1108">
              <a:solidFill>
                <a:prstClr val="black"/>
              </a:solidFill>
              <a:latin typeface="Arial"/>
              <a:cs typeface="Arial"/>
            </a:endParaRPr>
          </a:p>
        </p:txBody>
      </p:sp>
      <p:sp>
        <p:nvSpPr>
          <p:cNvPr id="277" name="object 269"/>
          <p:cNvSpPr/>
          <p:nvPr/>
        </p:nvSpPr>
        <p:spPr>
          <a:xfrm>
            <a:off x="5045613" y="1742284"/>
            <a:ext cx="936791" cy="186749"/>
          </a:xfrm>
          <a:custGeom>
            <a:avLst/>
            <a:gdLst/>
            <a:ahLst/>
            <a:cxnLst/>
            <a:rect l="l" t="t" r="r" b="b"/>
            <a:pathLst>
              <a:path w="1014857" h="202311">
                <a:moveTo>
                  <a:pt x="0" y="33782"/>
                </a:moveTo>
                <a:cubicBezTo>
                  <a:pt x="0" y="15113"/>
                  <a:pt x="15113" y="0"/>
                  <a:pt x="33782" y="0"/>
                </a:cubicBezTo>
                <a:lnTo>
                  <a:pt x="981075" y="0"/>
                </a:lnTo>
                <a:cubicBezTo>
                  <a:pt x="999744" y="0"/>
                  <a:pt x="1014857" y="15113"/>
                  <a:pt x="1014857" y="33782"/>
                </a:cubicBezTo>
                <a:lnTo>
                  <a:pt x="1014857" y="168656"/>
                </a:lnTo>
                <a:cubicBezTo>
                  <a:pt x="1014857" y="187198"/>
                  <a:pt x="999744" y="202311"/>
                  <a:pt x="981075" y="202311"/>
                </a:cubicBezTo>
                <a:lnTo>
                  <a:pt x="33782" y="202311"/>
                </a:lnTo>
                <a:cubicBezTo>
                  <a:pt x="15113" y="202311"/>
                  <a:pt x="0" y="187198"/>
                  <a:pt x="0" y="168656"/>
                </a:cubicBezTo>
                <a:close/>
              </a:path>
            </a:pathLst>
          </a:custGeom>
          <a:solidFill>
            <a:srgbClr val="A8484B"/>
          </a:solidFill>
        </p:spPr>
        <p:txBody>
          <a:bodyPr wrap="square" lIns="0" tIns="0" rIns="0" bIns="0" rtlCol="0">
            <a:noAutofit/>
          </a:bodyPr>
          <a:lstStyle/>
          <a:p>
            <a:endParaRPr sz="1662">
              <a:solidFill>
                <a:prstClr val="black"/>
              </a:solidFill>
            </a:endParaRPr>
          </a:p>
        </p:txBody>
      </p:sp>
      <p:sp>
        <p:nvSpPr>
          <p:cNvPr id="278" name="text 1"/>
          <p:cNvSpPr txBox="1"/>
          <p:nvPr/>
        </p:nvSpPr>
        <p:spPr>
          <a:xfrm>
            <a:off x="5193206" y="1752600"/>
            <a:ext cx="616772" cy="170496"/>
          </a:xfrm>
          <a:prstGeom prst="rect">
            <a:avLst/>
          </a:prstGeom>
        </p:spPr>
        <p:txBody>
          <a:bodyPr vert="horz" wrap="none" lIns="0" tIns="0" rIns="0" bIns="0" rtlCol="0">
            <a:spAutoFit/>
          </a:bodyPr>
          <a:lstStyle/>
          <a:p>
            <a:r>
              <a:rPr sz="1108" b="1" spc="9" dirty="0">
                <a:solidFill>
                  <a:srgbClr val="FFFFFF"/>
                </a:solidFill>
                <a:latin typeface="Arial"/>
                <a:cs typeface="Arial"/>
              </a:rPr>
              <a:t>Sulawesi</a:t>
            </a:r>
            <a:endParaRPr sz="1108">
              <a:solidFill>
                <a:prstClr val="black"/>
              </a:solidFill>
              <a:latin typeface="Arial"/>
              <a:cs typeface="Arial"/>
            </a:endParaRPr>
          </a:p>
        </p:txBody>
      </p:sp>
      <p:sp>
        <p:nvSpPr>
          <p:cNvPr id="279" name="object 270"/>
          <p:cNvSpPr/>
          <p:nvPr/>
        </p:nvSpPr>
        <p:spPr>
          <a:xfrm>
            <a:off x="6164580" y="1966664"/>
            <a:ext cx="1235144" cy="186749"/>
          </a:xfrm>
          <a:custGeom>
            <a:avLst/>
            <a:gdLst/>
            <a:ahLst/>
            <a:cxnLst/>
            <a:rect l="l" t="t" r="r" b="b"/>
            <a:pathLst>
              <a:path w="1338073" h="202311">
                <a:moveTo>
                  <a:pt x="0" y="33782"/>
                </a:moveTo>
                <a:cubicBezTo>
                  <a:pt x="0" y="15113"/>
                  <a:pt x="15113" y="0"/>
                  <a:pt x="33656" y="0"/>
                </a:cubicBezTo>
                <a:lnTo>
                  <a:pt x="1304291" y="0"/>
                </a:lnTo>
                <a:cubicBezTo>
                  <a:pt x="1322960" y="0"/>
                  <a:pt x="1338073" y="15113"/>
                  <a:pt x="1338073" y="33782"/>
                </a:cubicBezTo>
                <a:lnTo>
                  <a:pt x="1338073" y="168656"/>
                </a:lnTo>
                <a:cubicBezTo>
                  <a:pt x="1338073" y="187198"/>
                  <a:pt x="1322960" y="202311"/>
                  <a:pt x="1304291" y="202311"/>
                </a:cubicBezTo>
                <a:lnTo>
                  <a:pt x="33656" y="202311"/>
                </a:lnTo>
                <a:cubicBezTo>
                  <a:pt x="15113" y="202311"/>
                  <a:pt x="0" y="187198"/>
                  <a:pt x="0" y="168656"/>
                </a:cubicBezTo>
                <a:close/>
              </a:path>
            </a:pathLst>
          </a:custGeom>
          <a:solidFill>
            <a:srgbClr val="1D7E9C"/>
          </a:solidFill>
        </p:spPr>
        <p:txBody>
          <a:bodyPr wrap="square" lIns="0" tIns="0" rIns="0" bIns="0" rtlCol="0">
            <a:noAutofit/>
          </a:bodyPr>
          <a:lstStyle/>
          <a:p>
            <a:endParaRPr sz="1662">
              <a:solidFill>
                <a:prstClr val="black"/>
              </a:solidFill>
            </a:endParaRPr>
          </a:p>
        </p:txBody>
      </p:sp>
      <p:sp>
        <p:nvSpPr>
          <p:cNvPr id="280" name="text 1"/>
          <p:cNvSpPr txBox="1"/>
          <p:nvPr/>
        </p:nvSpPr>
        <p:spPr>
          <a:xfrm>
            <a:off x="6307954" y="1985493"/>
            <a:ext cx="931473" cy="142027"/>
          </a:xfrm>
          <a:prstGeom prst="rect">
            <a:avLst/>
          </a:prstGeom>
        </p:spPr>
        <p:txBody>
          <a:bodyPr vert="horz" wrap="none" lIns="0" tIns="0" rIns="0" bIns="0" rtlCol="0">
            <a:spAutoFit/>
          </a:bodyPr>
          <a:lstStyle/>
          <a:p>
            <a:r>
              <a:rPr sz="923" b="1" spc="9" dirty="0">
                <a:solidFill>
                  <a:srgbClr val="FFFFFF"/>
                </a:solidFill>
                <a:latin typeface="Arial"/>
                <a:cs typeface="Arial"/>
              </a:rPr>
              <a:t>Maluku &amp; Papua</a:t>
            </a:r>
            <a:endParaRPr sz="923">
              <a:solidFill>
                <a:prstClr val="black"/>
              </a:solidFill>
              <a:latin typeface="Arial"/>
              <a:cs typeface="Arial"/>
            </a:endParaRPr>
          </a:p>
        </p:txBody>
      </p:sp>
      <p:sp>
        <p:nvSpPr>
          <p:cNvPr id="281" name="object 271"/>
          <p:cNvSpPr/>
          <p:nvPr/>
        </p:nvSpPr>
        <p:spPr>
          <a:xfrm>
            <a:off x="2644375" y="3308487"/>
            <a:ext cx="936791" cy="186749"/>
          </a:xfrm>
          <a:custGeom>
            <a:avLst/>
            <a:gdLst/>
            <a:ahLst/>
            <a:cxnLst/>
            <a:rect l="l" t="t" r="r" b="b"/>
            <a:pathLst>
              <a:path w="1014857" h="202311">
                <a:moveTo>
                  <a:pt x="0" y="33782"/>
                </a:moveTo>
                <a:cubicBezTo>
                  <a:pt x="0" y="15113"/>
                  <a:pt x="15113" y="0"/>
                  <a:pt x="33782" y="0"/>
                </a:cubicBezTo>
                <a:lnTo>
                  <a:pt x="981075" y="0"/>
                </a:lnTo>
                <a:cubicBezTo>
                  <a:pt x="999744" y="0"/>
                  <a:pt x="1014857" y="15113"/>
                  <a:pt x="1014857" y="33782"/>
                </a:cubicBezTo>
                <a:lnTo>
                  <a:pt x="1014857" y="168656"/>
                </a:lnTo>
                <a:cubicBezTo>
                  <a:pt x="1014857" y="187198"/>
                  <a:pt x="999744" y="202311"/>
                  <a:pt x="981075" y="202311"/>
                </a:cubicBezTo>
                <a:lnTo>
                  <a:pt x="33782" y="202311"/>
                </a:lnTo>
                <a:cubicBezTo>
                  <a:pt x="15113" y="202311"/>
                  <a:pt x="0" y="187198"/>
                  <a:pt x="0" y="168656"/>
                </a:cubicBezTo>
                <a:close/>
              </a:path>
            </a:pathLst>
          </a:custGeom>
          <a:solidFill>
            <a:srgbClr val="C47836"/>
          </a:solidFill>
        </p:spPr>
        <p:txBody>
          <a:bodyPr wrap="square" lIns="0" tIns="0" rIns="0" bIns="0" rtlCol="0">
            <a:noAutofit/>
          </a:bodyPr>
          <a:lstStyle/>
          <a:p>
            <a:endParaRPr sz="1662">
              <a:solidFill>
                <a:prstClr val="black"/>
              </a:solidFill>
            </a:endParaRPr>
          </a:p>
        </p:txBody>
      </p:sp>
      <p:sp>
        <p:nvSpPr>
          <p:cNvPr id="282" name="text 1"/>
          <p:cNvSpPr txBox="1"/>
          <p:nvPr/>
        </p:nvSpPr>
        <p:spPr>
          <a:xfrm>
            <a:off x="2954450" y="3318900"/>
            <a:ext cx="318805" cy="170496"/>
          </a:xfrm>
          <a:prstGeom prst="rect">
            <a:avLst/>
          </a:prstGeom>
        </p:spPr>
        <p:txBody>
          <a:bodyPr vert="horz" wrap="none" lIns="0" tIns="0" rIns="0" bIns="0" rtlCol="0">
            <a:spAutoFit/>
          </a:bodyPr>
          <a:lstStyle/>
          <a:p>
            <a:r>
              <a:rPr sz="1108" b="1" spc="9" dirty="0">
                <a:solidFill>
                  <a:srgbClr val="FFFFFF"/>
                </a:solidFill>
                <a:latin typeface="Arial"/>
                <a:cs typeface="Arial"/>
              </a:rPr>
              <a:t>Java</a:t>
            </a:r>
            <a:endParaRPr sz="1108">
              <a:solidFill>
                <a:prstClr val="black"/>
              </a:solidFill>
              <a:latin typeface="Arial"/>
              <a:cs typeface="Arial"/>
            </a:endParaRPr>
          </a:p>
        </p:txBody>
      </p:sp>
      <p:sp>
        <p:nvSpPr>
          <p:cNvPr id="283" name="object 272"/>
          <p:cNvSpPr/>
          <p:nvPr/>
        </p:nvSpPr>
        <p:spPr>
          <a:xfrm>
            <a:off x="4745619" y="3827819"/>
            <a:ext cx="1013577" cy="284402"/>
          </a:xfrm>
          <a:custGeom>
            <a:avLst/>
            <a:gdLst/>
            <a:ahLst/>
            <a:cxnLst/>
            <a:rect l="l" t="t" r="r" b="b"/>
            <a:pathLst>
              <a:path w="1098042" h="308102">
                <a:moveTo>
                  <a:pt x="0" y="51308"/>
                </a:moveTo>
                <a:cubicBezTo>
                  <a:pt x="0" y="22987"/>
                  <a:pt x="23114" y="0"/>
                  <a:pt x="51435" y="0"/>
                </a:cubicBezTo>
                <a:lnTo>
                  <a:pt x="1046607" y="0"/>
                </a:lnTo>
                <a:cubicBezTo>
                  <a:pt x="1075055" y="0"/>
                  <a:pt x="1098042" y="22987"/>
                  <a:pt x="1098042" y="51308"/>
                </a:cubicBezTo>
                <a:lnTo>
                  <a:pt x="1098042" y="256794"/>
                </a:lnTo>
                <a:cubicBezTo>
                  <a:pt x="1098042" y="285115"/>
                  <a:pt x="1075055" y="308102"/>
                  <a:pt x="1046607" y="308102"/>
                </a:cubicBezTo>
                <a:lnTo>
                  <a:pt x="51435" y="308102"/>
                </a:lnTo>
                <a:cubicBezTo>
                  <a:pt x="23114" y="308102"/>
                  <a:pt x="0" y="285115"/>
                  <a:pt x="0" y="256794"/>
                </a:cubicBezTo>
                <a:close/>
              </a:path>
            </a:pathLst>
          </a:custGeom>
          <a:solidFill>
            <a:srgbClr val="537641"/>
          </a:solidFill>
        </p:spPr>
        <p:txBody>
          <a:bodyPr wrap="square" lIns="0" tIns="0" rIns="0" bIns="0" rtlCol="0">
            <a:noAutofit/>
          </a:bodyPr>
          <a:lstStyle/>
          <a:p>
            <a:endParaRPr sz="1662">
              <a:solidFill>
                <a:prstClr val="black"/>
              </a:solidFill>
            </a:endParaRPr>
          </a:p>
        </p:txBody>
      </p:sp>
      <p:sp>
        <p:nvSpPr>
          <p:cNvPr id="284" name="text 1"/>
          <p:cNvSpPr txBox="1"/>
          <p:nvPr/>
        </p:nvSpPr>
        <p:spPr>
          <a:xfrm>
            <a:off x="4844679" y="3828112"/>
            <a:ext cx="787652" cy="255711"/>
          </a:xfrm>
          <a:prstGeom prst="rect">
            <a:avLst/>
          </a:prstGeom>
        </p:spPr>
        <p:txBody>
          <a:bodyPr vert="horz" wrap="none" lIns="0" tIns="0" rIns="0" bIns="0" rtlCol="0">
            <a:spAutoFit/>
          </a:bodyPr>
          <a:lstStyle/>
          <a:p>
            <a:pPr marL="216647"/>
            <a:r>
              <a:rPr sz="831" b="1" spc="9" dirty="0">
                <a:solidFill>
                  <a:srgbClr val="FFFFFF"/>
                </a:solidFill>
                <a:latin typeface="Arial"/>
                <a:cs typeface="Arial"/>
              </a:rPr>
              <a:t>Bali &amp; </a:t>
            </a:r>
            <a:endParaRPr sz="831">
              <a:solidFill>
                <a:prstClr val="black"/>
              </a:solidFill>
              <a:latin typeface="Arial"/>
              <a:cs typeface="Arial"/>
            </a:endParaRPr>
          </a:p>
          <a:p>
            <a:r>
              <a:rPr sz="831" b="1" spc="9" dirty="0">
                <a:solidFill>
                  <a:srgbClr val="FFFFFF"/>
                </a:solidFill>
                <a:latin typeface="Arial"/>
                <a:cs typeface="Arial"/>
              </a:rPr>
              <a:t>Nusa Tenggara</a:t>
            </a:r>
            <a:endParaRPr sz="831">
              <a:solidFill>
                <a:prstClr val="black"/>
              </a:solidFill>
              <a:latin typeface="Arial"/>
              <a:cs typeface="Arial"/>
            </a:endParaRPr>
          </a:p>
        </p:txBody>
      </p:sp>
      <p:sp>
        <p:nvSpPr>
          <p:cNvPr id="285" name="text 1"/>
          <p:cNvSpPr txBox="1"/>
          <p:nvPr/>
        </p:nvSpPr>
        <p:spPr>
          <a:xfrm>
            <a:off x="497152" y="389088"/>
            <a:ext cx="7967374" cy="511550"/>
          </a:xfrm>
          <a:prstGeom prst="rect">
            <a:avLst/>
          </a:prstGeom>
        </p:spPr>
        <p:txBody>
          <a:bodyPr vert="horz" wrap="none" lIns="0" tIns="0" rIns="0" bIns="0" rtlCol="0">
            <a:spAutoFit/>
          </a:bodyPr>
          <a:lstStyle/>
          <a:p>
            <a:r>
              <a:rPr sz="1662" b="1" spc="9" dirty="0">
                <a:solidFill>
                  <a:srgbClr val="2185C5"/>
                </a:solidFill>
                <a:latin typeface="Arial"/>
                <a:cs typeface="Arial"/>
              </a:rPr>
              <a:t>Government of Indonesia introduced 245 projects and 2 programs as National</a:t>
            </a:r>
            <a:endParaRPr sz="1662" dirty="0">
              <a:solidFill>
                <a:srgbClr val="2185C5"/>
              </a:solidFill>
              <a:latin typeface="Arial"/>
              <a:cs typeface="Arial"/>
            </a:endParaRPr>
          </a:p>
          <a:p>
            <a:r>
              <a:rPr sz="1662" b="1" spc="9" dirty="0">
                <a:solidFill>
                  <a:srgbClr val="2185C5"/>
                </a:solidFill>
                <a:latin typeface="Arial"/>
                <a:cs typeface="Arial"/>
              </a:rPr>
              <a:t>Strategic Projects (PSN) with estimated total investment of US$322.8 Billion</a:t>
            </a:r>
            <a:endParaRPr sz="1662" dirty="0">
              <a:solidFill>
                <a:srgbClr val="2185C5"/>
              </a:solidFill>
              <a:latin typeface="Arial"/>
              <a:cs typeface="Arial"/>
            </a:endParaRPr>
          </a:p>
        </p:txBody>
      </p:sp>
    </p:spTree>
    <p:extLst>
      <p:ext uri="{BB962C8B-B14F-4D97-AF65-F5344CB8AC3E}">
        <p14:creationId xmlns:p14="http://schemas.microsoft.com/office/powerpoint/2010/main" val="3439851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 name="Imag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63769"/>
            <a:ext cx="9144000" cy="6330462"/>
          </a:xfrm>
          <a:prstGeom prst="rect">
            <a:avLst/>
          </a:prstGeom>
        </p:spPr>
      </p:pic>
      <p:pic>
        <p:nvPicPr>
          <p:cNvPr id="280" name="Image"/>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310" y="6248746"/>
            <a:ext cx="456935" cy="248680"/>
          </a:xfrm>
          <a:prstGeom prst="rect">
            <a:avLst/>
          </a:prstGeom>
        </p:spPr>
      </p:pic>
      <p:sp>
        <p:nvSpPr>
          <p:cNvPr id="273" name="object 273"/>
          <p:cNvSpPr/>
          <p:nvPr/>
        </p:nvSpPr>
        <p:spPr>
          <a:xfrm>
            <a:off x="2809788" y="3355262"/>
            <a:ext cx="161192" cy="165647"/>
          </a:xfrm>
          <a:custGeom>
            <a:avLst/>
            <a:gdLst/>
            <a:ahLst/>
            <a:cxnLst/>
            <a:rect l="l" t="t" r="r" b="b"/>
            <a:pathLst>
              <a:path w="174625" h="179451">
                <a:moveTo>
                  <a:pt x="0" y="89789"/>
                </a:moveTo>
                <a:cubicBezTo>
                  <a:pt x="0" y="40259"/>
                  <a:pt x="38989" y="0"/>
                  <a:pt x="87249" y="0"/>
                </a:cubicBezTo>
                <a:cubicBezTo>
                  <a:pt x="135509" y="0"/>
                  <a:pt x="174625" y="40259"/>
                  <a:pt x="174625" y="89789"/>
                </a:cubicBezTo>
                <a:cubicBezTo>
                  <a:pt x="174625" y="139319"/>
                  <a:pt x="135509" y="179451"/>
                  <a:pt x="87249" y="179451"/>
                </a:cubicBezTo>
                <a:cubicBezTo>
                  <a:pt x="38989" y="179451"/>
                  <a:pt x="0" y="139319"/>
                  <a:pt x="0" y="89789"/>
                </a:cubicBezTo>
                <a:close/>
              </a:path>
            </a:pathLst>
          </a:custGeom>
          <a:solidFill>
            <a:srgbClr val="FFE227"/>
          </a:solidFill>
        </p:spPr>
        <p:txBody>
          <a:bodyPr wrap="square" lIns="0" tIns="0" rIns="0" bIns="0" rtlCol="0">
            <a:noAutofit/>
          </a:bodyPr>
          <a:lstStyle/>
          <a:p>
            <a:endParaRPr sz="1662"/>
          </a:p>
        </p:txBody>
      </p:sp>
      <p:sp>
        <p:nvSpPr>
          <p:cNvPr id="274" name="object 274"/>
          <p:cNvSpPr/>
          <p:nvPr/>
        </p:nvSpPr>
        <p:spPr>
          <a:xfrm>
            <a:off x="2805390" y="3350865"/>
            <a:ext cx="169985" cy="174439"/>
          </a:xfrm>
          <a:custGeom>
            <a:avLst/>
            <a:gdLst/>
            <a:ahLst/>
            <a:cxnLst/>
            <a:rect l="l" t="t" r="r" b="b"/>
            <a:pathLst>
              <a:path w="184150" h="188976">
                <a:moveTo>
                  <a:pt x="4763" y="94552"/>
                </a:moveTo>
                <a:cubicBezTo>
                  <a:pt x="4763" y="45022"/>
                  <a:pt x="43752" y="4763"/>
                  <a:pt x="92012" y="4763"/>
                </a:cubicBezTo>
                <a:cubicBezTo>
                  <a:pt x="140272" y="4763"/>
                  <a:pt x="179388" y="45022"/>
                  <a:pt x="179388" y="94552"/>
                </a:cubicBezTo>
                <a:cubicBezTo>
                  <a:pt x="179388" y="144082"/>
                  <a:pt x="140272" y="184214"/>
                  <a:pt x="92012" y="184214"/>
                </a:cubicBezTo>
                <a:cubicBezTo>
                  <a:pt x="43752" y="184214"/>
                  <a:pt x="4763" y="144082"/>
                  <a:pt x="4763" y="94552"/>
                </a:cubicBezTo>
                <a:close/>
              </a:path>
            </a:pathLst>
          </a:custGeom>
          <a:ln w="9525">
            <a:solidFill>
              <a:srgbClr val="FFFFFF"/>
            </a:solidFill>
          </a:ln>
        </p:spPr>
        <p:txBody>
          <a:bodyPr wrap="square" lIns="0" tIns="0" rIns="0" bIns="0" rtlCol="0">
            <a:noAutofit/>
          </a:bodyPr>
          <a:lstStyle/>
          <a:p>
            <a:endParaRPr sz="1662"/>
          </a:p>
        </p:txBody>
      </p:sp>
      <p:sp>
        <p:nvSpPr>
          <p:cNvPr id="3" name="text 1"/>
          <p:cNvSpPr txBox="1"/>
          <p:nvPr/>
        </p:nvSpPr>
        <p:spPr>
          <a:xfrm>
            <a:off x="2838275" y="3388717"/>
            <a:ext cx="108107" cy="113557"/>
          </a:xfrm>
          <a:prstGeom prst="rect">
            <a:avLst/>
          </a:prstGeom>
        </p:spPr>
        <p:txBody>
          <a:bodyPr vert="horz" wrap="none" lIns="0" tIns="0" rIns="0" bIns="0" rtlCol="0">
            <a:spAutoFit/>
          </a:bodyPr>
          <a:lstStyle/>
          <a:p>
            <a:r>
              <a:rPr sz="738" spc="9" dirty="0">
                <a:latin typeface="Arial"/>
                <a:cs typeface="Arial"/>
              </a:rPr>
              <a:t>27</a:t>
            </a:r>
            <a:endParaRPr sz="738">
              <a:latin typeface="Arial"/>
              <a:cs typeface="Arial"/>
            </a:endParaRPr>
          </a:p>
        </p:txBody>
      </p:sp>
      <p:sp>
        <p:nvSpPr>
          <p:cNvPr id="275" name="object 275"/>
          <p:cNvSpPr/>
          <p:nvPr/>
        </p:nvSpPr>
        <p:spPr>
          <a:xfrm>
            <a:off x="4563794" y="3811642"/>
            <a:ext cx="1092474" cy="480763"/>
          </a:xfrm>
          <a:custGeom>
            <a:avLst/>
            <a:gdLst/>
            <a:ahLst/>
            <a:cxnLst/>
            <a:rect l="l" t="t" r="r" b="b"/>
            <a:pathLst>
              <a:path w="1183513" h="520827">
                <a:moveTo>
                  <a:pt x="845820" y="378968"/>
                </a:moveTo>
                <a:lnTo>
                  <a:pt x="860806" y="381508"/>
                </a:lnTo>
                <a:lnTo>
                  <a:pt x="848487" y="395859"/>
                </a:lnTo>
                <a:lnTo>
                  <a:pt x="844677" y="409702"/>
                </a:lnTo>
                <a:lnTo>
                  <a:pt x="828675" y="413258"/>
                </a:lnTo>
                <a:lnTo>
                  <a:pt x="826516" y="400431"/>
                </a:lnTo>
                <a:lnTo>
                  <a:pt x="839851" y="387223"/>
                </a:lnTo>
                <a:lnTo>
                  <a:pt x="845820" y="378968"/>
                </a:lnTo>
                <a:close/>
                <a:moveTo>
                  <a:pt x="843153" y="34290"/>
                </a:moveTo>
                <a:lnTo>
                  <a:pt x="843153" y="34290"/>
                </a:lnTo>
                <a:lnTo>
                  <a:pt x="858139" y="45085"/>
                </a:lnTo>
                <a:lnTo>
                  <a:pt x="843153" y="56896"/>
                </a:lnTo>
                <a:lnTo>
                  <a:pt x="828675" y="66040"/>
                </a:lnTo>
                <a:lnTo>
                  <a:pt x="815213" y="76835"/>
                </a:lnTo>
                <a:lnTo>
                  <a:pt x="828675" y="82931"/>
                </a:lnTo>
                <a:lnTo>
                  <a:pt x="844677" y="93726"/>
                </a:lnTo>
                <a:lnTo>
                  <a:pt x="858139" y="81915"/>
                </a:lnTo>
                <a:lnTo>
                  <a:pt x="872109" y="90170"/>
                </a:lnTo>
                <a:lnTo>
                  <a:pt x="877951" y="76835"/>
                </a:lnTo>
                <a:lnTo>
                  <a:pt x="885444" y="61976"/>
                </a:lnTo>
                <a:lnTo>
                  <a:pt x="899922" y="61976"/>
                </a:lnTo>
                <a:lnTo>
                  <a:pt x="909574" y="48641"/>
                </a:lnTo>
                <a:lnTo>
                  <a:pt x="923544" y="36830"/>
                </a:lnTo>
                <a:lnTo>
                  <a:pt x="937514" y="36830"/>
                </a:lnTo>
                <a:lnTo>
                  <a:pt x="924560" y="22479"/>
                </a:lnTo>
                <a:lnTo>
                  <a:pt x="911225" y="22479"/>
                </a:lnTo>
                <a:lnTo>
                  <a:pt x="896747" y="31242"/>
                </a:lnTo>
                <a:lnTo>
                  <a:pt x="881761" y="42037"/>
                </a:lnTo>
                <a:lnTo>
                  <a:pt x="867791" y="51181"/>
                </a:lnTo>
                <a:lnTo>
                  <a:pt x="872109" y="38354"/>
                </a:lnTo>
                <a:lnTo>
                  <a:pt x="858139" y="34290"/>
                </a:lnTo>
                <a:lnTo>
                  <a:pt x="843153" y="34290"/>
                </a:lnTo>
                <a:close/>
                <a:moveTo>
                  <a:pt x="876300" y="350774"/>
                </a:moveTo>
                <a:lnTo>
                  <a:pt x="877951" y="337947"/>
                </a:lnTo>
                <a:lnTo>
                  <a:pt x="892937" y="326263"/>
                </a:lnTo>
                <a:lnTo>
                  <a:pt x="887603" y="312928"/>
                </a:lnTo>
                <a:lnTo>
                  <a:pt x="894080" y="298069"/>
                </a:lnTo>
                <a:lnTo>
                  <a:pt x="892937" y="284734"/>
                </a:lnTo>
                <a:lnTo>
                  <a:pt x="907923" y="272923"/>
                </a:lnTo>
                <a:lnTo>
                  <a:pt x="921893" y="261239"/>
                </a:lnTo>
                <a:lnTo>
                  <a:pt x="937514" y="249428"/>
                </a:lnTo>
                <a:lnTo>
                  <a:pt x="949833" y="236093"/>
                </a:lnTo>
                <a:lnTo>
                  <a:pt x="962152" y="232029"/>
                </a:lnTo>
                <a:lnTo>
                  <a:pt x="996950" y="251968"/>
                </a:lnTo>
                <a:lnTo>
                  <a:pt x="1016762" y="235077"/>
                </a:lnTo>
                <a:lnTo>
                  <a:pt x="1036066" y="255524"/>
                </a:lnTo>
                <a:lnTo>
                  <a:pt x="1051687" y="247396"/>
                </a:lnTo>
                <a:lnTo>
                  <a:pt x="1074166" y="210439"/>
                </a:lnTo>
                <a:lnTo>
                  <a:pt x="1067689" y="197739"/>
                </a:lnTo>
                <a:lnTo>
                  <a:pt x="1078992" y="190500"/>
                </a:lnTo>
                <a:lnTo>
                  <a:pt x="1092962" y="178689"/>
                </a:lnTo>
                <a:lnTo>
                  <a:pt x="1107948" y="169545"/>
                </a:lnTo>
                <a:lnTo>
                  <a:pt x="1121283" y="165481"/>
                </a:lnTo>
                <a:lnTo>
                  <a:pt x="1134745" y="157734"/>
                </a:lnTo>
                <a:lnTo>
                  <a:pt x="1173861" y="156718"/>
                </a:lnTo>
                <a:lnTo>
                  <a:pt x="1183513" y="179197"/>
                </a:lnTo>
                <a:lnTo>
                  <a:pt x="1154557" y="207391"/>
                </a:lnTo>
                <a:lnTo>
                  <a:pt x="1161034" y="253492"/>
                </a:lnTo>
                <a:lnTo>
                  <a:pt x="1144905" y="264795"/>
                </a:lnTo>
                <a:lnTo>
                  <a:pt x="1142238" y="278130"/>
                </a:lnTo>
                <a:lnTo>
                  <a:pt x="1142238" y="282194"/>
                </a:lnTo>
                <a:lnTo>
                  <a:pt x="1141095" y="287274"/>
                </a:lnTo>
                <a:lnTo>
                  <a:pt x="1126109" y="296545"/>
                </a:lnTo>
                <a:lnTo>
                  <a:pt x="1111631" y="308864"/>
                </a:lnTo>
                <a:lnTo>
                  <a:pt x="1100455" y="322072"/>
                </a:lnTo>
                <a:lnTo>
                  <a:pt x="1090168" y="335407"/>
                </a:lnTo>
                <a:lnTo>
                  <a:pt x="1075690" y="344678"/>
                </a:lnTo>
                <a:lnTo>
                  <a:pt x="1066038" y="350774"/>
                </a:lnTo>
                <a:lnTo>
                  <a:pt x="1054862" y="364617"/>
                </a:lnTo>
                <a:lnTo>
                  <a:pt x="1040892" y="378968"/>
                </a:lnTo>
                <a:lnTo>
                  <a:pt x="1025906" y="383032"/>
                </a:lnTo>
                <a:lnTo>
                  <a:pt x="1012444" y="381508"/>
                </a:lnTo>
                <a:lnTo>
                  <a:pt x="997966" y="383032"/>
                </a:lnTo>
                <a:lnTo>
                  <a:pt x="982980" y="384048"/>
                </a:lnTo>
                <a:lnTo>
                  <a:pt x="969137" y="394843"/>
                </a:lnTo>
                <a:lnTo>
                  <a:pt x="954024" y="403098"/>
                </a:lnTo>
                <a:lnTo>
                  <a:pt x="938530" y="408178"/>
                </a:lnTo>
                <a:lnTo>
                  <a:pt x="924560" y="417449"/>
                </a:lnTo>
                <a:lnTo>
                  <a:pt x="895604" y="417449"/>
                </a:lnTo>
                <a:lnTo>
                  <a:pt x="881761" y="418973"/>
                </a:lnTo>
                <a:lnTo>
                  <a:pt x="866648" y="412242"/>
                </a:lnTo>
                <a:lnTo>
                  <a:pt x="860806" y="398907"/>
                </a:lnTo>
                <a:lnTo>
                  <a:pt x="875284" y="384048"/>
                </a:lnTo>
                <a:lnTo>
                  <a:pt x="888619" y="378968"/>
                </a:lnTo>
                <a:lnTo>
                  <a:pt x="902589" y="372364"/>
                </a:lnTo>
                <a:lnTo>
                  <a:pt x="903732" y="359029"/>
                </a:lnTo>
                <a:lnTo>
                  <a:pt x="888619" y="355473"/>
                </a:lnTo>
                <a:lnTo>
                  <a:pt x="876300" y="350774"/>
                </a:lnTo>
                <a:close/>
                <a:moveTo>
                  <a:pt x="199898" y="133731"/>
                </a:moveTo>
                <a:lnTo>
                  <a:pt x="203581" y="133731"/>
                </a:lnTo>
                <a:lnTo>
                  <a:pt x="219710" y="130048"/>
                </a:lnTo>
                <a:lnTo>
                  <a:pt x="233172" y="127000"/>
                </a:lnTo>
                <a:lnTo>
                  <a:pt x="247015" y="136271"/>
                </a:lnTo>
                <a:lnTo>
                  <a:pt x="262636" y="136271"/>
                </a:lnTo>
                <a:lnTo>
                  <a:pt x="276479" y="132588"/>
                </a:lnTo>
                <a:lnTo>
                  <a:pt x="289941" y="132588"/>
                </a:lnTo>
                <a:lnTo>
                  <a:pt x="304927" y="130048"/>
                </a:lnTo>
                <a:lnTo>
                  <a:pt x="319405" y="137795"/>
                </a:lnTo>
                <a:lnTo>
                  <a:pt x="334391" y="142875"/>
                </a:lnTo>
                <a:lnTo>
                  <a:pt x="348361" y="135255"/>
                </a:lnTo>
                <a:lnTo>
                  <a:pt x="361823" y="140335"/>
                </a:lnTo>
                <a:lnTo>
                  <a:pt x="372999" y="153670"/>
                </a:lnTo>
                <a:lnTo>
                  <a:pt x="388620" y="157226"/>
                </a:lnTo>
                <a:lnTo>
                  <a:pt x="402463" y="156210"/>
                </a:lnTo>
                <a:lnTo>
                  <a:pt x="417449" y="150114"/>
                </a:lnTo>
                <a:lnTo>
                  <a:pt x="431419" y="147955"/>
                </a:lnTo>
                <a:lnTo>
                  <a:pt x="447040" y="153670"/>
                </a:lnTo>
                <a:lnTo>
                  <a:pt x="460375" y="145415"/>
                </a:lnTo>
                <a:lnTo>
                  <a:pt x="471678" y="132588"/>
                </a:lnTo>
                <a:lnTo>
                  <a:pt x="486664" y="135255"/>
                </a:lnTo>
                <a:lnTo>
                  <a:pt x="501142" y="136271"/>
                </a:lnTo>
                <a:lnTo>
                  <a:pt x="514477" y="144399"/>
                </a:lnTo>
                <a:lnTo>
                  <a:pt x="529590" y="146939"/>
                </a:lnTo>
                <a:lnTo>
                  <a:pt x="543433" y="144399"/>
                </a:lnTo>
                <a:lnTo>
                  <a:pt x="557911" y="136271"/>
                </a:lnTo>
                <a:lnTo>
                  <a:pt x="571373" y="133731"/>
                </a:lnTo>
                <a:lnTo>
                  <a:pt x="585343" y="130048"/>
                </a:lnTo>
                <a:lnTo>
                  <a:pt x="600329" y="119380"/>
                </a:lnTo>
                <a:lnTo>
                  <a:pt x="614807" y="119380"/>
                </a:lnTo>
                <a:lnTo>
                  <a:pt x="629793" y="121920"/>
                </a:lnTo>
                <a:lnTo>
                  <a:pt x="643763" y="121920"/>
                </a:lnTo>
                <a:lnTo>
                  <a:pt x="657098" y="120396"/>
                </a:lnTo>
                <a:lnTo>
                  <a:pt x="672719" y="116205"/>
                </a:lnTo>
                <a:lnTo>
                  <a:pt x="682244" y="110109"/>
                </a:lnTo>
                <a:lnTo>
                  <a:pt x="696214" y="104521"/>
                </a:lnTo>
                <a:lnTo>
                  <a:pt x="710184" y="100838"/>
                </a:lnTo>
                <a:lnTo>
                  <a:pt x="723519" y="98298"/>
                </a:lnTo>
                <a:lnTo>
                  <a:pt x="739648" y="92710"/>
                </a:lnTo>
                <a:lnTo>
                  <a:pt x="734822" y="79375"/>
                </a:lnTo>
                <a:lnTo>
                  <a:pt x="733806" y="66040"/>
                </a:lnTo>
                <a:lnTo>
                  <a:pt x="748792" y="60960"/>
                </a:lnTo>
                <a:lnTo>
                  <a:pt x="753110" y="47625"/>
                </a:lnTo>
                <a:lnTo>
                  <a:pt x="768096" y="46101"/>
                </a:lnTo>
                <a:lnTo>
                  <a:pt x="769620" y="33274"/>
                </a:lnTo>
                <a:lnTo>
                  <a:pt x="762762" y="19431"/>
                </a:lnTo>
                <a:lnTo>
                  <a:pt x="753110" y="5080"/>
                </a:lnTo>
                <a:lnTo>
                  <a:pt x="737489" y="0"/>
                </a:lnTo>
                <a:lnTo>
                  <a:pt x="725170" y="13335"/>
                </a:lnTo>
                <a:lnTo>
                  <a:pt x="725170" y="27686"/>
                </a:lnTo>
                <a:lnTo>
                  <a:pt x="739648" y="21463"/>
                </a:lnTo>
                <a:lnTo>
                  <a:pt x="753110" y="26162"/>
                </a:lnTo>
                <a:lnTo>
                  <a:pt x="739648" y="39497"/>
                </a:lnTo>
                <a:lnTo>
                  <a:pt x="723519" y="50165"/>
                </a:lnTo>
                <a:lnTo>
                  <a:pt x="710184" y="54229"/>
                </a:lnTo>
                <a:lnTo>
                  <a:pt x="696214" y="55880"/>
                </a:lnTo>
                <a:lnTo>
                  <a:pt x="682879" y="68580"/>
                </a:lnTo>
                <a:lnTo>
                  <a:pt x="675386" y="81915"/>
                </a:lnTo>
                <a:lnTo>
                  <a:pt x="665734" y="95250"/>
                </a:lnTo>
                <a:lnTo>
                  <a:pt x="651764" y="96774"/>
                </a:lnTo>
                <a:lnTo>
                  <a:pt x="636778" y="100838"/>
                </a:lnTo>
                <a:lnTo>
                  <a:pt x="621157" y="99314"/>
                </a:lnTo>
                <a:lnTo>
                  <a:pt x="607314" y="87630"/>
                </a:lnTo>
                <a:lnTo>
                  <a:pt x="593852" y="79375"/>
                </a:lnTo>
                <a:lnTo>
                  <a:pt x="582549" y="78359"/>
                </a:lnTo>
                <a:lnTo>
                  <a:pt x="584200" y="62992"/>
                </a:lnTo>
                <a:lnTo>
                  <a:pt x="568706" y="67564"/>
                </a:lnTo>
                <a:lnTo>
                  <a:pt x="554736" y="75819"/>
                </a:lnTo>
                <a:lnTo>
                  <a:pt x="540766" y="76835"/>
                </a:lnTo>
                <a:lnTo>
                  <a:pt x="525780" y="75819"/>
                </a:lnTo>
                <a:lnTo>
                  <a:pt x="511302" y="73787"/>
                </a:lnTo>
                <a:lnTo>
                  <a:pt x="497967" y="81915"/>
                </a:lnTo>
                <a:lnTo>
                  <a:pt x="483997" y="93726"/>
                </a:lnTo>
                <a:lnTo>
                  <a:pt x="469011" y="91186"/>
                </a:lnTo>
                <a:lnTo>
                  <a:pt x="454533" y="84455"/>
                </a:lnTo>
                <a:lnTo>
                  <a:pt x="444373" y="71247"/>
                </a:lnTo>
                <a:lnTo>
                  <a:pt x="428752" y="66040"/>
                </a:lnTo>
                <a:lnTo>
                  <a:pt x="414782" y="62992"/>
                </a:lnTo>
                <a:lnTo>
                  <a:pt x="400939" y="59436"/>
                </a:lnTo>
                <a:lnTo>
                  <a:pt x="385318" y="47625"/>
                </a:lnTo>
                <a:lnTo>
                  <a:pt x="371983" y="47625"/>
                </a:lnTo>
                <a:lnTo>
                  <a:pt x="356997" y="45085"/>
                </a:lnTo>
                <a:lnTo>
                  <a:pt x="343027" y="46101"/>
                </a:lnTo>
                <a:lnTo>
                  <a:pt x="328549" y="38354"/>
                </a:lnTo>
                <a:lnTo>
                  <a:pt x="313563" y="34290"/>
                </a:lnTo>
                <a:lnTo>
                  <a:pt x="299593" y="31242"/>
                </a:lnTo>
                <a:lnTo>
                  <a:pt x="286131" y="33274"/>
                </a:lnTo>
                <a:lnTo>
                  <a:pt x="271653" y="35814"/>
                </a:lnTo>
                <a:lnTo>
                  <a:pt x="258318" y="34290"/>
                </a:lnTo>
                <a:lnTo>
                  <a:pt x="242824" y="38354"/>
                </a:lnTo>
                <a:lnTo>
                  <a:pt x="229362" y="51181"/>
                </a:lnTo>
                <a:lnTo>
                  <a:pt x="214884" y="55880"/>
                </a:lnTo>
                <a:lnTo>
                  <a:pt x="199898" y="66040"/>
                </a:lnTo>
                <a:lnTo>
                  <a:pt x="188595" y="67564"/>
                </a:lnTo>
                <a:lnTo>
                  <a:pt x="175260" y="62992"/>
                </a:lnTo>
                <a:lnTo>
                  <a:pt x="176276" y="76835"/>
                </a:lnTo>
                <a:lnTo>
                  <a:pt x="162941" y="91186"/>
                </a:lnTo>
                <a:lnTo>
                  <a:pt x="162941" y="118364"/>
                </a:lnTo>
                <a:lnTo>
                  <a:pt x="172593" y="131064"/>
                </a:lnTo>
                <a:lnTo>
                  <a:pt x="185928" y="144399"/>
                </a:lnTo>
                <a:lnTo>
                  <a:pt x="199898" y="133731"/>
                </a:lnTo>
                <a:close/>
                <a:moveTo>
                  <a:pt x="355346" y="350774"/>
                </a:moveTo>
                <a:lnTo>
                  <a:pt x="358013" y="361569"/>
                </a:lnTo>
                <a:lnTo>
                  <a:pt x="346710" y="375412"/>
                </a:lnTo>
                <a:lnTo>
                  <a:pt x="336042" y="388239"/>
                </a:lnTo>
                <a:lnTo>
                  <a:pt x="322072" y="393319"/>
                </a:lnTo>
                <a:lnTo>
                  <a:pt x="308102" y="392303"/>
                </a:lnTo>
                <a:lnTo>
                  <a:pt x="292608" y="401574"/>
                </a:lnTo>
                <a:lnTo>
                  <a:pt x="278638" y="403098"/>
                </a:lnTo>
                <a:lnTo>
                  <a:pt x="265303" y="397891"/>
                </a:lnTo>
                <a:lnTo>
                  <a:pt x="249682" y="394843"/>
                </a:lnTo>
                <a:lnTo>
                  <a:pt x="234696" y="393319"/>
                </a:lnTo>
                <a:lnTo>
                  <a:pt x="220726" y="383032"/>
                </a:lnTo>
                <a:lnTo>
                  <a:pt x="205740" y="369824"/>
                </a:lnTo>
                <a:lnTo>
                  <a:pt x="199898" y="355473"/>
                </a:lnTo>
                <a:lnTo>
                  <a:pt x="196088" y="350774"/>
                </a:lnTo>
                <a:lnTo>
                  <a:pt x="191262" y="346202"/>
                </a:lnTo>
                <a:lnTo>
                  <a:pt x="177927" y="339090"/>
                </a:lnTo>
                <a:lnTo>
                  <a:pt x="163957" y="336423"/>
                </a:lnTo>
                <a:lnTo>
                  <a:pt x="148463" y="327279"/>
                </a:lnTo>
                <a:lnTo>
                  <a:pt x="137160" y="312928"/>
                </a:lnTo>
                <a:lnTo>
                  <a:pt x="123190" y="308864"/>
                </a:lnTo>
                <a:lnTo>
                  <a:pt x="108204" y="307340"/>
                </a:lnTo>
                <a:lnTo>
                  <a:pt x="94869" y="306197"/>
                </a:lnTo>
                <a:lnTo>
                  <a:pt x="80391" y="308864"/>
                </a:lnTo>
                <a:lnTo>
                  <a:pt x="66929" y="304673"/>
                </a:lnTo>
                <a:lnTo>
                  <a:pt x="52959" y="303657"/>
                </a:lnTo>
                <a:lnTo>
                  <a:pt x="37973" y="301117"/>
                </a:lnTo>
                <a:lnTo>
                  <a:pt x="32131" y="299085"/>
                </a:lnTo>
                <a:lnTo>
                  <a:pt x="18161" y="291465"/>
                </a:lnTo>
                <a:lnTo>
                  <a:pt x="8509" y="278130"/>
                </a:lnTo>
                <a:lnTo>
                  <a:pt x="0" y="266319"/>
                </a:lnTo>
                <a:lnTo>
                  <a:pt x="3175" y="262255"/>
                </a:lnTo>
                <a:lnTo>
                  <a:pt x="14478" y="249428"/>
                </a:lnTo>
                <a:lnTo>
                  <a:pt x="27813" y="243840"/>
                </a:lnTo>
                <a:lnTo>
                  <a:pt x="41783" y="238633"/>
                </a:lnTo>
                <a:lnTo>
                  <a:pt x="56769" y="237109"/>
                </a:lnTo>
                <a:lnTo>
                  <a:pt x="71247" y="236093"/>
                </a:lnTo>
                <a:lnTo>
                  <a:pt x="86233" y="236093"/>
                </a:lnTo>
                <a:lnTo>
                  <a:pt x="100203" y="233045"/>
                </a:lnTo>
                <a:lnTo>
                  <a:pt x="113538" y="236093"/>
                </a:lnTo>
                <a:lnTo>
                  <a:pt x="129159" y="230505"/>
                </a:lnTo>
                <a:lnTo>
                  <a:pt x="143002" y="236093"/>
                </a:lnTo>
                <a:lnTo>
                  <a:pt x="156972" y="238633"/>
                </a:lnTo>
                <a:lnTo>
                  <a:pt x="172593" y="232029"/>
                </a:lnTo>
                <a:lnTo>
                  <a:pt x="185928" y="223774"/>
                </a:lnTo>
                <a:lnTo>
                  <a:pt x="199898" y="232029"/>
                </a:lnTo>
                <a:lnTo>
                  <a:pt x="206883" y="238633"/>
                </a:lnTo>
                <a:lnTo>
                  <a:pt x="216535" y="251968"/>
                </a:lnTo>
                <a:lnTo>
                  <a:pt x="232029" y="254508"/>
                </a:lnTo>
                <a:lnTo>
                  <a:pt x="245491" y="259715"/>
                </a:lnTo>
                <a:lnTo>
                  <a:pt x="247015" y="274447"/>
                </a:lnTo>
                <a:lnTo>
                  <a:pt x="259334" y="287274"/>
                </a:lnTo>
                <a:lnTo>
                  <a:pt x="274955" y="284734"/>
                </a:lnTo>
                <a:lnTo>
                  <a:pt x="288925" y="283718"/>
                </a:lnTo>
                <a:lnTo>
                  <a:pt x="298450" y="296545"/>
                </a:lnTo>
                <a:lnTo>
                  <a:pt x="312420" y="303657"/>
                </a:lnTo>
                <a:lnTo>
                  <a:pt x="317246" y="318008"/>
                </a:lnTo>
                <a:lnTo>
                  <a:pt x="327406" y="331343"/>
                </a:lnTo>
                <a:lnTo>
                  <a:pt x="340868" y="337947"/>
                </a:lnTo>
                <a:lnTo>
                  <a:pt x="355346" y="350774"/>
                </a:lnTo>
                <a:close/>
                <a:moveTo>
                  <a:pt x="97536" y="62992"/>
                </a:moveTo>
                <a:lnTo>
                  <a:pt x="112522" y="72771"/>
                </a:lnTo>
                <a:lnTo>
                  <a:pt x="122174" y="87630"/>
                </a:lnTo>
                <a:lnTo>
                  <a:pt x="107188" y="90170"/>
                </a:lnTo>
                <a:lnTo>
                  <a:pt x="101219" y="102997"/>
                </a:lnTo>
                <a:lnTo>
                  <a:pt x="97536" y="116205"/>
                </a:lnTo>
                <a:lnTo>
                  <a:pt x="83566" y="120904"/>
                </a:lnTo>
                <a:lnTo>
                  <a:pt x="88900" y="105537"/>
                </a:lnTo>
                <a:lnTo>
                  <a:pt x="83566" y="92710"/>
                </a:lnTo>
                <a:lnTo>
                  <a:pt x="90043" y="78359"/>
                </a:lnTo>
                <a:lnTo>
                  <a:pt x="94869" y="65024"/>
                </a:lnTo>
                <a:lnTo>
                  <a:pt x="97536" y="62992"/>
                </a:lnTo>
                <a:close/>
                <a:moveTo>
                  <a:pt x="130683" y="93726"/>
                </a:moveTo>
                <a:lnTo>
                  <a:pt x="145796" y="105537"/>
                </a:lnTo>
                <a:lnTo>
                  <a:pt x="159639" y="98298"/>
                </a:lnTo>
                <a:lnTo>
                  <a:pt x="145796" y="112649"/>
                </a:lnTo>
                <a:lnTo>
                  <a:pt x="146812" y="125476"/>
                </a:lnTo>
                <a:lnTo>
                  <a:pt x="133477" y="125476"/>
                </a:lnTo>
                <a:lnTo>
                  <a:pt x="136144" y="112649"/>
                </a:lnTo>
                <a:lnTo>
                  <a:pt x="130683" y="99314"/>
                </a:lnTo>
                <a:lnTo>
                  <a:pt x="130683" y="93726"/>
                </a:lnTo>
                <a:close/>
                <a:moveTo>
                  <a:pt x="785241" y="36830"/>
                </a:moveTo>
                <a:lnTo>
                  <a:pt x="798576" y="28702"/>
                </a:lnTo>
                <a:lnTo>
                  <a:pt x="812546" y="28702"/>
                </a:lnTo>
                <a:lnTo>
                  <a:pt x="826516" y="33274"/>
                </a:lnTo>
                <a:lnTo>
                  <a:pt x="827532" y="46101"/>
                </a:lnTo>
                <a:lnTo>
                  <a:pt x="813689" y="58420"/>
                </a:lnTo>
                <a:lnTo>
                  <a:pt x="800227" y="58420"/>
                </a:lnTo>
                <a:lnTo>
                  <a:pt x="785241" y="60960"/>
                </a:lnTo>
                <a:lnTo>
                  <a:pt x="770763" y="59436"/>
                </a:lnTo>
                <a:lnTo>
                  <a:pt x="773938" y="46101"/>
                </a:lnTo>
                <a:lnTo>
                  <a:pt x="785241" y="36830"/>
                </a:lnTo>
                <a:close/>
                <a:moveTo>
                  <a:pt x="1045718" y="8763"/>
                </a:moveTo>
                <a:lnTo>
                  <a:pt x="1060704" y="8763"/>
                </a:lnTo>
                <a:lnTo>
                  <a:pt x="1074674" y="19431"/>
                </a:lnTo>
                <a:lnTo>
                  <a:pt x="1090168" y="15875"/>
                </a:lnTo>
                <a:lnTo>
                  <a:pt x="1103630" y="14351"/>
                </a:lnTo>
                <a:lnTo>
                  <a:pt x="1117600" y="16891"/>
                </a:lnTo>
                <a:lnTo>
                  <a:pt x="1131443" y="14351"/>
                </a:lnTo>
                <a:lnTo>
                  <a:pt x="1147064" y="14351"/>
                </a:lnTo>
                <a:lnTo>
                  <a:pt x="1160399" y="13335"/>
                </a:lnTo>
                <a:lnTo>
                  <a:pt x="1170686" y="26670"/>
                </a:lnTo>
                <a:lnTo>
                  <a:pt x="1170686" y="39497"/>
                </a:lnTo>
                <a:lnTo>
                  <a:pt x="1156208" y="52705"/>
                </a:lnTo>
                <a:lnTo>
                  <a:pt x="1141095" y="52705"/>
                </a:lnTo>
                <a:lnTo>
                  <a:pt x="1127252" y="54229"/>
                </a:lnTo>
                <a:lnTo>
                  <a:pt x="1111631" y="56896"/>
                </a:lnTo>
                <a:lnTo>
                  <a:pt x="1097788" y="60960"/>
                </a:lnTo>
                <a:lnTo>
                  <a:pt x="1082675" y="58420"/>
                </a:lnTo>
                <a:lnTo>
                  <a:pt x="1069340" y="63500"/>
                </a:lnTo>
                <a:lnTo>
                  <a:pt x="1054862" y="65024"/>
                </a:lnTo>
                <a:lnTo>
                  <a:pt x="1039876" y="68580"/>
                </a:lnTo>
                <a:lnTo>
                  <a:pt x="1025906" y="68580"/>
                </a:lnTo>
                <a:lnTo>
                  <a:pt x="1024763" y="54229"/>
                </a:lnTo>
                <a:lnTo>
                  <a:pt x="1034415" y="41021"/>
                </a:lnTo>
                <a:lnTo>
                  <a:pt x="1048385" y="33274"/>
                </a:lnTo>
                <a:lnTo>
                  <a:pt x="1034415" y="35814"/>
                </a:lnTo>
                <a:lnTo>
                  <a:pt x="1035558" y="22479"/>
                </a:lnTo>
                <a:lnTo>
                  <a:pt x="1045718" y="8763"/>
                </a:lnTo>
                <a:close/>
                <a:moveTo>
                  <a:pt x="952500" y="47625"/>
                </a:moveTo>
                <a:lnTo>
                  <a:pt x="966343" y="41021"/>
                </a:lnTo>
                <a:lnTo>
                  <a:pt x="974471" y="54229"/>
                </a:lnTo>
                <a:lnTo>
                  <a:pt x="986790" y="41021"/>
                </a:lnTo>
                <a:lnTo>
                  <a:pt x="997966" y="26670"/>
                </a:lnTo>
                <a:lnTo>
                  <a:pt x="1012444" y="22479"/>
                </a:lnTo>
                <a:lnTo>
                  <a:pt x="1010920" y="35814"/>
                </a:lnTo>
                <a:lnTo>
                  <a:pt x="1006602" y="50165"/>
                </a:lnTo>
                <a:lnTo>
                  <a:pt x="994283" y="63500"/>
                </a:lnTo>
                <a:lnTo>
                  <a:pt x="988949" y="76835"/>
                </a:lnTo>
                <a:lnTo>
                  <a:pt x="974471" y="85979"/>
                </a:lnTo>
                <a:lnTo>
                  <a:pt x="964819" y="72771"/>
                </a:lnTo>
                <a:lnTo>
                  <a:pt x="950849" y="65024"/>
                </a:lnTo>
                <a:lnTo>
                  <a:pt x="948182" y="51181"/>
                </a:lnTo>
                <a:lnTo>
                  <a:pt x="952500" y="47625"/>
                </a:lnTo>
                <a:close/>
                <a:moveTo>
                  <a:pt x="750443" y="79375"/>
                </a:moveTo>
                <a:lnTo>
                  <a:pt x="764286" y="68580"/>
                </a:lnTo>
                <a:lnTo>
                  <a:pt x="779272" y="66040"/>
                </a:lnTo>
                <a:lnTo>
                  <a:pt x="792734" y="62992"/>
                </a:lnTo>
                <a:lnTo>
                  <a:pt x="779272" y="75819"/>
                </a:lnTo>
                <a:lnTo>
                  <a:pt x="765429" y="81915"/>
                </a:lnTo>
                <a:lnTo>
                  <a:pt x="755777" y="95250"/>
                </a:lnTo>
                <a:lnTo>
                  <a:pt x="748792" y="80391"/>
                </a:lnTo>
                <a:lnTo>
                  <a:pt x="750443" y="79375"/>
                </a:lnTo>
                <a:close/>
                <a:moveTo>
                  <a:pt x="740791" y="490093"/>
                </a:moveTo>
                <a:lnTo>
                  <a:pt x="754126" y="486537"/>
                </a:lnTo>
                <a:lnTo>
                  <a:pt x="768096" y="482473"/>
                </a:lnTo>
                <a:lnTo>
                  <a:pt x="782066" y="474726"/>
                </a:lnTo>
                <a:lnTo>
                  <a:pt x="795909" y="467614"/>
                </a:lnTo>
                <a:lnTo>
                  <a:pt x="808863" y="454787"/>
                </a:lnTo>
                <a:lnTo>
                  <a:pt x="822198" y="443992"/>
                </a:lnTo>
                <a:lnTo>
                  <a:pt x="837184" y="433324"/>
                </a:lnTo>
                <a:lnTo>
                  <a:pt x="839851" y="446532"/>
                </a:lnTo>
                <a:lnTo>
                  <a:pt x="834517" y="459867"/>
                </a:lnTo>
                <a:lnTo>
                  <a:pt x="844677" y="474726"/>
                </a:lnTo>
                <a:lnTo>
                  <a:pt x="830834" y="475742"/>
                </a:lnTo>
                <a:lnTo>
                  <a:pt x="816356" y="485013"/>
                </a:lnTo>
                <a:lnTo>
                  <a:pt x="808863" y="499364"/>
                </a:lnTo>
                <a:lnTo>
                  <a:pt x="794385" y="500888"/>
                </a:lnTo>
                <a:lnTo>
                  <a:pt x="779272" y="506476"/>
                </a:lnTo>
                <a:lnTo>
                  <a:pt x="765429" y="509016"/>
                </a:lnTo>
                <a:lnTo>
                  <a:pt x="750443" y="519303"/>
                </a:lnTo>
                <a:lnTo>
                  <a:pt x="735965" y="520827"/>
                </a:lnTo>
                <a:lnTo>
                  <a:pt x="733171" y="507492"/>
                </a:lnTo>
                <a:lnTo>
                  <a:pt x="731139" y="494665"/>
                </a:lnTo>
                <a:lnTo>
                  <a:pt x="740791" y="490093"/>
                </a:lnTo>
                <a:close/>
                <a:moveTo>
                  <a:pt x="526796" y="450723"/>
                </a:moveTo>
                <a:lnTo>
                  <a:pt x="540766" y="443992"/>
                </a:lnTo>
                <a:lnTo>
                  <a:pt x="554736" y="430657"/>
                </a:lnTo>
                <a:lnTo>
                  <a:pt x="568706" y="432181"/>
                </a:lnTo>
                <a:lnTo>
                  <a:pt x="576707" y="445008"/>
                </a:lnTo>
                <a:lnTo>
                  <a:pt x="563245" y="455803"/>
                </a:lnTo>
                <a:lnTo>
                  <a:pt x="547751" y="462407"/>
                </a:lnTo>
                <a:lnTo>
                  <a:pt x="533781" y="461391"/>
                </a:lnTo>
                <a:lnTo>
                  <a:pt x="519938" y="454787"/>
                </a:lnTo>
                <a:lnTo>
                  <a:pt x="526796" y="450723"/>
                </a:lnTo>
                <a:close/>
              </a:path>
            </a:pathLst>
          </a:custGeom>
          <a:solidFill>
            <a:srgbClr val="D6D6D6"/>
          </a:solidFill>
        </p:spPr>
        <p:txBody>
          <a:bodyPr wrap="square" lIns="0" tIns="0" rIns="0" bIns="0" rtlCol="0">
            <a:noAutofit/>
          </a:bodyPr>
          <a:lstStyle/>
          <a:p>
            <a:endParaRPr sz="1662"/>
          </a:p>
        </p:txBody>
      </p:sp>
      <p:sp>
        <p:nvSpPr>
          <p:cNvPr id="4" name="object 276"/>
          <p:cNvSpPr/>
          <p:nvPr/>
        </p:nvSpPr>
        <p:spPr>
          <a:xfrm>
            <a:off x="4559397" y="3807244"/>
            <a:ext cx="1101266" cy="489556"/>
          </a:xfrm>
          <a:custGeom>
            <a:avLst/>
            <a:gdLst/>
            <a:ahLst/>
            <a:cxnLst/>
            <a:rect l="l" t="t" r="r" b="b"/>
            <a:pathLst>
              <a:path w="1193038" h="530352">
                <a:moveTo>
                  <a:pt x="850583" y="383731"/>
                </a:moveTo>
                <a:lnTo>
                  <a:pt x="865569" y="386271"/>
                </a:lnTo>
                <a:lnTo>
                  <a:pt x="853250" y="400622"/>
                </a:lnTo>
                <a:lnTo>
                  <a:pt x="849440" y="414465"/>
                </a:lnTo>
                <a:lnTo>
                  <a:pt x="833438" y="418021"/>
                </a:lnTo>
                <a:lnTo>
                  <a:pt x="831279" y="405194"/>
                </a:lnTo>
                <a:lnTo>
                  <a:pt x="844614" y="391986"/>
                </a:lnTo>
                <a:lnTo>
                  <a:pt x="850583" y="383731"/>
                </a:lnTo>
                <a:close/>
                <a:moveTo>
                  <a:pt x="847916" y="39053"/>
                </a:moveTo>
                <a:lnTo>
                  <a:pt x="847916" y="39053"/>
                </a:lnTo>
                <a:lnTo>
                  <a:pt x="862902" y="49848"/>
                </a:lnTo>
                <a:lnTo>
                  <a:pt x="847916" y="61659"/>
                </a:lnTo>
                <a:lnTo>
                  <a:pt x="833438" y="70803"/>
                </a:lnTo>
                <a:lnTo>
                  <a:pt x="819976" y="81598"/>
                </a:lnTo>
                <a:lnTo>
                  <a:pt x="833438" y="87694"/>
                </a:lnTo>
                <a:lnTo>
                  <a:pt x="849440" y="98489"/>
                </a:lnTo>
                <a:lnTo>
                  <a:pt x="862902" y="86678"/>
                </a:lnTo>
                <a:lnTo>
                  <a:pt x="876872" y="94933"/>
                </a:lnTo>
                <a:lnTo>
                  <a:pt x="882714" y="81598"/>
                </a:lnTo>
                <a:lnTo>
                  <a:pt x="890207" y="66739"/>
                </a:lnTo>
                <a:lnTo>
                  <a:pt x="904685" y="66739"/>
                </a:lnTo>
                <a:lnTo>
                  <a:pt x="914337" y="53404"/>
                </a:lnTo>
                <a:lnTo>
                  <a:pt x="928307" y="41593"/>
                </a:lnTo>
                <a:lnTo>
                  <a:pt x="942277" y="41593"/>
                </a:lnTo>
                <a:lnTo>
                  <a:pt x="929323" y="27242"/>
                </a:lnTo>
                <a:lnTo>
                  <a:pt x="915988" y="27242"/>
                </a:lnTo>
                <a:lnTo>
                  <a:pt x="901510" y="36005"/>
                </a:lnTo>
                <a:lnTo>
                  <a:pt x="886524" y="46800"/>
                </a:lnTo>
                <a:lnTo>
                  <a:pt x="872554" y="55944"/>
                </a:lnTo>
                <a:lnTo>
                  <a:pt x="876872" y="43117"/>
                </a:lnTo>
                <a:lnTo>
                  <a:pt x="862902" y="39053"/>
                </a:lnTo>
                <a:lnTo>
                  <a:pt x="847916" y="39053"/>
                </a:lnTo>
                <a:close/>
                <a:moveTo>
                  <a:pt x="881063" y="355537"/>
                </a:moveTo>
                <a:lnTo>
                  <a:pt x="882714" y="342710"/>
                </a:lnTo>
                <a:lnTo>
                  <a:pt x="897700" y="331026"/>
                </a:lnTo>
                <a:lnTo>
                  <a:pt x="892366" y="317691"/>
                </a:lnTo>
                <a:lnTo>
                  <a:pt x="898843" y="302832"/>
                </a:lnTo>
                <a:lnTo>
                  <a:pt x="897700" y="289497"/>
                </a:lnTo>
                <a:lnTo>
                  <a:pt x="912686" y="277686"/>
                </a:lnTo>
                <a:lnTo>
                  <a:pt x="926656" y="266002"/>
                </a:lnTo>
                <a:lnTo>
                  <a:pt x="942277" y="254191"/>
                </a:lnTo>
                <a:lnTo>
                  <a:pt x="954596" y="240856"/>
                </a:lnTo>
                <a:lnTo>
                  <a:pt x="966915" y="236792"/>
                </a:lnTo>
                <a:lnTo>
                  <a:pt x="1001713" y="256731"/>
                </a:lnTo>
                <a:lnTo>
                  <a:pt x="1021525" y="239840"/>
                </a:lnTo>
                <a:lnTo>
                  <a:pt x="1040829" y="260287"/>
                </a:lnTo>
                <a:lnTo>
                  <a:pt x="1056450" y="252159"/>
                </a:lnTo>
                <a:lnTo>
                  <a:pt x="1078929" y="215202"/>
                </a:lnTo>
                <a:lnTo>
                  <a:pt x="1072452" y="202502"/>
                </a:lnTo>
                <a:lnTo>
                  <a:pt x="1083755" y="195263"/>
                </a:lnTo>
                <a:lnTo>
                  <a:pt x="1097725" y="183452"/>
                </a:lnTo>
                <a:lnTo>
                  <a:pt x="1112711" y="174308"/>
                </a:lnTo>
                <a:lnTo>
                  <a:pt x="1126046" y="170244"/>
                </a:lnTo>
                <a:lnTo>
                  <a:pt x="1139508" y="162497"/>
                </a:lnTo>
                <a:lnTo>
                  <a:pt x="1178624" y="161481"/>
                </a:lnTo>
                <a:lnTo>
                  <a:pt x="1188276" y="183960"/>
                </a:lnTo>
                <a:lnTo>
                  <a:pt x="1159320" y="212154"/>
                </a:lnTo>
                <a:lnTo>
                  <a:pt x="1165797" y="258255"/>
                </a:lnTo>
                <a:lnTo>
                  <a:pt x="1149668" y="269558"/>
                </a:lnTo>
                <a:lnTo>
                  <a:pt x="1147001" y="282893"/>
                </a:lnTo>
                <a:lnTo>
                  <a:pt x="1147001" y="286957"/>
                </a:lnTo>
                <a:lnTo>
                  <a:pt x="1145858" y="292037"/>
                </a:lnTo>
                <a:lnTo>
                  <a:pt x="1130872" y="301308"/>
                </a:lnTo>
                <a:lnTo>
                  <a:pt x="1116394" y="313627"/>
                </a:lnTo>
                <a:lnTo>
                  <a:pt x="1105218" y="326835"/>
                </a:lnTo>
                <a:lnTo>
                  <a:pt x="1094931" y="340170"/>
                </a:lnTo>
                <a:lnTo>
                  <a:pt x="1080453" y="349441"/>
                </a:lnTo>
                <a:lnTo>
                  <a:pt x="1070801" y="355537"/>
                </a:lnTo>
                <a:lnTo>
                  <a:pt x="1059625" y="369380"/>
                </a:lnTo>
                <a:lnTo>
                  <a:pt x="1045655" y="383731"/>
                </a:lnTo>
                <a:lnTo>
                  <a:pt x="1030669" y="387795"/>
                </a:lnTo>
                <a:lnTo>
                  <a:pt x="1017207" y="386271"/>
                </a:lnTo>
                <a:lnTo>
                  <a:pt x="1002729" y="387795"/>
                </a:lnTo>
                <a:lnTo>
                  <a:pt x="987743" y="388811"/>
                </a:lnTo>
                <a:lnTo>
                  <a:pt x="973900" y="399606"/>
                </a:lnTo>
                <a:lnTo>
                  <a:pt x="958787" y="407861"/>
                </a:lnTo>
                <a:lnTo>
                  <a:pt x="943293" y="412941"/>
                </a:lnTo>
                <a:lnTo>
                  <a:pt x="929323" y="422212"/>
                </a:lnTo>
                <a:lnTo>
                  <a:pt x="900367" y="422212"/>
                </a:lnTo>
                <a:lnTo>
                  <a:pt x="886524" y="423736"/>
                </a:lnTo>
                <a:lnTo>
                  <a:pt x="871411" y="417005"/>
                </a:lnTo>
                <a:lnTo>
                  <a:pt x="865569" y="403670"/>
                </a:lnTo>
                <a:lnTo>
                  <a:pt x="880047" y="388811"/>
                </a:lnTo>
                <a:lnTo>
                  <a:pt x="893382" y="383731"/>
                </a:lnTo>
                <a:lnTo>
                  <a:pt x="907352" y="377127"/>
                </a:lnTo>
                <a:lnTo>
                  <a:pt x="908495" y="363792"/>
                </a:lnTo>
                <a:lnTo>
                  <a:pt x="893382" y="360236"/>
                </a:lnTo>
                <a:lnTo>
                  <a:pt x="881063" y="355537"/>
                </a:lnTo>
                <a:close/>
                <a:moveTo>
                  <a:pt x="204661" y="138494"/>
                </a:moveTo>
                <a:lnTo>
                  <a:pt x="208344" y="138494"/>
                </a:lnTo>
                <a:lnTo>
                  <a:pt x="224473" y="134811"/>
                </a:lnTo>
                <a:lnTo>
                  <a:pt x="237935" y="131763"/>
                </a:lnTo>
                <a:lnTo>
                  <a:pt x="251778" y="141034"/>
                </a:lnTo>
                <a:lnTo>
                  <a:pt x="267399" y="141034"/>
                </a:lnTo>
                <a:lnTo>
                  <a:pt x="281242" y="137351"/>
                </a:lnTo>
                <a:lnTo>
                  <a:pt x="294704" y="137351"/>
                </a:lnTo>
                <a:lnTo>
                  <a:pt x="309690" y="134811"/>
                </a:lnTo>
                <a:lnTo>
                  <a:pt x="324168" y="142558"/>
                </a:lnTo>
                <a:lnTo>
                  <a:pt x="339154" y="147638"/>
                </a:lnTo>
                <a:lnTo>
                  <a:pt x="353124" y="140018"/>
                </a:lnTo>
                <a:lnTo>
                  <a:pt x="366586" y="145098"/>
                </a:lnTo>
                <a:lnTo>
                  <a:pt x="377762" y="158433"/>
                </a:lnTo>
                <a:lnTo>
                  <a:pt x="393383" y="161989"/>
                </a:lnTo>
                <a:lnTo>
                  <a:pt x="407226" y="160973"/>
                </a:lnTo>
                <a:lnTo>
                  <a:pt x="422212" y="154877"/>
                </a:lnTo>
                <a:lnTo>
                  <a:pt x="436182" y="152718"/>
                </a:lnTo>
                <a:lnTo>
                  <a:pt x="451803" y="158433"/>
                </a:lnTo>
                <a:lnTo>
                  <a:pt x="465138" y="150178"/>
                </a:lnTo>
                <a:lnTo>
                  <a:pt x="476441" y="137351"/>
                </a:lnTo>
                <a:lnTo>
                  <a:pt x="491427" y="140018"/>
                </a:lnTo>
                <a:lnTo>
                  <a:pt x="505905" y="141034"/>
                </a:lnTo>
                <a:lnTo>
                  <a:pt x="519240" y="149162"/>
                </a:lnTo>
                <a:lnTo>
                  <a:pt x="534353" y="151702"/>
                </a:lnTo>
                <a:lnTo>
                  <a:pt x="548196" y="149162"/>
                </a:lnTo>
                <a:lnTo>
                  <a:pt x="562674" y="141034"/>
                </a:lnTo>
                <a:lnTo>
                  <a:pt x="576136" y="138494"/>
                </a:lnTo>
                <a:lnTo>
                  <a:pt x="590106" y="134811"/>
                </a:lnTo>
                <a:lnTo>
                  <a:pt x="605092" y="124143"/>
                </a:lnTo>
                <a:lnTo>
                  <a:pt x="619570" y="124143"/>
                </a:lnTo>
                <a:lnTo>
                  <a:pt x="634556" y="126683"/>
                </a:lnTo>
                <a:lnTo>
                  <a:pt x="648526" y="126683"/>
                </a:lnTo>
                <a:lnTo>
                  <a:pt x="661861" y="125159"/>
                </a:lnTo>
                <a:lnTo>
                  <a:pt x="677482" y="120968"/>
                </a:lnTo>
                <a:lnTo>
                  <a:pt x="687007" y="114872"/>
                </a:lnTo>
                <a:lnTo>
                  <a:pt x="700977" y="109284"/>
                </a:lnTo>
                <a:lnTo>
                  <a:pt x="714947" y="105601"/>
                </a:lnTo>
                <a:lnTo>
                  <a:pt x="728282" y="103061"/>
                </a:lnTo>
                <a:lnTo>
                  <a:pt x="744411" y="97473"/>
                </a:lnTo>
                <a:lnTo>
                  <a:pt x="739585" y="84138"/>
                </a:lnTo>
                <a:lnTo>
                  <a:pt x="738569" y="70803"/>
                </a:lnTo>
                <a:lnTo>
                  <a:pt x="753555" y="65723"/>
                </a:lnTo>
                <a:lnTo>
                  <a:pt x="757873" y="52388"/>
                </a:lnTo>
                <a:lnTo>
                  <a:pt x="772859" y="50864"/>
                </a:lnTo>
                <a:lnTo>
                  <a:pt x="774383" y="38037"/>
                </a:lnTo>
                <a:lnTo>
                  <a:pt x="767525" y="24194"/>
                </a:lnTo>
                <a:lnTo>
                  <a:pt x="757873" y="9843"/>
                </a:lnTo>
                <a:lnTo>
                  <a:pt x="742252" y="4763"/>
                </a:lnTo>
                <a:lnTo>
                  <a:pt x="729933" y="18098"/>
                </a:lnTo>
                <a:lnTo>
                  <a:pt x="729933" y="32449"/>
                </a:lnTo>
                <a:lnTo>
                  <a:pt x="744411" y="26226"/>
                </a:lnTo>
                <a:lnTo>
                  <a:pt x="757873" y="30925"/>
                </a:lnTo>
                <a:lnTo>
                  <a:pt x="744411" y="44260"/>
                </a:lnTo>
                <a:lnTo>
                  <a:pt x="728282" y="54928"/>
                </a:lnTo>
                <a:lnTo>
                  <a:pt x="714947" y="58992"/>
                </a:lnTo>
                <a:lnTo>
                  <a:pt x="700977" y="60643"/>
                </a:lnTo>
                <a:lnTo>
                  <a:pt x="687642" y="73343"/>
                </a:lnTo>
                <a:lnTo>
                  <a:pt x="680149" y="86678"/>
                </a:lnTo>
                <a:lnTo>
                  <a:pt x="670497" y="100013"/>
                </a:lnTo>
                <a:lnTo>
                  <a:pt x="656527" y="101537"/>
                </a:lnTo>
                <a:lnTo>
                  <a:pt x="641541" y="105601"/>
                </a:lnTo>
                <a:lnTo>
                  <a:pt x="625920" y="104077"/>
                </a:lnTo>
                <a:lnTo>
                  <a:pt x="612077" y="92393"/>
                </a:lnTo>
                <a:lnTo>
                  <a:pt x="598615" y="84138"/>
                </a:lnTo>
                <a:lnTo>
                  <a:pt x="587312" y="83122"/>
                </a:lnTo>
                <a:lnTo>
                  <a:pt x="588963" y="67755"/>
                </a:lnTo>
                <a:lnTo>
                  <a:pt x="573469" y="72327"/>
                </a:lnTo>
                <a:lnTo>
                  <a:pt x="559499" y="80582"/>
                </a:lnTo>
                <a:lnTo>
                  <a:pt x="545529" y="81598"/>
                </a:lnTo>
                <a:lnTo>
                  <a:pt x="530543" y="80582"/>
                </a:lnTo>
                <a:lnTo>
                  <a:pt x="516065" y="78550"/>
                </a:lnTo>
                <a:lnTo>
                  <a:pt x="502730" y="86678"/>
                </a:lnTo>
                <a:lnTo>
                  <a:pt x="488760" y="98489"/>
                </a:lnTo>
                <a:lnTo>
                  <a:pt x="473774" y="95949"/>
                </a:lnTo>
                <a:lnTo>
                  <a:pt x="459296" y="89218"/>
                </a:lnTo>
                <a:lnTo>
                  <a:pt x="449136" y="76010"/>
                </a:lnTo>
                <a:lnTo>
                  <a:pt x="433515" y="70803"/>
                </a:lnTo>
                <a:lnTo>
                  <a:pt x="419545" y="67755"/>
                </a:lnTo>
                <a:lnTo>
                  <a:pt x="405702" y="64199"/>
                </a:lnTo>
                <a:lnTo>
                  <a:pt x="390081" y="52388"/>
                </a:lnTo>
                <a:lnTo>
                  <a:pt x="376746" y="52388"/>
                </a:lnTo>
                <a:lnTo>
                  <a:pt x="361760" y="49848"/>
                </a:lnTo>
                <a:lnTo>
                  <a:pt x="347790" y="50864"/>
                </a:lnTo>
                <a:lnTo>
                  <a:pt x="333312" y="43117"/>
                </a:lnTo>
                <a:lnTo>
                  <a:pt x="318326" y="39053"/>
                </a:lnTo>
                <a:lnTo>
                  <a:pt x="304356" y="36005"/>
                </a:lnTo>
                <a:lnTo>
                  <a:pt x="290894" y="38037"/>
                </a:lnTo>
                <a:lnTo>
                  <a:pt x="276416" y="40577"/>
                </a:lnTo>
                <a:lnTo>
                  <a:pt x="263081" y="39053"/>
                </a:lnTo>
                <a:lnTo>
                  <a:pt x="247587" y="43117"/>
                </a:lnTo>
                <a:lnTo>
                  <a:pt x="234125" y="55944"/>
                </a:lnTo>
                <a:lnTo>
                  <a:pt x="219647" y="60643"/>
                </a:lnTo>
                <a:lnTo>
                  <a:pt x="204661" y="70803"/>
                </a:lnTo>
                <a:lnTo>
                  <a:pt x="193358" y="72327"/>
                </a:lnTo>
                <a:lnTo>
                  <a:pt x="180023" y="67755"/>
                </a:lnTo>
                <a:lnTo>
                  <a:pt x="181039" y="81598"/>
                </a:lnTo>
                <a:lnTo>
                  <a:pt x="167704" y="95949"/>
                </a:lnTo>
                <a:lnTo>
                  <a:pt x="167704" y="123127"/>
                </a:lnTo>
                <a:lnTo>
                  <a:pt x="177356" y="135827"/>
                </a:lnTo>
                <a:lnTo>
                  <a:pt x="190691" y="149162"/>
                </a:lnTo>
                <a:lnTo>
                  <a:pt x="204661" y="138494"/>
                </a:lnTo>
                <a:close/>
                <a:moveTo>
                  <a:pt x="360109" y="355537"/>
                </a:moveTo>
                <a:lnTo>
                  <a:pt x="362776" y="366332"/>
                </a:lnTo>
                <a:lnTo>
                  <a:pt x="351473" y="380175"/>
                </a:lnTo>
                <a:lnTo>
                  <a:pt x="340805" y="393002"/>
                </a:lnTo>
                <a:lnTo>
                  <a:pt x="326835" y="398082"/>
                </a:lnTo>
                <a:lnTo>
                  <a:pt x="312865" y="397066"/>
                </a:lnTo>
                <a:lnTo>
                  <a:pt x="297371" y="406337"/>
                </a:lnTo>
                <a:lnTo>
                  <a:pt x="283401" y="407861"/>
                </a:lnTo>
                <a:lnTo>
                  <a:pt x="270066" y="402654"/>
                </a:lnTo>
                <a:lnTo>
                  <a:pt x="254445" y="399606"/>
                </a:lnTo>
                <a:lnTo>
                  <a:pt x="239459" y="398082"/>
                </a:lnTo>
                <a:lnTo>
                  <a:pt x="225489" y="387795"/>
                </a:lnTo>
                <a:lnTo>
                  <a:pt x="210503" y="374587"/>
                </a:lnTo>
                <a:lnTo>
                  <a:pt x="204661" y="360236"/>
                </a:lnTo>
                <a:lnTo>
                  <a:pt x="200851" y="355537"/>
                </a:lnTo>
                <a:lnTo>
                  <a:pt x="196025" y="350965"/>
                </a:lnTo>
                <a:lnTo>
                  <a:pt x="182690" y="343853"/>
                </a:lnTo>
                <a:lnTo>
                  <a:pt x="168720" y="341186"/>
                </a:lnTo>
                <a:lnTo>
                  <a:pt x="153226" y="332042"/>
                </a:lnTo>
                <a:lnTo>
                  <a:pt x="141923" y="317691"/>
                </a:lnTo>
                <a:lnTo>
                  <a:pt x="127953" y="313627"/>
                </a:lnTo>
                <a:lnTo>
                  <a:pt x="112967" y="312103"/>
                </a:lnTo>
                <a:lnTo>
                  <a:pt x="99632" y="310960"/>
                </a:lnTo>
                <a:lnTo>
                  <a:pt x="85154" y="313627"/>
                </a:lnTo>
                <a:lnTo>
                  <a:pt x="71692" y="309436"/>
                </a:lnTo>
                <a:lnTo>
                  <a:pt x="57722" y="308420"/>
                </a:lnTo>
                <a:lnTo>
                  <a:pt x="42736" y="305880"/>
                </a:lnTo>
                <a:lnTo>
                  <a:pt x="36894" y="303848"/>
                </a:lnTo>
                <a:lnTo>
                  <a:pt x="22924" y="296228"/>
                </a:lnTo>
                <a:lnTo>
                  <a:pt x="13272" y="282893"/>
                </a:lnTo>
                <a:lnTo>
                  <a:pt x="4763" y="271082"/>
                </a:lnTo>
                <a:lnTo>
                  <a:pt x="7938" y="267018"/>
                </a:lnTo>
                <a:lnTo>
                  <a:pt x="19241" y="254191"/>
                </a:lnTo>
                <a:lnTo>
                  <a:pt x="32576" y="248603"/>
                </a:lnTo>
                <a:lnTo>
                  <a:pt x="46546" y="243396"/>
                </a:lnTo>
                <a:lnTo>
                  <a:pt x="61532" y="241872"/>
                </a:lnTo>
                <a:lnTo>
                  <a:pt x="76010" y="240856"/>
                </a:lnTo>
                <a:lnTo>
                  <a:pt x="90996" y="240856"/>
                </a:lnTo>
                <a:lnTo>
                  <a:pt x="104966" y="237808"/>
                </a:lnTo>
                <a:lnTo>
                  <a:pt x="118301" y="240856"/>
                </a:lnTo>
                <a:lnTo>
                  <a:pt x="133922" y="235268"/>
                </a:lnTo>
                <a:lnTo>
                  <a:pt x="147765" y="240856"/>
                </a:lnTo>
                <a:lnTo>
                  <a:pt x="161735" y="243396"/>
                </a:lnTo>
                <a:lnTo>
                  <a:pt x="177356" y="236792"/>
                </a:lnTo>
                <a:lnTo>
                  <a:pt x="190691" y="228537"/>
                </a:lnTo>
                <a:lnTo>
                  <a:pt x="204661" y="236792"/>
                </a:lnTo>
                <a:lnTo>
                  <a:pt x="211646" y="243396"/>
                </a:lnTo>
                <a:lnTo>
                  <a:pt x="221298" y="256731"/>
                </a:lnTo>
                <a:lnTo>
                  <a:pt x="236792" y="259271"/>
                </a:lnTo>
                <a:lnTo>
                  <a:pt x="250254" y="264478"/>
                </a:lnTo>
                <a:lnTo>
                  <a:pt x="251778" y="279210"/>
                </a:lnTo>
                <a:lnTo>
                  <a:pt x="264097" y="292037"/>
                </a:lnTo>
                <a:lnTo>
                  <a:pt x="279718" y="289497"/>
                </a:lnTo>
                <a:lnTo>
                  <a:pt x="293688" y="288481"/>
                </a:lnTo>
                <a:lnTo>
                  <a:pt x="303213" y="301308"/>
                </a:lnTo>
                <a:lnTo>
                  <a:pt x="317183" y="308420"/>
                </a:lnTo>
                <a:lnTo>
                  <a:pt x="322009" y="322771"/>
                </a:lnTo>
                <a:lnTo>
                  <a:pt x="332169" y="336106"/>
                </a:lnTo>
                <a:lnTo>
                  <a:pt x="345631" y="342710"/>
                </a:lnTo>
                <a:lnTo>
                  <a:pt x="360109" y="355537"/>
                </a:lnTo>
                <a:close/>
                <a:moveTo>
                  <a:pt x="102299" y="67755"/>
                </a:moveTo>
                <a:lnTo>
                  <a:pt x="117285" y="77534"/>
                </a:lnTo>
                <a:lnTo>
                  <a:pt x="126937" y="92393"/>
                </a:lnTo>
                <a:lnTo>
                  <a:pt x="111951" y="94933"/>
                </a:lnTo>
                <a:lnTo>
                  <a:pt x="105982" y="107760"/>
                </a:lnTo>
                <a:lnTo>
                  <a:pt x="102299" y="120968"/>
                </a:lnTo>
                <a:lnTo>
                  <a:pt x="88329" y="125667"/>
                </a:lnTo>
                <a:lnTo>
                  <a:pt x="93663" y="110300"/>
                </a:lnTo>
                <a:lnTo>
                  <a:pt x="88329" y="97473"/>
                </a:lnTo>
                <a:lnTo>
                  <a:pt x="94806" y="83122"/>
                </a:lnTo>
                <a:lnTo>
                  <a:pt x="99632" y="69787"/>
                </a:lnTo>
                <a:lnTo>
                  <a:pt x="102299" y="67755"/>
                </a:lnTo>
                <a:close/>
                <a:moveTo>
                  <a:pt x="135446" y="98489"/>
                </a:moveTo>
                <a:lnTo>
                  <a:pt x="150559" y="110300"/>
                </a:lnTo>
                <a:lnTo>
                  <a:pt x="164402" y="103061"/>
                </a:lnTo>
                <a:lnTo>
                  <a:pt x="150559" y="117412"/>
                </a:lnTo>
                <a:lnTo>
                  <a:pt x="151575" y="130239"/>
                </a:lnTo>
                <a:lnTo>
                  <a:pt x="138240" y="130239"/>
                </a:lnTo>
                <a:lnTo>
                  <a:pt x="140907" y="117412"/>
                </a:lnTo>
                <a:lnTo>
                  <a:pt x="135446" y="104077"/>
                </a:lnTo>
                <a:lnTo>
                  <a:pt x="135446" y="98489"/>
                </a:lnTo>
                <a:close/>
                <a:moveTo>
                  <a:pt x="790004" y="41593"/>
                </a:moveTo>
                <a:lnTo>
                  <a:pt x="803339" y="33465"/>
                </a:lnTo>
                <a:lnTo>
                  <a:pt x="817309" y="33465"/>
                </a:lnTo>
                <a:lnTo>
                  <a:pt x="831279" y="38037"/>
                </a:lnTo>
                <a:lnTo>
                  <a:pt x="832295" y="50864"/>
                </a:lnTo>
                <a:lnTo>
                  <a:pt x="818452" y="63183"/>
                </a:lnTo>
                <a:lnTo>
                  <a:pt x="804990" y="63183"/>
                </a:lnTo>
                <a:lnTo>
                  <a:pt x="790004" y="65723"/>
                </a:lnTo>
                <a:lnTo>
                  <a:pt x="775526" y="64199"/>
                </a:lnTo>
                <a:lnTo>
                  <a:pt x="778701" y="50864"/>
                </a:lnTo>
                <a:lnTo>
                  <a:pt x="790004" y="41593"/>
                </a:lnTo>
                <a:close/>
                <a:moveTo>
                  <a:pt x="1050481" y="13526"/>
                </a:moveTo>
                <a:lnTo>
                  <a:pt x="1065467" y="13526"/>
                </a:lnTo>
                <a:lnTo>
                  <a:pt x="1079437" y="24194"/>
                </a:lnTo>
                <a:lnTo>
                  <a:pt x="1094931" y="20638"/>
                </a:lnTo>
                <a:lnTo>
                  <a:pt x="1108393" y="19114"/>
                </a:lnTo>
                <a:lnTo>
                  <a:pt x="1122363" y="21654"/>
                </a:lnTo>
                <a:lnTo>
                  <a:pt x="1136206" y="19114"/>
                </a:lnTo>
                <a:lnTo>
                  <a:pt x="1151827" y="19114"/>
                </a:lnTo>
                <a:lnTo>
                  <a:pt x="1165162" y="18098"/>
                </a:lnTo>
                <a:lnTo>
                  <a:pt x="1175449" y="31433"/>
                </a:lnTo>
                <a:lnTo>
                  <a:pt x="1175449" y="44260"/>
                </a:lnTo>
                <a:lnTo>
                  <a:pt x="1160971" y="57468"/>
                </a:lnTo>
                <a:lnTo>
                  <a:pt x="1145858" y="57468"/>
                </a:lnTo>
                <a:lnTo>
                  <a:pt x="1132015" y="58992"/>
                </a:lnTo>
                <a:lnTo>
                  <a:pt x="1116394" y="61659"/>
                </a:lnTo>
                <a:lnTo>
                  <a:pt x="1102551" y="65723"/>
                </a:lnTo>
                <a:lnTo>
                  <a:pt x="1087438" y="63183"/>
                </a:lnTo>
                <a:lnTo>
                  <a:pt x="1074103" y="68263"/>
                </a:lnTo>
                <a:lnTo>
                  <a:pt x="1059625" y="69787"/>
                </a:lnTo>
                <a:lnTo>
                  <a:pt x="1044639" y="73343"/>
                </a:lnTo>
                <a:lnTo>
                  <a:pt x="1030669" y="73343"/>
                </a:lnTo>
                <a:lnTo>
                  <a:pt x="1029526" y="58992"/>
                </a:lnTo>
                <a:lnTo>
                  <a:pt x="1039178" y="45784"/>
                </a:lnTo>
                <a:lnTo>
                  <a:pt x="1053148" y="38037"/>
                </a:lnTo>
                <a:lnTo>
                  <a:pt x="1039178" y="40577"/>
                </a:lnTo>
                <a:lnTo>
                  <a:pt x="1040321" y="27242"/>
                </a:lnTo>
                <a:lnTo>
                  <a:pt x="1050481" y="13526"/>
                </a:lnTo>
                <a:close/>
                <a:moveTo>
                  <a:pt x="957263" y="52388"/>
                </a:moveTo>
                <a:lnTo>
                  <a:pt x="971106" y="45784"/>
                </a:lnTo>
                <a:lnTo>
                  <a:pt x="979234" y="58992"/>
                </a:lnTo>
                <a:lnTo>
                  <a:pt x="991553" y="45784"/>
                </a:lnTo>
                <a:lnTo>
                  <a:pt x="1002729" y="31433"/>
                </a:lnTo>
                <a:lnTo>
                  <a:pt x="1017207" y="27242"/>
                </a:lnTo>
                <a:lnTo>
                  <a:pt x="1015683" y="40577"/>
                </a:lnTo>
                <a:lnTo>
                  <a:pt x="1011365" y="54928"/>
                </a:lnTo>
                <a:lnTo>
                  <a:pt x="999046" y="68263"/>
                </a:lnTo>
                <a:lnTo>
                  <a:pt x="993712" y="81598"/>
                </a:lnTo>
                <a:lnTo>
                  <a:pt x="979234" y="90742"/>
                </a:lnTo>
                <a:lnTo>
                  <a:pt x="969582" y="77534"/>
                </a:lnTo>
                <a:lnTo>
                  <a:pt x="955612" y="69787"/>
                </a:lnTo>
                <a:lnTo>
                  <a:pt x="952945" y="55944"/>
                </a:lnTo>
                <a:lnTo>
                  <a:pt x="957263" y="52388"/>
                </a:lnTo>
                <a:close/>
                <a:moveTo>
                  <a:pt x="755206" y="84138"/>
                </a:moveTo>
                <a:lnTo>
                  <a:pt x="769049" y="73343"/>
                </a:lnTo>
                <a:lnTo>
                  <a:pt x="784035" y="70803"/>
                </a:lnTo>
                <a:lnTo>
                  <a:pt x="797497" y="67755"/>
                </a:lnTo>
                <a:lnTo>
                  <a:pt x="784035" y="80582"/>
                </a:lnTo>
                <a:lnTo>
                  <a:pt x="770192" y="86678"/>
                </a:lnTo>
                <a:lnTo>
                  <a:pt x="760540" y="100013"/>
                </a:lnTo>
                <a:lnTo>
                  <a:pt x="753555" y="85154"/>
                </a:lnTo>
                <a:lnTo>
                  <a:pt x="755206" y="84138"/>
                </a:lnTo>
                <a:close/>
                <a:moveTo>
                  <a:pt x="745554" y="494856"/>
                </a:moveTo>
                <a:lnTo>
                  <a:pt x="758889" y="491300"/>
                </a:lnTo>
                <a:lnTo>
                  <a:pt x="772859" y="487236"/>
                </a:lnTo>
                <a:lnTo>
                  <a:pt x="786829" y="479489"/>
                </a:lnTo>
                <a:lnTo>
                  <a:pt x="800672" y="472377"/>
                </a:lnTo>
                <a:lnTo>
                  <a:pt x="813626" y="459550"/>
                </a:lnTo>
                <a:lnTo>
                  <a:pt x="826961" y="448755"/>
                </a:lnTo>
                <a:lnTo>
                  <a:pt x="841947" y="438087"/>
                </a:lnTo>
                <a:lnTo>
                  <a:pt x="844614" y="451295"/>
                </a:lnTo>
                <a:lnTo>
                  <a:pt x="839280" y="464630"/>
                </a:lnTo>
                <a:lnTo>
                  <a:pt x="849440" y="479489"/>
                </a:lnTo>
                <a:lnTo>
                  <a:pt x="835597" y="480505"/>
                </a:lnTo>
                <a:lnTo>
                  <a:pt x="821119" y="489776"/>
                </a:lnTo>
                <a:lnTo>
                  <a:pt x="813626" y="504127"/>
                </a:lnTo>
                <a:lnTo>
                  <a:pt x="799148" y="505651"/>
                </a:lnTo>
                <a:lnTo>
                  <a:pt x="784035" y="511239"/>
                </a:lnTo>
                <a:lnTo>
                  <a:pt x="770192" y="513779"/>
                </a:lnTo>
                <a:lnTo>
                  <a:pt x="755206" y="524066"/>
                </a:lnTo>
                <a:lnTo>
                  <a:pt x="740728" y="525590"/>
                </a:lnTo>
                <a:lnTo>
                  <a:pt x="737934" y="512255"/>
                </a:lnTo>
                <a:lnTo>
                  <a:pt x="735902" y="499428"/>
                </a:lnTo>
                <a:lnTo>
                  <a:pt x="745554" y="494856"/>
                </a:lnTo>
                <a:close/>
                <a:moveTo>
                  <a:pt x="531559" y="455486"/>
                </a:moveTo>
                <a:lnTo>
                  <a:pt x="545529" y="448755"/>
                </a:lnTo>
                <a:lnTo>
                  <a:pt x="559499" y="435420"/>
                </a:lnTo>
                <a:lnTo>
                  <a:pt x="573469" y="436944"/>
                </a:lnTo>
                <a:lnTo>
                  <a:pt x="581470" y="449771"/>
                </a:lnTo>
                <a:lnTo>
                  <a:pt x="568008" y="460566"/>
                </a:lnTo>
                <a:lnTo>
                  <a:pt x="552514" y="467170"/>
                </a:lnTo>
                <a:lnTo>
                  <a:pt x="538544" y="466154"/>
                </a:lnTo>
                <a:lnTo>
                  <a:pt x="524701" y="459550"/>
                </a:lnTo>
                <a:lnTo>
                  <a:pt x="531559" y="455486"/>
                </a:lnTo>
                <a:close/>
              </a:path>
            </a:pathLst>
          </a:custGeom>
          <a:ln w="9525">
            <a:solidFill>
              <a:srgbClr val="FFFFFF"/>
            </a:solidFill>
          </a:ln>
        </p:spPr>
        <p:txBody>
          <a:bodyPr wrap="square" lIns="0" tIns="0" rIns="0" bIns="0" rtlCol="0">
            <a:noAutofit/>
          </a:bodyPr>
          <a:lstStyle/>
          <a:p>
            <a:endParaRPr sz="1662"/>
          </a:p>
        </p:txBody>
      </p:sp>
      <p:sp>
        <p:nvSpPr>
          <p:cNvPr id="5" name="object 277"/>
          <p:cNvSpPr/>
          <p:nvPr/>
        </p:nvSpPr>
        <p:spPr>
          <a:xfrm>
            <a:off x="6451913" y="2460088"/>
            <a:ext cx="908420" cy="707722"/>
          </a:xfrm>
          <a:custGeom>
            <a:avLst/>
            <a:gdLst/>
            <a:ahLst/>
            <a:cxnLst/>
            <a:rect l="l" t="t" r="r" b="b"/>
            <a:pathLst>
              <a:path w="984122" h="766699">
                <a:moveTo>
                  <a:pt x="928878" y="530098"/>
                </a:moveTo>
                <a:lnTo>
                  <a:pt x="927227" y="521335"/>
                </a:lnTo>
                <a:lnTo>
                  <a:pt x="924052" y="505968"/>
                </a:lnTo>
                <a:lnTo>
                  <a:pt x="922401" y="493141"/>
                </a:lnTo>
                <a:lnTo>
                  <a:pt x="922401" y="467106"/>
                </a:lnTo>
                <a:lnTo>
                  <a:pt x="918718" y="451739"/>
                </a:lnTo>
                <a:lnTo>
                  <a:pt x="903732" y="445516"/>
                </a:lnTo>
                <a:lnTo>
                  <a:pt x="889254" y="456311"/>
                </a:lnTo>
                <a:lnTo>
                  <a:pt x="888110" y="469645"/>
                </a:lnTo>
                <a:lnTo>
                  <a:pt x="892429" y="482473"/>
                </a:lnTo>
                <a:lnTo>
                  <a:pt x="894080" y="496824"/>
                </a:lnTo>
                <a:lnTo>
                  <a:pt x="897763" y="510539"/>
                </a:lnTo>
                <a:lnTo>
                  <a:pt x="884428" y="508508"/>
                </a:lnTo>
                <a:lnTo>
                  <a:pt x="875792" y="495808"/>
                </a:lnTo>
                <a:lnTo>
                  <a:pt x="873125" y="486537"/>
                </a:lnTo>
                <a:lnTo>
                  <a:pt x="867283" y="473201"/>
                </a:lnTo>
                <a:lnTo>
                  <a:pt x="861821" y="459867"/>
                </a:lnTo>
                <a:lnTo>
                  <a:pt x="852296" y="447039"/>
                </a:lnTo>
                <a:lnTo>
                  <a:pt x="838327" y="434848"/>
                </a:lnTo>
                <a:lnTo>
                  <a:pt x="831342" y="419989"/>
                </a:lnTo>
                <a:lnTo>
                  <a:pt x="829691" y="407162"/>
                </a:lnTo>
                <a:lnTo>
                  <a:pt x="827532" y="392811"/>
                </a:lnTo>
                <a:lnTo>
                  <a:pt x="821690" y="378968"/>
                </a:lnTo>
                <a:lnTo>
                  <a:pt x="827532" y="365633"/>
                </a:lnTo>
                <a:lnTo>
                  <a:pt x="826008" y="352806"/>
                </a:lnTo>
                <a:lnTo>
                  <a:pt x="821690" y="338074"/>
                </a:lnTo>
                <a:lnTo>
                  <a:pt x="820039" y="324739"/>
                </a:lnTo>
                <a:lnTo>
                  <a:pt x="817371" y="310388"/>
                </a:lnTo>
                <a:lnTo>
                  <a:pt x="824865" y="296037"/>
                </a:lnTo>
                <a:lnTo>
                  <a:pt x="837184" y="282194"/>
                </a:lnTo>
                <a:lnTo>
                  <a:pt x="840994" y="268859"/>
                </a:lnTo>
                <a:lnTo>
                  <a:pt x="842645" y="254508"/>
                </a:lnTo>
                <a:lnTo>
                  <a:pt x="850646" y="241681"/>
                </a:lnTo>
                <a:lnTo>
                  <a:pt x="840994" y="227965"/>
                </a:lnTo>
                <a:lnTo>
                  <a:pt x="829691" y="213614"/>
                </a:lnTo>
                <a:lnTo>
                  <a:pt x="820039" y="200279"/>
                </a:lnTo>
                <a:lnTo>
                  <a:pt x="813689" y="186436"/>
                </a:lnTo>
                <a:lnTo>
                  <a:pt x="804037" y="172085"/>
                </a:lnTo>
                <a:lnTo>
                  <a:pt x="813689" y="159258"/>
                </a:lnTo>
                <a:lnTo>
                  <a:pt x="827532" y="153670"/>
                </a:lnTo>
                <a:lnTo>
                  <a:pt x="813689" y="144907"/>
                </a:lnTo>
                <a:lnTo>
                  <a:pt x="798068" y="132080"/>
                </a:lnTo>
                <a:lnTo>
                  <a:pt x="784097" y="131064"/>
                </a:lnTo>
                <a:lnTo>
                  <a:pt x="770255" y="134239"/>
                </a:lnTo>
                <a:lnTo>
                  <a:pt x="762127" y="129540"/>
                </a:lnTo>
                <a:lnTo>
                  <a:pt x="748284" y="135255"/>
                </a:lnTo>
                <a:lnTo>
                  <a:pt x="734314" y="134239"/>
                </a:lnTo>
                <a:lnTo>
                  <a:pt x="718820" y="132080"/>
                </a:lnTo>
                <a:lnTo>
                  <a:pt x="705358" y="132080"/>
                </a:lnTo>
                <a:lnTo>
                  <a:pt x="691388" y="131064"/>
                </a:lnTo>
                <a:lnTo>
                  <a:pt x="675894" y="125984"/>
                </a:lnTo>
                <a:lnTo>
                  <a:pt x="661924" y="112649"/>
                </a:lnTo>
                <a:lnTo>
                  <a:pt x="648589" y="102489"/>
                </a:lnTo>
                <a:lnTo>
                  <a:pt x="633476" y="95250"/>
                </a:lnTo>
                <a:lnTo>
                  <a:pt x="617474" y="90170"/>
                </a:lnTo>
                <a:lnTo>
                  <a:pt x="604012" y="77851"/>
                </a:lnTo>
                <a:lnTo>
                  <a:pt x="590169" y="79375"/>
                </a:lnTo>
                <a:lnTo>
                  <a:pt x="575056" y="74295"/>
                </a:lnTo>
                <a:lnTo>
                  <a:pt x="560578" y="67564"/>
                </a:lnTo>
                <a:lnTo>
                  <a:pt x="545592" y="65024"/>
                </a:lnTo>
                <a:lnTo>
                  <a:pt x="532257" y="62484"/>
                </a:lnTo>
                <a:lnTo>
                  <a:pt x="511302" y="62484"/>
                </a:lnTo>
                <a:lnTo>
                  <a:pt x="500126" y="60960"/>
                </a:lnTo>
                <a:lnTo>
                  <a:pt x="488822" y="65024"/>
                </a:lnTo>
                <a:lnTo>
                  <a:pt x="473837" y="67564"/>
                </a:lnTo>
                <a:lnTo>
                  <a:pt x="459867" y="72771"/>
                </a:lnTo>
                <a:lnTo>
                  <a:pt x="444372" y="80899"/>
                </a:lnTo>
                <a:lnTo>
                  <a:pt x="433578" y="95250"/>
                </a:lnTo>
                <a:lnTo>
                  <a:pt x="419608" y="99314"/>
                </a:lnTo>
                <a:lnTo>
                  <a:pt x="405765" y="111125"/>
                </a:lnTo>
                <a:lnTo>
                  <a:pt x="393446" y="124968"/>
                </a:lnTo>
                <a:lnTo>
                  <a:pt x="379476" y="129540"/>
                </a:lnTo>
                <a:lnTo>
                  <a:pt x="364490" y="131064"/>
                </a:lnTo>
                <a:lnTo>
                  <a:pt x="348869" y="134239"/>
                </a:lnTo>
                <a:lnTo>
                  <a:pt x="335026" y="139319"/>
                </a:lnTo>
                <a:lnTo>
                  <a:pt x="321056" y="134239"/>
                </a:lnTo>
                <a:lnTo>
                  <a:pt x="306070" y="139319"/>
                </a:lnTo>
                <a:lnTo>
                  <a:pt x="292100" y="142875"/>
                </a:lnTo>
                <a:lnTo>
                  <a:pt x="278130" y="152146"/>
                </a:lnTo>
                <a:lnTo>
                  <a:pt x="282447" y="165481"/>
                </a:lnTo>
                <a:lnTo>
                  <a:pt x="282447" y="180213"/>
                </a:lnTo>
                <a:lnTo>
                  <a:pt x="279272" y="191008"/>
                </a:lnTo>
                <a:lnTo>
                  <a:pt x="272796" y="205359"/>
                </a:lnTo>
                <a:lnTo>
                  <a:pt x="265810" y="218694"/>
                </a:lnTo>
                <a:lnTo>
                  <a:pt x="251841" y="222758"/>
                </a:lnTo>
                <a:lnTo>
                  <a:pt x="236855" y="234569"/>
                </a:lnTo>
                <a:lnTo>
                  <a:pt x="231013" y="248920"/>
                </a:lnTo>
                <a:lnTo>
                  <a:pt x="232537" y="262763"/>
                </a:lnTo>
                <a:lnTo>
                  <a:pt x="246507" y="261239"/>
                </a:lnTo>
                <a:lnTo>
                  <a:pt x="261493" y="263779"/>
                </a:lnTo>
                <a:lnTo>
                  <a:pt x="275463" y="270383"/>
                </a:lnTo>
                <a:lnTo>
                  <a:pt x="289433" y="266319"/>
                </a:lnTo>
                <a:lnTo>
                  <a:pt x="293751" y="253492"/>
                </a:lnTo>
                <a:lnTo>
                  <a:pt x="307594" y="257048"/>
                </a:lnTo>
                <a:lnTo>
                  <a:pt x="314579" y="270383"/>
                </a:lnTo>
                <a:lnTo>
                  <a:pt x="328549" y="263779"/>
                </a:lnTo>
                <a:lnTo>
                  <a:pt x="341884" y="267843"/>
                </a:lnTo>
                <a:lnTo>
                  <a:pt x="356996" y="274447"/>
                </a:lnTo>
                <a:lnTo>
                  <a:pt x="371475" y="283210"/>
                </a:lnTo>
                <a:lnTo>
                  <a:pt x="385318" y="276098"/>
                </a:lnTo>
                <a:lnTo>
                  <a:pt x="383794" y="288798"/>
                </a:lnTo>
                <a:lnTo>
                  <a:pt x="398780" y="282194"/>
                </a:lnTo>
                <a:lnTo>
                  <a:pt x="412750" y="282194"/>
                </a:lnTo>
                <a:lnTo>
                  <a:pt x="398780" y="294005"/>
                </a:lnTo>
                <a:lnTo>
                  <a:pt x="406272" y="307848"/>
                </a:lnTo>
                <a:lnTo>
                  <a:pt x="419608" y="302133"/>
                </a:lnTo>
                <a:lnTo>
                  <a:pt x="425069" y="302133"/>
                </a:lnTo>
                <a:lnTo>
                  <a:pt x="415417" y="316992"/>
                </a:lnTo>
                <a:lnTo>
                  <a:pt x="409956" y="330326"/>
                </a:lnTo>
                <a:lnTo>
                  <a:pt x="415417" y="344678"/>
                </a:lnTo>
                <a:lnTo>
                  <a:pt x="421259" y="358013"/>
                </a:lnTo>
                <a:lnTo>
                  <a:pt x="436245" y="367157"/>
                </a:lnTo>
                <a:lnTo>
                  <a:pt x="437388" y="379983"/>
                </a:lnTo>
                <a:lnTo>
                  <a:pt x="451866" y="387223"/>
                </a:lnTo>
                <a:lnTo>
                  <a:pt x="465201" y="395351"/>
                </a:lnTo>
                <a:lnTo>
                  <a:pt x="478028" y="408178"/>
                </a:lnTo>
                <a:lnTo>
                  <a:pt x="491490" y="407162"/>
                </a:lnTo>
                <a:lnTo>
                  <a:pt x="505459" y="399923"/>
                </a:lnTo>
                <a:lnTo>
                  <a:pt x="520954" y="396367"/>
                </a:lnTo>
                <a:lnTo>
                  <a:pt x="534924" y="396367"/>
                </a:lnTo>
                <a:lnTo>
                  <a:pt x="541909" y="410718"/>
                </a:lnTo>
                <a:lnTo>
                  <a:pt x="542925" y="410718"/>
                </a:lnTo>
                <a:lnTo>
                  <a:pt x="556895" y="413766"/>
                </a:lnTo>
                <a:lnTo>
                  <a:pt x="570865" y="405638"/>
                </a:lnTo>
                <a:lnTo>
                  <a:pt x="584200" y="408178"/>
                </a:lnTo>
                <a:lnTo>
                  <a:pt x="599821" y="410718"/>
                </a:lnTo>
                <a:lnTo>
                  <a:pt x="606679" y="410718"/>
                </a:lnTo>
                <a:lnTo>
                  <a:pt x="620649" y="404622"/>
                </a:lnTo>
                <a:lnTo>
                  <a:pt x="635634" y="402082"/>
                </a:lnTo>
                <a:lnTo>
                  <a:pt x="649605" y="397891"/>
                </a:lnTo>
                <a:lnTo>
                  <a:pt x="663575" y="396367"/>
                </a:lnTo>
                <a:lnTo>
                  <a:pt x="679069" y="399923"/>
                </a:lnTo>
                <a:lnTo>
                  <a:pt x="693039" y="403098"/>
                </a:lnTo>
                <a:lnTo>
                  <a:pt x="708025" y="397891"/>
                </a:lnTo>
                <a:lnTo>
                  <a:pt x="721487" y="397891"/>
                </a:lnTo>
                <a:lnTo>
                  <a:pt x="728980" y="402082"/>
                </a:lnTo>
                <a:lnTo>
                  <a:pt x="743966" y="393826"/>
                </a:lnTo>
                <a:lnTo>
                  <a:pt x="757935" y="388239"/>
                </a:lnTo>
                <a:lnTo>
                  <a:pt x="771779" y="378968"/>
                </a:lnTo>
                <a:lnTo>
                  <a:pt x="786892" y="382016"/>
                </a:lnTo>
                <a:lnTo>
                  <a:pt x="775589" y="396367"/>
                </a:lnTo>
                <a:lnTo>
                  <a:pt x="762127" y="409701"/>
                </a:lnTo>
                <a:lnTo>
                  <a:pt x="775589" y="409701"/>
                </a:lnTo>
                <a:lnTo>
                  <a:pt x="791083" y="402082"/>
                </a:lnTo>
                <a:lnTo>
                  <a:pt x="786892" y="416306"/>
                </a:lnTo>
                <a:lnTo>
                  <a:pt x="781431" y="429641"/>
                </a:lnTo>
                <a:lnTo>
                  <a:pt x="796544" y="433324"/>
                </a:lnTo>
                <a:lnTo>
                  <a:pt x="781431" y="445516"/>
                </a:lnTo>
                <a:lnTo>
                  <a:pt x="767588" y="436372"/>
                </a:lnTo>
                <a:lnTo>
                  <a:pt x="753618" y="437895"/>
                </a:lnTo>
                <a:lnTo>
                  <a:pt x="748284" y="441451"/>
                </a:lnTo>
                <a:lnTo>
                  <a:pt x="762127" y="454787"/>
                </a:lnTo>
                <a:lnTo>
                  <a:pt x="756793" y="468122"/>
                </a:lnTo>
                <a:lnTo>
                  <a:pt x="742315" y="462407"/>
                </a:lnTo>
                <a:lnTo>
                  <a:pt x="736981" y="475742"/>
                </a:lnTo>
                <a:lnTo>
                  <a:pt x="735965" y="462407"/>
                </a:lnTo>
                <a:lnTo>
                  <a:pt x="721487" y="458851"/>
                </a:lnTo>
                <a:lnTo>
                  <a:pt x="708025" y="468122"/>
                </a:lnTo>
                <a:lnTo>
                  <a:pt x="700024" y="453263"/>
                </a:lnTo>
                <a:lnTo>
                  <a:pt x="696849" y="467106"/>
                </a:lnTo>
                <a:lnTo>
                  <a:pt x="691388" y="453263"/>
                </a:lnTo>
                <a:lnTo>
                  <a:pt x="687196" y="467106"/>
                </a:lnTo>
                <a:lnTo>
                  <a:pt x="681735" y="479933"/>
                </a:lnTo>
                <a:lnTo>
                  <a:pt x="681735" y="453263"/>
                </a:lnTo>
                <a:lnTo>
                  <a:pt x="667893" y="441451"/>
                </a:lnTo>
                <a:lnTo>
                  <a:pt x="653415" y="435356"/>
                </a:lnTo>
                <a:lnTo>
                  <a:pt x="639953" y="437895"/>
                </a:lnTo>
                <a:lnTo>
                  <a:pt x="625983" y="442468"/>
                </a:lnTo>
                <a:lnTo>
                  <a:pt x="610996" y="452247"/>
                </a:lnTo>
                <a:lnTo>
                  <a:pt x="591693" y="478789"/>
                </a:lnTo>
                <a:lnTo>
                  <a:pt x="580517" y="492125"/>
                </a:lnTo>
                <a:lnTo>
                  <a:pt x="575056" y="495808"/>
                </a:lnTo>
                <a:lnTo>
                  <a:pt x="559562" y="506476"/>
                </a:lnTo>
                <a:lnTo>
                  <a:pt x="545592" y="502412"/>
                </a:lnTo>
                <a:lnTo>
                  <a:pt x="532257" y="490601"/>
                </a:lnTo>
                <a:lnTo>
                  <a:pt x="518287" y="486537"/>
                </a:lnTo>
                <a:lnTo>
                  <a:pt x="502793" y="495808"/>
                </a:lnTo>
                <a:lnTo>
                  <a:pt x="488822" y="486537"/>
                </a:lnTo>
                <a:lnTo>
                  <a:pt x="475360" y="483997"/>
                </a:lnTo>
                <a:lnTo>
                  <a:pt x="459867" y="482473"/>
                </a:lnTo>
                <a:lnTo>
                  <a:pt x="445896" y="493141"/>
                </a:lnTo>
                <a:lnTo>
                  <a:pt x="432054" y="497332"/>
                </a:lnTo>
                <a:lnTo>
                  <a:pt x="416941" y="498856"/>
                </a:lnTo>
                <a:lnTo>
                  <a:pt x="419608" y="512191"/>
                </a:lnTo>
                <a:lnTo>
                  <a:pt x="425069" y="526414"/>
                </a:lnTo>
                <a:lnTo>
                  <a:pt x="439546" y="534670"/>
                </a:lnTo>
                <a:lnTo>
                  <a:pt x="452882" y="532130"/>
                </a:lnTo>
                <a:lnTo>
                  <a:pt x="467868" y="529082"/>
                </a:lnTo>
                <a:lnTo>
                  <a:pt x="481838" y="532130"/>
                </a:lnTo>
                <a:lnTo>
                  <a:pt x="497332" y="542289"/>
                </a:lnTo>
                <a:lnTo>
                  <a:pt x="512445" y="551561"/>
                </a:lnTo>
                <a:lnTo>
                  <a:pt x="526288" y="563880"/>
                </a:lnTo>
                <a:lnTo>
                  <a:pt x="538607" y="576707"/>
                </a:lnTo>
                <a:lnTo>
                  <a:pt x="539750" y="590042"/>
                </a:lnTo>
                <a:lnTo>
                  <a:pt x="545592" y="599186"/>
                </a:lnTo>
                <a:lnTo>
                  <a:pt x="559562" y="591566"/>
                </a:lnTo>
                <a:lnTo>
                  <a:pt x="575056" y="601726"/>
                </a:lnTo>
                <a:lnTo>
                  <a:pt x="575056" y="616585"/>
                </a:lnTo>
                <a:lnTo>
                  <a:pt x="589026" y="629920"/>
                </a:lnTo>
                <a:lnTo>
                  <a:pt x="593852" y="644270"/>
                </a:lnTo>
                <a:lnTo>
                  <a:pt x="587375" y="657606"/>
                </a:lnTo>
                <a:lnTo>
                  <a:pt x="571881" y="656082"/>
                </a:lnTo>
                <a:lnTo>
                  <a:pt x="557910" y="658622"/>
                </a:lnTo>
                <a:lnTo>
                  <a:pt x="563880" y="672464"/>
                </a:lnTo>
                <a:lnTo>
                  <a:pt x="568197" y="685800"/>
                </a:lnTo>
                <a:lnTo>
                  <a:pt x="573532" y="700151"/>
                </a:lnTo>
                <a:lnTo>
                  <a:pt x="573532" y="713358"/>
                </a:lnTo>
                <a:lnTo>
                  <a:pt x="586359" y="726694"/>
                </a:lnTo>
                <a:lnTo>
                  <a:pt x="598678" y="741045"/>
                </a:lnTo>
                <a:lnTo>
                  <a:pt x="612647" y="738505"/>
                </a:lnTo>
                <a:lnTo>
                  <a:pt x="627634" y="734949"/>
                </a:lnTo>
                <a:lnTo>
                  <a:pt x="641096" y="735964"/>
                </a:lnTo>
                <a:lnTo>
                  <a:pt x="656590" y="734949"/>
                </a:lnTo>
                <a:lnTo>
                  <a:pt x="670559" y="721106"/>
                </a:lnTo>
                <a:lnTo>
                  <a:pt x="682879" y="707770"/>
                </a:lnTo>
                <a:lnTo>
                  <a:pt x="695197" y="694944"/>
                </a:lnTo>
                <a:lnTo>
                  <a:pt x="685546" y="681608"/>
                </a:lnTo>
                <a:lnTo>
                  <a:pt x="692531" y="666750"/>
                </a:lnTo>
                <a:lnTo>
                  <a:pt x="706374" y="653542"/>
                </a:lnTo>
                <a:lnTo>
                  <a:pt x="720344" y="641731"/>
                </a:lnTo>
                <a:lnTo>
                  <a:pt x="716026" y="628904"/>
                </a:lnTo>
                <a:lnTo>
                  <a:pt x="706374" y="623316"/>
                </a:lnTo>
                <a:lnTo>
                  <a:pt x="707517" y="609981"/>
                </a:lnTo>
                <a:lnTo>
                  <a:pt x="721487" y="618108"/>
                </a:lnTo>
                <a:lnTo>
                  <a:pt x="734314" y="603250"/>
                </a:lnTo>
                <a:lnTo>
                  <a:pt x="734314" y="590042"/>
                </a:lnTo>
                <a:lnTo>
                  <a:pt x="735965" y="576707"/>
                </a:lnTo>
                <a:lnTo>
                  <a:pt x="736981" y="561848"/>
                </a:lnTo>
                <a:lnTo>
                  <a:pt x="748284" y="549020"/>
                </a:lnTo>
                <a:lnTo>
                  <a:pt x="761619" y="542289"/>
                </a:lnTo>
                <a:lnTo>
                  <a:pt x="772921" y="529082"/>
                </a:lnTo>
                <a:lnTo>
                  <a:pt x="772921" y="555625"/>
                </a:lnTo>
                <a:lnTo>
                  <a:pt x="757935" y="564895"/>
                </a:lnTo>
                <a:lnTo>
                  <a:pt x="743458" y="578231"/>
                </a:lnTo>
                <a:lnTo>
                  <a:pt x="738632" y="592582"/>
                </a:lnTo>
                <a:lnTo>
                  <a:pt x="739647" y="606425"/>
                </a:lnTo>
                <a:lnTo>
                  <a:pt x="738632" y="620649"/>
                </a:lnTo>
                <a:lnTo>
                  <a:pt x="732663" y="633476"/>
                </a:lnTo>
                <a:lnTo>
                  <a:pt x="741299" y="646811"/>
                </a:lnTo>
                <a:lnTo>
                  <a:pt x="748284" y="661670"/>
                </a:lnTo>
                <a:lnTo>
                  <a:pt x="763270" y="665733"/>
                </a:lnTo>
                <a:lnTo>
                  <a:pt x="769112" y="652399"/>
                </a:lnTo>
                <a:lnTo>
                  <a:pt x="775589" y="665733"/>
                </a:lnTo>
                <a:lnTo>
                  <a:pt x="785241" y="678561"/>
                </a:lnTo>
                <a:lnTo>
                  <a:pt x="799210" y="690372"/>
                </a:lnTo>
                <a:lnTo>
                  <a:pt x="814705" y="690372"/>
                </a:lnTo>
                <a:lnTo>
                  <a:pt x="829691" y="681608"/>
                </a:lnTo>
                <a:lnTo>
                  <a:pt x="832358" y="694944"/>
                </a:lnTo>
                <a:lnTo>
                  <a:pt x="832358" y="707770"/>
                </a:lnTo>
                <a:lnTo>
                  <a:pt x="846835" y="716026"/>
                </a:lnTo>
                <a:lnTo>
                  <a:pt x="860297" y="717550"/>
                </a:lnTo>
                <a:lnTo>
                  <a:pt x="868299" y="704214"/>
                </a:lnTo>
                <a:lnTo>
                  <a:pt x="882777" y="709295"/>
                </a:lnTo>
                <a:lnTo>
                  <a:pt x="892429" y="722630"/>
                </a:lnTo>
                <a:lnTo>
                  <a:pt x="907415" y="725678"/>
                </a:lnTo>
                <a:lnTo>
                  <a:pt x="919734" y="711835"/>
                </a:lnTo>
                <a:lnTo>
                  <a:pt x="933704" y="706755"/>
                </a:lnTo>
                <a:lnTo>
                  <a:pt x="949197" y="707770"/>
                </a:lnTo>
                <a:lnTo>
                  <a:pt x="963168" y="709295"/>
                </a:lnTo>
                <a:lnTo>
                  <a:pt x="967485" y="711326"/>
                </a:lnTo>
                <a:lnTo>
                  <a:pt x="969137" y="711326"/>
                </a:lnTo>
                <a:lnTo>
                  <a:pt x="971804" y="712343"/>
                </a:lnTo>
                <a:lnTo>
                  <a:pt x="967485" y="708787"/>
                </a:lnTo>
                <a:lnTo>
                  <a:pt x="957326" y="696468"/>
                </a:lnTo>
                <a:lnTo>
                  <a:pt x="951357" y="686308"/>
                </a:lnTo>
                <a:lnTo>
                  <a:pt x="943864" y="673481"/>
                </a:lnTo>
                <a:lnTo>
                  <a:pt x="940689" y="666242"/>
                </a:lnTo>
                <a:lnTo>
                  <a:pt x="937514" y="658114"/>
                </a:lnTo>
                <a:lnTo>
                  <a:pt x="933704" y="649351"/>
                </a:lnTo>
                <a:lnTo>
                  <a:pt x="930529" y="639699"/>
                </a:lnTo>
                <a:lnTo>
                  <a:pt x="928370" y="630428"/>
                </a:lnTo>
                <a:lnTo>
                  <a:pt x="926210" y="621157"/>
                </a:lnTo>
                <a:lnTo>
                  <a:pt x="924052" y="612013"/>
                </a:lnTo>
                <a:lnTo>
                  <a:pt x="923544" y="602742"/>
                </a:lnTo>
                <a:lnTo>
                  <a:pt x="923035" y="594106"/>
                </a:lnTo>
                <a:lnTo>
                  <a:pt x="922401" y="585851"/>
                </a:lnTo>
                <a:lnTo>
                  <a:pt x="922401" y="577723"/>
                </a:lnTo>
                <a:lnTo>
                  <a:pt x="923035" y="569976"/>
                </a:lnTo>
                <a:lnTo>
                  <a:pt x="924052" y="556133"/>
                </a:lnTo>
                <a:lnTo>
                  <a:pt x="926210" y="544449"/>
                </a:lnTo>
                <a:lnTo>
                  <a:pt x="927862" y="535686"/>
                </a:lnTo>
                <a:lnTo>
                  <a:pt x="928878" y="530098"/>
                </a:lnTo>
                <a:close/>
                <a:moveTo>
                  <a:pt x="163449" y="74295"/>
                </a:moveTo>
                <a:lnTo>
                  <a:pt x="170434" y="87630"/>
                </a:lnTo>
                <a:lnTo>
                  <a:pt x="155447" y="96774"/>
                </a:lnTo>
                <a:lnTo>
                  <a:pt x="141478" y="92710"/>
                </a:lnTo>
                <a:lnTo>
                  <a:pt x="137159" y="79375"/>
                </a:lnTo>
                <a:lnTo>
                  <a:pt x="152146" y="77851"/>
                </a:lnTo>
                <a:lnTo>
                  <a:pt x="163449" y="74295"/>
                </a:lnTo>
                <a:close/>
                <a:moveTo>
                  <a:pt x="202565" y="137795"/>
                </a:moveTo>
                <a:lnTo>
                  <a:pt x="216534" y="140335"/>
                </a:lnTo>
                <a:lnTo>
                  <a:pt x="202565" y="153670"/>
                </a:lnTo>
                <a:lnTo>
                  <a:pt x="188087" y="156718"/>
                </a:lnTo>
                <a:lnTo>
                  <a:pt x="173101" y="160274"/>
                </a:lnTo>
                <a:lnTo>
                  <a:pt x="159639" y="164338"/>
                </a:lnTo>
                <a:lnTo>
                  <a:pt x="130175" y="164338"/>
                </a:lnTo>
                <a:lnTo>
                  <a:pt x="127508" y="151130"/>
                </a:lnTo>
                <a:lnTo>
                  <a:pt x="142494" y="151130"/>
                </a:lnTo>
                <a:lnTo>
                  <a:pt x="156971" y="148463"/>
                </a:lnTo>
                <a:lnTo>
                  <a:pt x="170434" y="145923"/>
                </a:lnTo>
                <a:lnTo>
                  <a:pt x="185420" y="146939"/>
                </a:lnTo>
                <a:lnTo>
                  <a:pt x="199390" y="137795"/>
                </a:lnTo>
                <a:lnTo>
                  <a:pt x="202565" y="137795"/>
                </a:lnTo>
                <a:close/>
                <a:moveTo>
                  <a:pt x="213868" y="159258"/>
                </a:moveTo>
                <a:lnTo>
                  <a:pt x="227203" y="164338"/>
                </a:lnTo>
                <a:lnTo>
                  <a:pt x="241172" y="167005"/>
                </a:lnTo>
                <a:lnTo>
                  <a:pt x="243840" y="180213"/>
                </a:lnTo>
                <a:lnTo>
                  <a:pt x="244856" y="194564"/>
                </a:lnTo>
                <a:lnTo>
                  <a:pt x="241172" y="207899"/>
                </a:lnTo>
                <a:lnTo>
                  <a:pt x="240157" y="221742"/>
                </a:lnTo>
                <a:lnTo>
                  <a:pt x="232537" y="234569"/>
                </a:lnTo>
                <a:lnTo>
                  <a:pt x="219202" y="238633"/>
                </a:lnTo>
                <a:lnTo>
                  <a:pt x="204216" y="239649"/>
                </a:lnTo>
                <a:lnTo>
                  <a:pt x="192913" y="226314"/>
                </a:lnTo>
                <a:lnTo>
                  <a:pt x="184404" y="213614"/>
                </a:lnTo>
                <a:lnTo>
                  <a:pt x="173101" y="200279"/>
                </a:lnTo>
                <a:lnTo>
                  <a:pt x="174752" y="186436"/>
                </a:lnTo>
                <a:lnTo>
                  <a:pt x="167767" y="172085"/>
                </a:lnTo>
                <a:lnTo>
                  <a:pt x="181609" y="168529"/>
                </a:lnTo>
                <a:lnTo>
                  <a:pt x="196722" y="164338"/>
                </a:lnTo>
                <a:lnTo>
                  <a:pt x="212217" y="159258"/>
                </a:lnTo>
                <a:lnTo>
                  <a:pt x="213868" y="159258"/>
                </a:lnTo>
                <a:close/>
                <a:moveTo>
                  <a:pt x="353695" y="471678"/>
                </a:moveTo>
                <a:lnTo>
                  <a:pt x="339852" y="477266"/>
                </a:lnTo>
                <a:lnTo>
                  <a:pt x="353695" y="471678"/>
                </a:lnTo>
                <a:close/>
                <a:moveTo>
                  <a:pt x="199390" y="0"/>
                </a:moveTo>
                <a:lnTo>
                  <a:pt x="199390" y="0"/>
                </a:lnTo>
                <a:lnTo>
                  <a:pt x="184404" y="3556"/>
                </a:lnTo>
                <a:lnTo>
                  <a:pt x="170434" y="6604"/>
                </a:lnTo>
                <a:lnTo>
                  <a:pt x="156971" y="8255"/>
                </a:lnTo>
                <a:lnTo>
                  <a:pt x="142494" y="9271"/>
                </a:lnTo>
                <a:lnTo>
                  <a:pt x="127508" y="14351"/>
                </a:lnTo>
                <a:lnTo>
                  <a:pt x="113538" y="11811"/>
                </a:lnTo>
                <a:lnTo>
                  <a:pt x="98552" y="17399"/>
                </a:lnTo>
                <a:lnTo>
                  <a:pt x="98552" y="30734"/>
                </a:lnTo>
                <a:lnTo>
                  <a:pt x="113538" y="23622"/>
                </a:lnTo>
                <a:lnTo>
                  <a:pt x="118999" y="36830"/>
                </a:lnTo>
                <a:lnTo>
                  <a:pt x="103885" y="36830"/>
                </a:lnTo>
                <a:lnTo>
                  <a:pt x="90043" y="34290"/>
                </a:lnTo>
                <a:lnTo>
                  <a:pt x="103885" y="48133"/>
                </a:lnTo>
                <a:lnTo>
                  <a:pt x="117856" y="48133"/>
                </a:lnTo>
                <a:lnTo>
                  <a:pt x="131318" y="46101"/>
                </a:lnTo>
                <a:lnTo>
                  <a:pt x="145796" y="59944"/>
                </a:lnTo>
                <a:lnTo>
                  <a:pt x="146812" y="72771"/>
                </a:lnTo>
                <a:lnTo>
                  <a:pt x="152146" y="59944"/>
                </a:lnTo>
                <a:lnTo>
                  <a:pt x="166624" y="54229"/>
                </a:lnTo>
                <a:lnTo>
                  <a:pt x="175768" y="67564"/>
                </a:lnTo>
                <a:lnTo>
                  <a:pt x="190246" y="79375"/>
                </a:lnTo>
                <a:lnTo>
                  <a:pt x="203708" y="77851"/>
                </a:lnTo>
                <a:lnTo>
                  <a:pt x="219202" y="68580"/>
                </a:lnTo>
                <a:lnTo>
                  <a:pt x="216534" y="55372"/>
                </a:lnTo>
                <a:lnTo>
                  <a:pt x="202565" y="51689"/>
                </a:lnTo>
                <a:lnTo>
                  <a:pt x="187071" y="51689"/>
                </a:lnTo>
                <a:lnTo>
                  <a:pt x="177927" y="36830"/>
                </a:lnTo>
                <a:lnTo>
                  <a:pt x="162433" y="25146"/>
                </a:lnTo>
                <a:lnTo>
                  <a:pt x="177927" y="15367"/>
                </a:lnTo>
                <a:lnTo>
                  <a:pt x="191262" y="30734"/>
                </a:lnTo>
                <a:lnTo>
                  <a:pt x="198246" y="43561"/>
                </a:lnTo>
                <a:lnTo>
                  <a:pt x="212217" y="48133"/>
                </a:lnTo>
                <a:lnTo>
                  <a:pt x="221360" y="60960"/>
                </a:lnTo>
                <a:lnTo>
                  <a:pt x="237363" y="65024"/>
                </a:lnTo>
                <a:lnTo>
                  <a:pt x="250825" y="56896"/>
                </a:lnTo>
                <a:lnTo>
                  <a:pt x="264795" y="59944"/>
                </a:lnTo>
                <a:lnTo>
                  <a:pt x="278130" y="68580"/>
                </a:lnTo>
                <a:lnTo>
                  <a:pt x="289433" y="54229"/>
                </a:lnTo>
                <a:lnTo>
                  <a:pt x="288290" y="41021"/>
                </a:lnTo>
                <a:lnTo>
                  <a:pt x="288290" y="28194"/>
                </a:lnTo>
                <a:lnTo>
                  <a:pt x="273304" y="23622"/>
                </a:lnTo>
                <a:lnTo>
                  <a:pt x="259334" y="13335"/>
                </a:lnTo>
                <a:lnTo>
                  <a:pt x="244856" y="11811"/>
                </a:lnTo>
                <a:lnTo>
                  <a:pt x="231521" y="8255"/>
                </a:lnTo>
                <a:lnTo>
                  <a:pt x="216534" y="3556"/>
                </a:lnTo>
                <a:lnTo>
                  <a:pt x="202565" y="0"/>
                </a:lnTo>
                <a:lnTo>
                  <a:pt x="199390" y="0"/>
                </a:lnTo>
                <a:close/>
                <a:moveTo>
                  <a:pt x="43434" y="315468"/>
                </a:moveTo>
                <a:lnTo>
                  <a:pt x="52451" y="312928"/>
                </a:lnTo>
                <a:lnTo>
                  <a:pt x="68071" y="310388"/>
                </a:lnTo>
                <a:lnTo>
                  <a:pt x="81915" y="311404"/>
                </a:lnTo>
                <a:lnTo>
                  <a:pt x="97028" y="306197"/>
                </a:lnTo>
                <a:lnTo>
                  <a:pt x="110871" y="307848"/>
                </a:lnTo>
                <a:lnTo>
                  <a:pt x="120522" y="320548"/>
                </a:lnTo>
                <a:lnTo>
                  <a:pt x="120522" y="333883"/>
                </a:lnTo>
                <a:lnTo>
                  <a:pt x="110871" y="348742"/>
                </a:lnTo>
                <a:lnTo>
                  <a:pt x="115189" y="362076"/>
                </a:lnTo>
                <a:lnTo>
                  <a:pt x="101219" y="359537"/>
                </a:lnTo>
                <a:lnTo>
                  <a:pt x="85725" y="370332"/>
                </a:lnTo>
                <a:lnTo>
                  <a:pt x="71755" y="371348"/>
                </a:lnTo>
                <a:lnTo>
                  <a:pt x="56769" y="364617"/>
                </a:lnTo>
                <a:lnTo>
                  <a:pt x="43434" y="363093"/>
                </a:lnTo>
                <a:lnTo>
                  <a:pt x="28956" y="360553"/>
                </a:lnTo>
                <a:lnTo>
                  <a:pt x="14985" y="354964"/>
                </a:lnTo>
                <a:lnTo>
                  <a:pt x="0" y="345694"/>
                </a:lnTo>
                <a:lnTo>
                  <a:pt x="1524" y="332358"/>
                </a:lnTo>
                <a:lnTo>
                  <a:pt x="16509" y="328803"/>
                </a:lnTo>
                <a:lnTo>
                  <a:pt x="30988" y="322072"/>
                </a:lnTo>
                <a:lnTo>
                  <a:pt x="43434" y="315468"/>
                </a:lnTo>
                <a:close/>
                <a:moveTo>
                  <a:pt x="20828" y="205359"/>
                </a:moveTo>
                <a:lnTo>
                  <a:pt x="34797" y="209423"/>
                </a:lnTo>
                <a:lnTo>
                  <a:pt x="20828" y="220218"/>
                </a:lnTo>
                <a:lnTo>
                  <a:pt x="5334" y="217170"/>
                </a:lnTo>
                <a:lnTo>
                  <a:pt x="20828" y="205359"/>
                </a:lnTo>
                <a:close/>
                <a:moveTo>
                  <a:pt x="546227" y="615061"/>
                </a:moveTo>
                <a:lnTo>
                  <a:pt x="555752" y="628395"/>
                </a:lnTo>
                <a:lnTo>
                  <a:pt x="542417" y="621792"/>
                </a:lnTo>
                <a:lnTo>
                  <a:pt x="546227" y="615061"/>
                </a:lnTo>
                <a:close/>
                <a:moveTo>
                  <a:pt x="672084" y="741045"/>
                </a:moveTo>
                <a:lnTo>
                  <a:pt x="672084" y="741045"/>
                </a:lnTo>
                <a:lnTo>
                  <a:pt x="686054" y="751332"/>
                </a:lnTo>
                <a:lnTo>
                  <a:pt x="701675" y="759460"/>
                </a:lnTo>
                <a:lnTo>
                  <a:pt x="715518" y="764667"/>
                </a:lnTo>
                <a:lnTo>
                  <a:pt x="700024" y="766699"/>
                </a:lnTo>
                <a:lnTo>
                  <a:pt x="672084" y="752856"/>
                </a:lnTo>
                <a:lnTo>
                  <a:pt x="672084" y="741045"/>
                </a:lnTo>
                <a:close/>
                <a:moveTo>
                  <a:pt x="967485" y="168529"/>
                </a:moveTo>
                <a:lnTo>
                  <a:pt x="978789" y="181864"/>
                </a:lnTo>
                <a:lnTo>
                  <a:pt x="984122" y="196088"/>
                </a:lnTo>
                <a:lnTo>
                  <a:pt x="970153" y="204343"/>
                </a:lnTo>
                <a:lnTo>
                  <a:pt x="955167" y="191008"/>
                </a:lnTo>
                <a:lnTo>
                  <a:pt x="952500" y="177673"/>
                </a:lnTo>
                <a:lnTo>
                  <a:pt x="965834" y="168529"/>
                </a:lnTo>
                <a:lnTo>
                  <a:pt x="967485" y="168529"/>
                </a:lnTo>
                <a:close/>
                <a:moveTo>
                  <a:pt x="845312" y="315468"/>
                </a:moveTo>
                <a:lnTo>
                  <a:pt x="838834" y="328803"/>
                </a:lnTo>
                <a:lnTo>
                  <a:pt x="837184" y="342138"/>
                </a:lnTo>
                <a:lnTo>
                  <a:pt x="831342" y="328803"/>
                </a:lnTo>
                <a:lnTo>
                  <a:pt x="839851" y="315468"/>
                </a:lnTo>
                <a:lnTo>
                  <a:pt x="845312" y="315468"/>
                </a:lnTo>
                <a:close/>
                <a:moveTo>
                  <a:pt x="877443" y="363093"/>
                </a:moveTo>
                <a:lnTo>
                  <a:pt x="874776" y="376428"/>
                </a:lnTo>
                <a:lnTo>
                  <a:pt x="860806" y="377444"/>
                </a:lnTo>
                <a:lnTo>
                  <a:pt x="866140" y="363093"/>
                </a:lnTo>
                <a:lnTo>
                  <a:pt x="877443" y="363093"/>
                </a:lnTo>
                <a:close/>
                <a:moveTo>
                  <a:pt x="907922" y="419989"/>
                </a:moveTo>
                <a:lnTo>
                  <a:pt x="907922" y="433324"/>
                </a:lnTo>
                <a:lnTo>
                  <a:pt x="905256" y="419989"/>
                </a:lnTo>
                <a:lnTo>
                  <a:pt x="907922" y="419989"/>
                </a:lnTo>
                <a:close/>
              </a:path>
            </a:pathLst>
          </a:custGeom>
          <a:solidFill>
            <a:srgbClr val="D6D6D6"/>
          </a:solidFill>
        </p:spPr>
        <p:txBody>
          <a:bodyPr wrap="square" lIns="0" tIns="0" rIns="0" bIns="0" rtlCol="0">
            <a:noAutofit/>
          </a:bodyPr>
          <a:lstStyle/>
          <a:p>
            <a:endParaRPr sz="1662"/>
          </a:p>
        </p:txBody>
      </p:sp>
      <p:sp>
        <p:nvSpPr>
          <p:cNvPr id="6" name="object 278"/>
          <p:cNvSpPr/>
          <p:nvPr/>
        </p:nvSpPr>
        <p:spPr>
          <a:xfrm>
            <a:off x="6447516" y="2455691"/>
            <a:ext cx="917213" cy="716514"/>
          </a:xfrm>
          <a:custGeom>
            <a:avLst/>
            <a:gdLst/>
            <a:ahLst/>
            <a:cxnLst/>
            <a:rect l="l" t="t" r="r" b="b"/>
            <a:pathLst>
              <a:path w="993647" h="776224">
                <a:moveTo>
                  <a:pt x="933641" y="534861"/>
                </a:moveTo>
                <a:lnTo>
                  <a:pt x="931990" y="526098"/>
                </a:lnTo>
                <a:lnTo>
                  <a:pt x="928815" y="510731"/>
                </a:lnTo>
                <a:lnTo>
                  <a:pt x="927164" y="497904"/>
                </a:lnTo>
                <a:lnTo>
                  <a:pt x="927164" y="471869"/>
                </a:lnTo>
                <a:lnTo>
                  <a:pt x="923481" y="456502"/>
                </a:lnTo>
                <a:lnTo>
                  <a:pt x="908495" y="450279"/>
                </a:lnTo>
                <a:lnTo>
                  <a:pt x="894017" y="461074"/>
                </a:lnTo>
                <a:lnTo>
                  <a:pt x="892873" y="474408"/>
                </a:lnTo>
                <a:lnTo>
                  <a:pt x="897192" y="487236"/>
                </a:lnTo>
                <a:lnTo>
                  <a:pt x="898843" y="501587"/>
                </a:lnTo>
                <a:lnTo>
                  <a:pt x="902526" y="515302"/>
                </a:lnTo>
                <a:lnTo>
                  <a:pt x="889191" y="513271"/>
                </a:lnTo>
                <a:lnTo>
                  <a:pt x="880555" y="500571"/>
                </a:lnTo>
                <a:lnTo>
                  <a:pt x="877888" y="491300"/>
                </a:lnTo>
                <a:lnTo>
                  <a:pt x="872046" y="477964"/>
                </a:lnTo>
                <a:lnTo>
                  <a:pt x="866584" y="464630"/>
                </a:lnTo>
                <a:lnTo>
                  <a:pt x="857059" y="451802"/>
                </a:lnTo>
                <a:lnTo>
                  <a:pt x="843090" y="439611"/>
                </a:lnTo>
                <a:lnTo>
                  <a:pt x="836105" y="424752"/>
                </a:lnTo>
                <a:lnTo>
                  <a:pt x="834454" y="411925"/>
                </a:lnTo>
                <a:lnTo>
                  <a:pt x="832295" y="397574"/>
                </a:lnTo>
                <a:lnTo>
                  <a:pt x="826453" y="383731"/>
                </a:lnTo>
                <a:lnTo>
                  <a:pt x="832295" y="370396"/>
                </a:lnTo>
                <a:lnTo>
                  <a:pt x="830771" y="357569"/>
                </a:lnTo>
                <a:lnTo>
                  <a:pt x="826453" y="342837"/>
                </a:lnTo>
                <a:lnTo>
                  <a:pt x="824802" y="329502"/>
                </a:lnTo>
                <a:lnTo>
                  <a:pt x="822134" y="315151"/>
                </a:lnTo>
                <a:lnTo>
                  <a:pt x="829628" y="300800"/>
                </a:lnTo>
                <a:lnTo>
                  <a:pt x="841947" y="286957"/>
                </a:lnTo>
                <a:lnTo>
                  <a:pt x="845757" y="273622"/>
                </a:lnTo>
                <a:lnTo>
                  <a:pt x="847408" y="259271"/>
                </a:lnTo>
                <a:lnTo>
                  <a:pt x="855409" y="246444"/>
                </a:lnTo>
                <a:lnTo>
                  <a:pt x="845757" y="232728"/>
                </a:lnTo>
                <a:lnTo>
                  <a:pt x="834454" y="218377"/>
                </a:lnTo>
                <a:lnTo>
                  <a:pt x="824802" y="205042"/>
                </a:lnTo>
                <a:lnTo>
                  <a:pt x="818452" y="191199"/>
                </a:lnTo>
                <a:lnTo>
                  <a:pt x="808800" y="176848"/>
                </a:lnTo>
                <a:lnTo>
                  <a:pt x="818452" y="164021"/>
                </a:lnTo>
                <a:lnTo>
                  <a:pt x="832295" y="158433"/>
                </a:lnTo>
                <a:lnTo>
                  <a:pt x="818452" y="149670"/>
                </a:lnTo>
                <a:lnTo>
                  <a:pt x="802831" y="136843"/>
                </a:lnTo>
                <a:lnTo>
                  <a:pt x="788860" y="135827"/>
                </a:lnTo>
                <a:lnTo>
                  <a:pt x="775018" y="139002"/>
                </a:lnTo>
                <a:lnTo>
                  <a:pt x="766890" y="134303"/>
                </a:lnTo>
                <a:lnTo>
                  <a:pt x="753047" y="140018"/>
                </a:lnTo>
                <a:lnTo>
                  <a:pt x="739077" y="139002"/>
                </a:lnTo>
                <a:lnTo>
                  <a:pt x="723583" y="136843"/>
                </a:lnTo>
                <a:lnTo>
                  <a:pt x="710121" y="136843"/>
                </a:lnTo>
                <a:lnTo>
                  <a:pt x="696151" y="135827"/>
                </a:lnTo>
                <a:lnTo>
                  <a:pt x="680657" y="130747"/>
                </a:lnTo>
                <a:lnTo>
                  <a:pt x="666687" y="117412"/>
                </a:lnTo>
                <a:lnTo>
                  <a:pt x="653352" y="107252"/>
                </a:lnTo>
                <a:lnTo>
                  <a:pt x="638239" y="100013"/>
                </a:lnTo>
                <a:lnTo>
                  <a:pt x="622237" y="94933"/>
                </a:lnTo>
                <a:lnTo>
                  <a:pt x="608775" y="82614"/>
                </a:lnTo>
                <a:lnTo>
                  <a:pt x="594932" y="84138"/>
                </a:lnTo>
                <a:lnTo>
                  <a:pt x="579819" y="79058"/>
                </a:lnTo>
                <a:lnTo>
                  <a:pt x="565341" y="72327"/>
                </a:lnTo>
                <a:lnTo>
                  <a:pt x="550355" y="69787"/>
                </a:lnTo>
                <a:lnTo>
                  <a:pt x="537020" y="67247"/>
                </a:lnTo>
                <a:lnTo>
                  <a:pt x="516065" y="67247"/>
                </a:lnTo>
                <a:lnTo>
                  <a:pt x="504889" y="65723"/>
                </a:lnTo>
                <a:lnTo>
                  <a:pt x="493585" y="69787"/>
                </a:lnTo>
                <a:lnTo>
                  <a:pt x="478600" y="72327"/>
                </a:lnTo>
                <a:lnTo>
                  <a:pt x="464630" y="77534"/>
                </a:lnTo>
                <a:lnTo>
                  <a:pt x="449135" y="85662"/>
                </a:lnTo>
                <a:lnTo>
                  <a:pt x="438341" y="100013"/>
                </a:lnTo>
                <a:lnTo>
                  <a:pt x="424371" y="104077"/>
                </a:lnTo>
                <a:lnTo>
                  <a:pt x="410528" y="115888"/>
                </a:lnTo>
                <a:lnTo>
                  <a:pt x="398209" y="129731"/>
                </a:lnTo>
                <a:lnTo>
                  <a:pt x="384239" y="134303"/>
                </a:lnTo>
                <a:lnTo>
                  <a:pt x="369253" y="135827"/>
                </a:lnTo>
                <a:lnTo>
                  <a:pt x="353632" y="139002"/>
                </a:lnTo>
                <a:lnTo>
                  <a:pt x="339789" y="144082"/>
                </a:lnTo>
                <a:lnTo>
                  <a:pt x="325819" y="139002"/>
                </a:lnTo>
                <a:lnTo>
                  <a:pt x="310833" y="144082"/>
                </a:lnTo>
                <a:lnTo>
                  <a:pt x="296863" y="147638"/>
                </a:lnTo>
                <a:lnTo>
                  <a:pt x="282893" y="156909"/>
                </a:lnTo>
                <a:lnTo>
                  <a:pt x="287210" y="170244"/>
                </a:lnTo>
                <a:lnTo>
                  <a:pt x="287210" y="184976"/>
                </a:lnTo>
                <a:lnTo>
                  <a:pt x="284035" y="195771"/>
                </a:lnTo>
                <a:lnTo>
                  <a:pt x="277559" y="210122"/>
                </a:lnTo>
                <a:lnTo>
                  <a:pt x="270573" y="223457"/>
                </a:lnTo>
                <a:lnTo>
                  <a:pt x="256604" y="227521"/>
                </a:lnTo>
                <a:lnTo>
                  <a:pt x="241618" y="239332"/>
                </a:lnTo>
                <a:lnTo>
                  <a:pt x="235776" y="253683"/>
                </a:lnTo>
                <a:lnTo>
                  <a:pt x="237300" y="267526"/>
                </a:lnTo>
                <a:lnTo>
                  <a:pt x="251270" y="266002"/>
                </a:lnTo>
                <a:lnTo>
                  <a:pt x="266256" y="268542"/>
                </a:lnTo>
                <a:lnTo>
                  <a:pt x="280226" y="275146"/>
                </a:lnTo>
                <a:lnTo>
                  <a:pt x="294196" y="271082"/>
                </a:lnTo>
                <a:lnTo>
                  <a:pt x="298514" y="258255"/>
                </a:lnTo>
                <a:lnTo>
                  <a:pt x="312357" y="261811"/>
                </a:lnTo>
                <a:lnTo>
                  <a:pt x="319342" y="275146"/>
                </a:lnTo>
                <a:lnTo>
                  <a:pt x="333312" y="268542"/>
                </a:lnTo>
                <a:lnTo>
                  <a:pt x="346647" y="272606"/>
                </a:lnTo>
                <a:lnTo>
                  <a:pt x="361759" y="279210"/>
                </a:lnTo>
                <a:lnTo>
                  <a:pt x="376238" y="287973"/>
                </a:lnTo>
                <a:lnTo>
                  <a:pt x="390081" y="280861"/>
                </a:lnTo>
                <a:lnTo>
                  <a:pt x="388557" y="293561"/>
                </a:lnTo>
                <a:lnTo>
                  <a:pt x="403543" y="286957"/>
                </a:lnTo>
                <a:lnTo>
                  <a:pt x="417513" y="286957"/>
                </a:lnTo>
                <a:lnTo>
                  <a:pt x="403543" y="298768"/>
                </a:lnTo>
                <a:lnTo>
                  <a:pt x="411035" y="312611"/>
                </a:lnTo>
                <a:lnTo>
                  <a:pt x="424371" y="306896"/>
                </a:lnTo>
                <a:lnTo>
                  <a:pt x="429832" y="306896"/>
                </a:lnTo>
                <a:lnTo>
                  <a:pt x="420180" y="321755"/>
                </a:lnTo>
                <a:lnTo>
                  <a:pt x="414719" y="335089"/>
                </a:lnTo>
                <a:lnTo>
                  <a:pt x="420180" y="349441"/>
                </a:lnTo>
                <a:lnTo>
                  <a:pt x="426022" y="362776"/>
                </a:lnTo>
                <a:lnTo>
                  <a:pt x="441008" y="371920"/>
                </a:lnTo>
                <a:lnTo>
                  <a:pt x="442151" y="384746"/>
                </a:lnTo>
                <a:lnTo>
                  <a:pt x="456629" y="391986"/>
                </a:lnTo>
                <a:lnTo>
                  <a:pt x="469964" y="400114"/>
                </a:lnTo>
                <a:lnTo>
                  <a:pt x="482791" y="412941"/>
                </a:lnTo>
                <a:lnTo>
                  <a:pt x="496253" y="411925"/>
                </a:lnTo>
                <a:lnTo>
                  <a:pt x="510222" y="404686"/>
                </a:lnTo>
                <a:lnTo>
                  <a:pt x="525717" y="401130"/>
                </a:lnTo>
                <a:lnTo>
                  <a:pt x="539687" y="401130"/>
                </a:lnTo>
                <a:lnTo>
                  <a:pt x="546672" y="415481"/>
                </a:lnTo>
                <a:lnTo>
                  <a:pt x="547688" y="415481"/>
                </a:lnTo>
                <a:lnTo>
                  <a:pt x="561658" y="418529"/>
                </a:lnTo>
                <a:lnTo>
                  <a:pt x="575628" y="410401"/>
                </a:lnTo>
                <a:lnTo>
                  <a:pt x="588963" y="412941"/>
                </a:lnTo>
                <a:lnTo>
                  <a:pt x="604584" y="415481"/>
                </a:lnTo>
                <a:lnTo>
                  <a:pt x="611442" y="415481"/>
                </a:lnTo>
                <a:lnTo>
                  <a:pt x="625412" y="409385"/>
                </a:lnTo>
                <a:lnTo>
                  <a:pt x="640397" y="406845"/>
                </a:lnTo>
                <a:lnTo>
                  <a:pt x="654368" y="402654"/>
                </a:lnTo>
                <a:lnTo>
                  <a:pt x="668338" y="401130"/>
                </a:lnTo>
                <a:lnTo>
                  <a:pt x="683832" y="404686"/>
                </a:lnTo>
                <a:lnTo>
                  <a:pt x="697802" y="407861"/>
                </a:lnTo>
                <a:lnTo>
                  <a:pt x="712788" y="402654"/>
                </a:lnTo>
                <a:lnTo>
                  <a:pt x="726250" y="402654"/>
                </a:lnTo>
                <a:lnTo>
                  <a:pt x="733743" y="406845"/>
                </a:lnTo>
                <a:lnTo>
                  <a:pt x="748729" y="398589"/>
                </a:lnTo>
                <a:lnTo>
                  <a:pt x="762698" y="393002"/>
                </a:lnTo>
                <a:lnTo>
                  <a:pt x="776542" y="383731"/>
                </a:lnTo>
                <a:lnTo>
                  <a:pt x="791655" y="386779"/>
                </a:lnTo>
                <a:lnTo>
                  <a:pt x="780352" y="401130"/>
                </a:lnTo>
                <a:lnTo>
                  <a:pt x="766890" y="414464"/>
                </a:lnTo>
                <a:lnTo>
                  <a:pt x="780352" y="414464"/>
                </a:lnTo>
                <a:lnTo>
                  <a:pt x="795846" y="406845"/>
                </a:lnTo>
                <a:lnTo>
                  <a:pt x="791655" y="421069"/>
                </a:lnTo>
                <a:lnTo>
                  <a:pt x="786194" y="434404"/>
                </a:lnTo>
                <a:lnTo>
                  <a:pt x="801307" y="438087"/>
                </a:lnTo>
                <a:lnTo>
                  <a:pt x="786194" y="450279"/>
                </a:lnTo>
                <a:lnTo>
                  <a:pt x="772351" y="441135"/>
                </a:lnTo>
                <a:lnTo>
                  <a:pt x="758381" y="442658"/>
                </a:lnTo>
                <a:lnTo>
                  <a:pt x="753047" y="446214"/>
                </a:lnTo>
                <a:lnTo>
                  <a:pt x="766890" y="459550"/>
                </a:lnTo>
                <a:lnTo>
                  <a:pt x="761556" y="472885"/>
                </a:lnTo>
                <a:lnTo>
                  <a:pt x="747078" y="467170"/>
                </a:lnTo>
                <a:lnTo>
                  <a:pt x="741744" y="480505"/>
                </a:lnTo>
                <a:lnTo>
                  <a:pt x="740728" y="467170"/>
                </a:lnTo>
                <a:lnTo>
                  <a:pt x="726250" y="463614"/>
                </a:lnTo>
                <a:lnTo>
                  <a:pt x="712788" y="472885"/>
                </a:lnTo>
                <a:lnTo>
                  <a:pt x="704787" y="458026"/>
                </a:lnTo>
                <a:lnTo>
                  <a:pt x="701612" y="471869"/>
                </a:lnTo>
                <a:lnTo>
                  <a:pt x="696151" y="458026"/>
                </a:lnTo>
                <a:lnTo>
                  <a:pt x="691959" y="471869"/>
                </a:lnTo>
                <a:lnTo>
                  <a:pt x="686498" y="484696"/>
                </a:lnTo>
                <a:lnTo>
                  <a:pt x="686498" y="458026"/>
                </a:lnTo>
                <a:lnTo>
                  <a:pt x="672656" y="446214"/>
                </a:lnTo>
                <a:lnTo>
                  <a:pt x="658178" y="440119"/>
                </a:lnTo>
                <a:lnTo>
                  <a:pt x="644716" y="442658"/>
                </a:lnTo>
                <a:lnTo>
                  <a:pt x="630746" y="447231"/>
                </a:lnTo>
                <a:lnTo>
                  <a:pt x="615759" y="457010"/>
                </a:lnTo>
                <a:lnTo>
                  <a:pt x="596456" y="483552"/>
                </a:lnTo>
                <a:lnTo>
                  <a:pt x="585280" y="496888"/>
                </a:lnTo>
                <a:lnTo>
                  <a:pt x="579819" y="500571"/>
                </a:lnTo>
                <a:lnTo>
                  <a:pt x="564325" y="511239"/>
                </a:lnTo>
                <a:lnTo>
                  <a:pt x="550355" y="507175"/>
                </a:lnTo>
                <a:lnTo>
                  <a:pt x="537020" y="495364"/>
                </a:lnTo>
                <a:lnTo>
                  <a:pt x="523050" y="491300"/>
                </a:lnTo>
                <a:lnTo>
                  <a:pt x="507556" y="500571"/>
                </a:lnTo>
                <a:lnTo>
                  <a:pt x="493585" y="491300"/>
                </a:lnTo>
                <a:lnTo>
                  <a:pt x="480123" y="488760"/>
                </a:lnTo>
                <a:lnTo>
                  <a:pt x="464630" y="487236"/>
                </a:lnTo>
                <a:lnTo>
                  <a:pt x="450659" y="497904"/>
                </a:lnTo>
                <a:lnTo>
                  <a:pt x="436817" y="502095"/>
                </a:lnTo>
                <a:lnTo>
                  <a:pt x="421704" y="503619"/>
                </a:lnTo>
                <a:lnTo>
                  <a:pt x="424371" y="516954"/>
                </a:lnTo>
                <a:lnTo>
                  <a:pt x="429832" y="531177"/>
                </a:lnTo>
                <a:lnTo>
                  <a:pt x="444309" y="539433"/>
                </a:lnTo>
                <a:lnTo>
                  <a:pt x="457645" y="536893"/>
                </a:lnTo>
                <a:lnTo>
                  <a:pt x="472631" y="533845"/>
                </a:lnTo>
                <a:lnTo>
                  <a:pt x="486601" y="536893"/>
                </a:lnTo>
                <a:lnTo>
                  <a:pt x="502095" y="547052"/>
                </a:lnTo>
                <a:lnTo>
                  <a:pt x="517208" y="556324"/>
                </a:lnTo>
                <a:lnTo>
                  <a:pt x="531051" y="568643"/>
                </a:lnTo>
                <a:lnTo>
                  <a:pt x="543370" y="581470"/>
                </a:lnTo>
                <a:lnTo>
                  <a:pt x="544513" y="594805"/>
                </a:lnTo>
                <a:lnTo>
                  <a:pt x="550355" y="603949"/>
                </a:lnTo>
                <a:lnTo>
                  <a:pt x="564325" y="596329"/>
                </a:lnTo>
                <a:lnTo>
                  <a:pt x="579819" y="606489"/>
                </a:lnTo>
                <a:lnTo>
                  <a:pt x="579819" y="621348"/>
                </a:lnTo>
                <a:lnTo>
                  <a:pt x="593789" y="634683"/>
                </a:lnTo>
                <a:lnTo>
                  <a:pt x="598615" y="649033"/>
                </a:lnTo>
                <a:lnTo>
                  <a:pt x="592138" y="662369"/>
                </a:lnTo>
                <a:lnTo>
                  <a:pt x="576644" y="660845"/>
                </a:lnTo>
                <a:lnTo>
                  <a:pt x="562673" y="663385"/>
                </a:lnTo>
                <a:lnTo>
                  <a:pt x="568643" y="677227"/>
                </a:lnTo>
                <a:lnTo>
                  <a:pt x="572960" y="690563"/>
                </a:lnTo>
                <a:lnTo>
                  <a:pt x="578295" y="704914"/>
                </a:lnTo>
                <a:lnTo>
                  <a:pt x="578295" y="718121"/>
                </a:lnTo>
                <a:lnTo>
                  <a:pt x="591122" y="731457"/>
                </a:lnTo>
                <a:lnTo>
                  <a:pt x="603441" y="745808"/>
                </a:lnTo>
                <a:lnTo>
                  <a:pt x="617410" y="743268"/>
                </a:lnTo>
                <a:lnTo>
                  <a:pt x="632397" y="739712"/>
                </a:lnTo>
                <a:lnTo>
                  <a:pt x="645859" y="740727"/>
                </a:lnTo>
                <a:lnTo>
                  <a:pt x="661353" y="739712"/>
                </a:lnTo>
                <a:lnTo>
                  <a:pt x="675322" y="725869"/>
                </a:lnTo>
                <a:lnTo>
                  <a:pt x="687642" y="712533"/>
                </a:lnTo>
                <a:lnTo>
                  <a:pt x="699960" y="699707"/>
                </a:lnTo>
                <a:lnTo>
                  <a:pt x="690309" y="686371"/>
                </a:lnTo>
                <a:lnTo>
                  <a:pt x="697294" y="671513"/>
                </a:lnTo>
                <a:lnTo>
                  <a:pt x="711137" y="658305"/>
                </a:lnTo>
                <a:lnTo>
                  <a:pt x="725107" y="646494"/>
                </a:lnTo>
                <a:lnTo>
                  <a:pt x="720789" y="633667"/>
                </a:lnTo>
                <a:lnTo>
                  <a:pt x="711137" y="628079"/>
                </a:lnTo>
                <a:lnTo>
                  <a:pt x="712280" y="614744"/>
                </a:lnTo>
                <a:lnTo>
                  <a:pt x="726250" y="622871"/>
                </a:lnTo>
                <a:lnTo>
                  <a:pt x="739077" y="608013"/>
                </a:lnTo>
                <a:lnTo>
                  <a:pt x="739077" y="594805"/>
                </a:lnTo>
                <a:lnTo>
                  <a:pt x="740728" y="581470"/>
                </a:lnTo>
                <a:lnTo>
                  <a:pt x="741744" y="566611"/>
                </a:lnTo>
                <a:lnTo>
                  <a:pt x="753047" y="553783"/>
                </a:lnTo>
                <a:lnTo>
                  <a:pt x="766382" y="547052"/>
                </a:lnTo>
                <a:lnTo>
                  <a:pt x="777684" y="533845"/>
                </a:lnTo>
                <a:lnTo>
                  <a:pt x="777684" y="560388"/>
                </a:lnTo>
                <a:lnTo>
                  <a:pt x="762698" y="569658"/>
                </a:lnTo>
                <a:lnTo>
                  <a:pt x="748221" y="582994"/>
                </a:lnTo>
                <a:lnTo>
                  <a:pt x="743395" y="597345"/>
                </a:lnTo>
                <a:lnTo>
                  <a:pt x="744410" y="611188"/>
                </a:lnTo>
                <a:lnTo>
                  <a:pt x="743395" y="625412"/>
                </a:lnTo>
                <a:lnTo>
                  <a:pt x="737426" y="638239"/>
                </a:lnTo>
                <a:lnTo>
                  <a:pt x="746062" y="651574"/>
                </a:lnTo>
                <a:lnTo>
                  <a:pt x="753047" y="666433"/>
                </a:lnTo>
                <a:lnTo>
                  <a:pt x="768033" y="670496"/>
                </a:lnTo>
                <a:lnTo>
                  <a:pt x="773875" y="657162"/>
                </a:lnTo>
                <a:lnTo>
                  <a:pt x="780352" y="670496"/>
                </a:lnTo>
                <a:lnTo>
                  <a:pt x="790004" y="683324"/>
                </a:lnTo>
                <a:lnTo>
                  <a:pt x="803973" y="695135"/>
                </a:lnTo>
                <a:lnTo>
                  <a:pt x="819468" y="695135"/>
                </a:lnTo>
                <a:lnTo>
                  <a:pt x="834454" y="686371"/>
                </a:lnTo>
                <a:lnTo>
                  <a:pt x="837121" y="699707"/>
                </a:lnTo>
                <a:lnTo>
                  <a:pt x="837121" y="712533"/>
                </a:lnTo>
                <a:lnTo>
                  <a:pt x="851598" y="720789"/>
                </a:lnTo>
                <a:lnTo>
                  <a:pt x="865060" y="722313"/>
                </a:lnTo>
                <a:lnTo>
                  <a:pt x="873062" y="708977"/>
                </a:lnTo>
                <a:lnTo>
                  <a:pt x="887540" y="714058"/>
                </a:lnTo>
                <a:lnTo>
                  <a:pt x="897192" y="727393"/>
                </a:lnTo>
                <a:lnTo>
                  <a:pt x="912178" y="730441"/>
                </a:lnTo>
                <a:lnTo>
                  <a:pt x="924497" y="716598"/>
                </a:lnTo>
                <a:lnTo>
                  <a:pt x="938467" y="711518"/>
                </a:lnTo>
                <a:lnTo>
                  <a:pt x="953960" y="712533"/>
                </a:lnTo>
                <a:lnTo>
                  <a:pt x="967931" y="714058"/>
                </a:lnTo>
                <a:lnTo>
                  <a:pt x="972248" y="716089"/>
                </a:lnTo>
                <a:lnTo>
                  <a:pt x="973900" y="716089"/>
                </a:lnTo>
                <a:lnTo>
                  <a:pt x="976567" y="717106"/>
                </a:lnTo>
                <a:lnTo>
                  <a:pt x="972248" y="713550"/>
                </a:lnTo>
                <a:lnTo>
                  <a:pt x="962089" y="701231"/>
                </a:lnTo>
                <a:lnTo>
                  <a:pt x="956120" y="691071"/>
                </a:lnTo>
                <a:lnTo>
                  <a:pt x="948627" y="678244"/>
                </a:lnTo>
                <a:lnTo>
                  <a:pt x="945452" y="671005"/>
                </a:lnTo>
                <a:lnTo>
                  <a:pt x="942277" y="662877"/>
                </a:lnTo>
                <a:lnTo>
                  <a:pt x="938467" y="654114"/>
                </a:lnTo>
                <a:lnTo>
                  <a:pt x="935292" y="644462"/>
                </a:lnTo>
                <a:lnTo>
                  <a:pt x="933133" y="635191"/>
                </a:lnTo>
                <a:lnTo>
                  <a:pt x="930973" y="625920"/>
                </a:lnTo>
                <a:lnTo>
                  <a:pt x="928815" y="616776"/>
                </a:lnTo>
                <a:lnTo>
                  <a:pt x="928307" y="607505"/>
                </a:lnTo>
                <a:lnTo>
                  <a:pt x="927798" y="598869"/>
                </a:lnTo>
                <a:lnTo>
                  <a:pt x="927164" y="590614"/>
                </a:lnTo>
                <a:lnTo>
                  <a:pt x="927164" y="582486"/>
                </a:lnTo>
                <a:lnTo>
                  <a:pt x="927798" y="574739"/>
                </a:lnTo>
                <a:lnTo>
                  <a:pt x="928815" y="560896"/>
                </a:lnTo>
                <a:lnTo>
                  <a:pt x="930973" y="549212"/>
                </a:lnTo>
                <a:lnTo>
                  <a:pt x="932625" y="540449"/>
                </a:lnTo>
                <a:lnTo>
                  <a:pt x="933641" y="534861"/>
                </a:lnTo>
                <a:close/>
                <a:moveTo>
                  <a:pt x="168212" y="79058"/>
                </a:moveTo>
                <a:lnTo>
                  <a:pt x="175197" y="92393"/>
                </a:lnTo>
                <a:lnTo>
                  <a:pt x="160210" y="101537"/>
                </a:lnTo>
                <a:lnTo>
                  <a:pt x="146241" y="97473"/>
                </a:lnTo>
                <a:lnTo>
                  <a:pt x="141922" y="84138"/>
                </a:lnTo>
                <a:lnTo>
                  <a:pt x="156909" y="82614"/>
                </a:lnTo>
                <a:lnTo>
                  <a:pt x="168212" y="79058"/>
                </a:lnTo>
                <a:close/>
                <a:moveTo>
                  <a:pt x="207328" y="142558"/>
                </a:moveTo>
                <a:lnTo>
                  <a:pt x="221297" y="145098"/>
                </a:lnTo>
                <a:lnTo>
                  <a:pt x="207328" y="158433"/>
                </a:lnTo>
                <a:lnTo>
                  <a:pt x="192850" y="161481"/>
                </a:lnTo>
                <a:lnTo>
                  <a:pt x="177864" y="165037"/>
                </a:lnTo>
                <a:lnTo>
                  <a:pt x="164402" y="169101"/>
                </a:lnTo>
                <a:lnTo>
                  <a:pt x="134938" y="169101"/>
                </a:lnTo>
                <a:lnTo>
                  <a:pt x="132271" y="155893"/>
                </a:lnTo>
                <a:lnTo>
                  <a:pt x="147257" y="155893"/>
                </a:lnTo>
                <a:lnTo>
                  <a:pt x="161734" y="153226"/>
                </a:lnTo>
                <a:lnTo>
                  <a:pt x="175197" y="150686"/>
                </a:lnTo>
                <a:lnTo>
                  <a:pt x="190183" y="151702"/>
                </a:lnTo>
                <a:lnTo>
                  <a:pt x="204153" y="142558"/>
                </a:lnTo>
                <a:lnTo>
                  <a:pt x="207328" y="142558"/>
                </a:lnTo>
                <a:close/>
                <a:moveTo>
                  <a:pt x="218631" y="164021"/>
                </a:moveTo>
                <a:lnTo>
                  <a:pt x="231966" y="169101"/>
                </a:lnTo>
                <a:lnTo>
                  <a:pt x="245935" y="171768"/>
                </a:lnTo>
                <a:lnTo>
                  <a:pt x="248603" y="184976"/>
                </a:lnTo>
                <a:lnTo>
                  <a:pt x="249619" y="199327"/>
                </a:lnTo>
                <a:lnTo>
                  <a:pt x="245935" y="212662"/>
                </a:lnTo>
                <a:lnTo>
                  <a:pt x="244920" y="226505"/>
                </a:lnTo>
                <a:lnTo>
                  <a:pt x="237300" y="239332"/>
                </a:lnTo>
                <a:lnTo>
                  <a:pt x="223965" y="243396"/>
                </a:lnTo>
                <a:lnTo>
                  <a:pt x="208979" y="244412"/>
                </a:lnTo>
                <a:lnTo>
                  <a:pt x="197676" y="231077"/>
                </a:lnTo>
                <a:lnTo>
                  <a:pt x="189167" y="218377"/>
                </a:lnTo>
                <a:lnTo>
                  <a:pt x="177864" y="205042"/>
                </a:lnTo>
                <a:lnTo>
                  <a:pt x="179515" y="191199"/>
                </a:lnTo>
                <a:lnTo>
                  <a:pt x="172530" y="176848"/>
                </a:lnTo>
                <a:lnTo>
                  <a:pt x="186372" y="173292"/>
                </a:lnTo>
                <a:lnTo>
                  <a:pt x="201485" y="169101"/>
                </a:lnTo>
                <a:lnTo>
                  <a:pt x="216980" y="164021"/>
                </a:lnTo>
                <a:lnTo>
                  <a:pt x="218631" y="164021"/>
                </a:lnTo>
                <a:close/>
                <a:moveTo>
                  <a:pt x="358458" y="476441"/>
                </a:moveTo>
                <a:lnTo>
                  <a:pt x="344615" y="482029"/>
                </a:lnTo>
                <a:lnTo>
                  <a:pt x="358458" y="476441"/>
                </a:lnTo>
                <a:close/>
                <a:moveTo>
                  <a:pt x="204153" y="4763"/>
                </a:moveTo>
                <a:lnTo>
                  <a:pt x="204153" y="4763"/>
                </a:lnTo>
                <a:lnTo>
                  <a:pt x="189167" y="8319"/>
                </a:lnTo>
                <a:lnTo>
                  <a:pt x="175197" y="11367"/>
                </a:lnTo>
                <a:lnTo>
                  <a:pt x="161734" y="13018"/>
                </a:lnTo>
                <a:lnTo>
                  <a:pt x="147257" y="14034"/>
                </a:lnTo>
                <a:lnTo>
                  <a:pt x="132271" y="19114"/>
                </a:lnTo>
                <a:lnTo>
                  <a:pt x="118301" y="16574"/>
                </a:lnTo>
                <a:lnTo>
                  <a:pt x="103315" y="22162"/>
                </a:lnTo>
                <a:lnTo>
                  <a:pt x="103315" y="35497"/>
                </a:lnTo>
                <a:lnTo>
                  <a:pt x="118301" y="28385"/>
                </a:lnTo>
                <a:lnTo>
                  <a:pt x="123762" y="41593"/>
                </a:lnTo>
                <a:lnTo>
                  <a:pt x="108648" y="41593"/>
                </a:lnTo>
                <a:lnTo>
                  <a:pt x="94806" y="39053"/>
                </a:lnTo>
                <a:lnTo>
                  <a:pt x="108648" y="52896"/>
                </a:lnTo>
                <a:lnTo>
                  <a:pt x="122619" y="52896"/>
                </a:lnTo>
                <a:lnTo>
                  <a:pt x="136081" y="50864"/>
                </a:lnTo>
                <a:lnTo>
                  <a:pt x="150559" y="64707"/>
                </a:lnTo>
                <a:lnTo>
                  <a:pt x="151575" y="77534"/>
                </a:lnTo>
                <a:lnTo>
                  <a:pt x="156909" y="64707"/>
                </a:lnTo>
                <a:lnTo>
                  <a:pt x="171387" y="58992"/>
                </a:lnTo>
                <a:lnTo>
                  <a:pt x="180531" y="72327"/>
                </a:lnTo>
                <a:lnTo>
                  <a:pt x="195009" y="84138"/>
                </a:lnTo>
                <a:lnTo>
                  <a:pt x="208471" y="82614"/>
                </a:lnTo>
                <a:lnTo>
                  <a:pt x="223965" y="73343"/>
                </a:lnTo>
                <a:lnTo>
                  <a:pt x="221297" y="60135"/>
                </a:lnTo>
                <a:lnTo>
                  <a:pt x="207328" y="56452"/>
                </a:lnTo>
                <a:lnTo>
                  <a:pt x="191834" y="56452"/>
                </a:lnTo>
                <a:lnTo>
                  <a:pt x="182690" y="41593"/>
                </a:lnTo>
                <a:lnTo>
                  <a:pt x="167196" y="29909"/>
                </a:lnTo>
                <a:lnTo>
                  <a:pt x="182690" y="20130"/>
                </a:lnTo>
                <a:lnTo>
                  <a:pt x="196025" y="35497"/>
                </a:lnTo>
                <a:lnTo>
                  <a:pt x="203009" y="48324"/>
                </a:lnTo>
                <a:lnTo>
                  <a:pt x="216980" y="52896"/>
                </a:lnTo>
                <a:lnTo>
                  <a:pt x="226123" y="65723"/>
                </a:lnTo>
                <a:lnTo>
                  <a:pt x="242126" y="69787"/>
                </a:lnTo>
                <a:lnTo>
                  <a:pt x="255588" y="61659"/>
                </a:lnTo>
                <a:lnTo>
                  <a:pt x="269558" y="64707"/>
                </a:lnTo>
                <a:lnTo>
                  <a:pt x="282893" y="73343"/>
                </a:lnTo>
                <a:lnTo>
                  <a:pt x="294196" y="58992"/>
                </a:lnTo>
                <a:lnTo>
                  <a:pt x="293053" y="45784"/>
                </a:lnTo>
                <a:lnTo>
                  <a:pt x="293053" y="32957"/>
                </a:lnTo>
                <a:lnTo>
                  <a:pt x="278067" y="28385"/>
                </a:lnTo>
                <a:lnTo>
                  <a:pt x="264097" y="18098"/>
                </a:lnTo>
                <a:lnTo>
                  <a:pt x="249619" y="16574"/>
                </a:lnTo>
                <a:lnTo>
                  <a:pt x="236284" y="13018"/>
                </a:lnTo>
                <a:lnTo>
                  <a:pt x="221297" y="8319"/>
                </a:lnTo>
                <a:lnTo>
                  <a:pt x="207328" y="4763"/>
                </a:lnTo>
                <a:lnTo>
                  <a:pt x="204153" y="4763"/>
                </a:lnTo>
                <a:close/>
                <a:moveTo>
                  <a:pt x="48197" y="320231"/>
                </a:moveTo>
                <a:lnTo>
                  <a:pt x="57214" y="317691"/>
                </a:lnTo>
                <a:lnTo>
                  <a:pt x="72834" y="315151"/>
                </a:lnTo>
                <a:lnTo>
                  <a:pt x="86678" y="316167"/>
                </a:lnTo>
                <a:lnTo>
                  <a:pt x="101791" y="310960"/>
                </a:lnTo>
                <a:lnTo>
                  <a:pt x="115634" y="312611"/>
                </a:lnTo>
                <a:lnTo>
                  <a:pt x="125285" y="325311"/>
                </a:lnTo>
                <a:lnTo>
                  <a:pt x="125285" y="338646"/>
                </a:lnTo>
                <a:lnTo>
                  <a:pt x="115634" y="353505"/>
                </a:lnTo>
                <a:lnTo>
                  <a:pt x="119952" y="366839"/>
                </a:lnTo>
                <a:lnTo>
                  <a:pt x="105982" y="364300"/>
                </a:lnTo>
                <a:lnTo>
                  <a:pt x="90488" y="375095"/>
                </a:lnTo>
                <a:lnTo>
                  <a:pt x="76518" y="376111"/>
                </a:lnTo>
                <a:lnTo>
                  <a:pt x="61532" y="369380"/>
                </a:lnTo>
                <a:lnTo>
                  <a:pt x="48197" y="367856"/>
                </a:lnTo>
                <a:lnTo>
                  <a:pt x="33719" y="365316"/>
                </a:lnTo>
                <a:lnTo>
                  <a:pt x="19748" y="359727"/>
                </a:lnTo>
                <a:lnTo>
                  <a:pt x="4763" y="350457"/>
                </a:lnTo>
                <a:lnTo>
                  <a:pt x="6287" y="337121"/>
                </a:lnTo>
                <a:lnTo>
                  <a:pt x="21272" y="333566"/>
                </a:lnTo>
                <a:lnTo>
                  <a:pt x="35751" y="326835"/>
                </a:lnTo>
                <a:lnTo>
                  <a:pt x="48197" y="320231"/>
                </a:lnTo>
                <a:close/>
                <a:moveTo>
                  <a:pt x="25591" y="210122"/>
                </a:moveTo>
                <a:lnTo>
                  <a:pt x="39560" y="214186"/>
                </a:lnTo>
                <a:lnTo>
                  <a:pt x="25591" y="224981"/>
                </a:lnTo>
                <a:lnTo>
                  <a:pt x="10097" y="221933"/>
                </a:lnTo>
                <a:lnTo>
                  <a:pt x="25591" y="210122"/>
                </a:lnTo>
                <a:close/>
                <a:moveTo>
                  <a:pt x="550990" y="619824"/>
                </a:moveTo>
                <a:lnTo>
                  <a:pt x="560515" y="633158"/>
                </a:lnTo>
                <a:lnTo>
                  <a:pt x="547180" y="626555"/>
                </a:lnTo>
                <a:lnTo>
                  <a:pt x="550990" y="619824"/>
                </a:lnTo>
                <a:close/>
                <a:moveTo>
                  <a:pt x="676847" y="745808"/>
                </a:moveTo>
                <a:lnTo>
                  <a:pt x="676847" y="745808"/>
                </a:lnTo>
                <a:lnTo>
                  <a:pt x="690817" y="756095"/>
                </a:lnTo>
                <a:lnTo>
                  <a:pt x="706438" y="764223"/>
                </a:lnTo>
                <a:lnTo>
                  <a:pt x="720281" y="769430"/>
                </a:lnTo>
                <a:lnTo>
                  <a:pt x="704787" y="771462"/>
                </a:lnTo>
                <a:lnTo>
                  <a:pt x="676847" y="757619"/>
                </a:lnTo>
                <a:lnTo>
                  <a:pt x="676847" y="745808"/>
                </a:lnTo>
                <a:close/>
                <a:moveTo>
                  <a:pt x="972248" y="173292"/>
                </a:moveTo>
                <a:lnTo>
                  <a:pt x="983552" y="186627"/>
                </a:lnTo>
                <a:lnTo>
                  <a:pt x="988885" y="200851"/>
                </a:lnTo>
                <a:lnTo>
                  <a:pt x="974916" y="209106"/>
                </a:lnTo>
                <a:lnTo>
                  <a:pt x="959930" y="195771"/>
                </a:lnTo>
                <a:lnTo>
                  <a:pt x="957263" y="182436"/>
                </a:lnTo>
                <a:lnTo>
                  <a:pt x="970597" y="173292"/>
                </a:lnTo>
                <a:lnTo>
                  <a:pt x="972248" y="173292"/>
                </a:lnTo>
                <a:close/>
                <a:moveTo>
                  <a:pt x="850075" y="320231"/>
                </a:moveTo>
                <a:lnTo>
                  <a:pt x="843597" y="333566"/>
                </a:lnTo>
                <a:lnTo>
                  <a:pt x="841947" y="346901"/>
                </a:lnTo>
                <a:lnTo>
                  <a:pt x="836105" y="333566"/>
                </a:lnTo>
                <a:lnTo>
                  <a:pt x="844614" y="320231"/>
                </a:lnTo>
                <a:lnTo>
                  <a:pt x="850075" y="320231"/>
                </a:lnTo>
                <a:close/>
                <a:moveTo>
                  <a:pt x="882206" y="367856"/>
                </a:moveTo>
                <a:lnTo>
                  <a:pt x="879539" y="381191"/>
                </a:lnTo>
                <a:lnTo>
                  <a:pt x="865569" y="382207"/>
                </a:lnTo>
                <a:lnTo>
                  <a:pt x="870903" y="367856"/>
                </a:lnTo>
                <a:lnTo>
                  <a:pt x="882206" y="367856"/>
                </a:lnTo>
                <a:close/>
                <a:moveTo>
                  <a:pt x="912685" y="424752"/>
                </a:moveTo>
                <a:lnTo>
                  <a:pt x="912685" y="438087"/>
                </a:lnTo>
                <a:lnTo>
                  <a:pt x="910019" y="424752"/>
                </a:lnTo>
                <a:lnTo>
                  <a:pt x="912685" y="424752"/>
                </a:lnTo>
                <a:close/>
              </a:path>
            </a:pathLst>
          </a:custGeom>
          <a:ln w="9525">
            <a:solidFill>
              <a:srgbClr val="FFFFFF"/>
            </a:solidFill>
          </a:ln>
        </p:spPr>
        <p:txBody>
          <a:bodyPr wrap="square" lIns="0" tIns="0" rIns="0" bIns="0" rtlCol="0">
            <a:noAutofit/>
          </a:bodyPr>
          <a:lstStyle/>
          <a:p>
            <a:endParaRPr sz="1662"/>
          </a:p>
        </p:txBody>
      </p:sp>
      <p:sp>
        <p:nvSpPr>
          <p:cNvPr id="7" name="object 279"/>
          <p:cNvSpPr/>
          <p:nvPr/>
        </p:nvSpPr>
        <p:spPr>
          <a:xfrm>
            <a:off x="7302421" y="2567823"/>
            <a:ext cx="1108769" cy="1421071"/>
          </a:xfrm>
          <a:custGeom>
            <a:avLst/>
            <a:gdLst/>
            <a:ahLst/>
            <a:cxnLst/>
            <a:rect l="l" t="t" r="r" b="b"/>
            <a:pathLst>
              <a:path w="1201166" h="1539494">
                <a:moveTo>
                  <a:pt x="788671" y="1363345"/>
                </a:moveTo>
                <a:lnTo>
                  <a:pt x="790322" y="1377696"/>
                </a:lnTo>
                <a:lnTo>
                  <a:pt x="798323" y="1391412"/>
                </a:lnTo>
                <a:lnTo>
                  <a:pt x="803657" y="1405763"/>
                </a:lnTo>
                <a:lnTo>
                  <a:pt x="788671" y="1406779"/>
                </a:lnTo>
                <a:lnTo>
                  <a:pt x="774701" y="1405763"/>
                </a:lnTo>
                <a:lnTo>
                  <a:pt x="760858" y="1403223"/>
                </a:lnTo>
                <a:lnTo>
                  <a:pt x="745872" y="1401699"/>
                </a:lnTo>
                <a:lnTo>
                  <a:pt x="739903" y="1388364"/>
                </a:lnTo>
                <a:lnTo>
                  <a:pt x="755397" y="1377696"/>
                </a:lnTo>
                <a:lnTo>
                  <a:pt x="769367" y="1364361"/>
                </a:lnTo>
                <a:lnTo>
                  <a:pt x="782829" y="1360678"/>
                </a:lnTo>
                <a:lnTo>
                  <a:pt x="788671" y="1363345"/>
                </a:lnTo>
                <a:close/>
                <a:moveTo>
                  <a:pt x="1201167" y="1539494"/>
                </a:moveTo>
                <a:lnTo>
                  <a:pt x="1200151" y="353060"/>
                </a:lnTo>
                <a:lnTo>
                  <a:pt x="1191642" y="353060"/>
                </a:lnTo>
                <a:lnTo>
                  <a:pt x="1177672" y="354076"/>
                </a:lnTo>
                <a:lnTo>
                  <a:pt x="1162686" y="354076"/>
                </a:lnTo>
                <a:lnTo>
                  <a:pt x="1148716" y="345820"/>
                </a:lnTo>
                <a:lnTo>
                  <a:pt x="1148716" y="332994"/>
                </a:lnTo>
                <a:lnTo>
                  <a:pt x="1134746" y="327406"/>
                </a:lnTo>
                <a:lnTo>
                  <a:pt x="1119760" y="323342"/>
                </a:lnTo>
                <a:lnTo>
                  <a:pt x="1105917" y="322326"/>
                </a:lnTo>
                <a:lnTo>
                  <a:pt x="1091947" y="318135"/>
                </a:lnTo>
                <a:lnTo>
                  <a:pt x="1076453" y="324866"/>
                </a:lnTo>
                <a:lnTo>
                  <a:pt x="1062991" y="320801"/>
                </a:lnTo>
                <a:lnTo>
                  <a:pt x="1049021" y="315087"/>
                </a:lnTo>
                <a:lnTo>
                  <a:pt x="1039369" y="302260"/>
                </a:lnTo>
                <a:lnTo>
                  <a:pt x="1025526" y="307975"/>
                </a:lnTo>
                <a:lnTo>
                  <a:pt x="1009905" y="308991"/>
                </a:lnTo>
                <a:lnTo>
                  <a:pt x="1003555" y="308991"/>
                </a:lnTo>
                <a:lnTo>
                  <a:pt x="987934" y="311531"/>
                </a:lnTo>
                <a:lnTo>
                  <a:pt x="974091" y="310515"/>
                </a:lnTo>
                <a:lnTo>
                  <a:pt x="960629" y="304926"/>
                </a:lnTo>
                <a:lnTo>
                  <a:pt x="946786" y="296163"/>
                </a:lnTo>
                <a:lnTo>
                  <a:pt x="931165" y="290576"/>
                </a:lnTo>
                <a:lnTo>
                  <a:pt x="916179" y="285369"/>
                </a:lnTo>
                <a:lnTo>
                  <a:pt x="902209" y="276225"/>
                </a:lnTo>
                <a:lnTo>
                  <a:pt x="887858" y="268986"/>
                </a:lnTo>
                <a:lnTo>
                  <a:pt x="872745" y="265430"/>
                </a:lnTo>
                <a:lnTo>
                  <a:pt x="871729" y="263398"/>
                </a:lnTo>
                <a:lnTo>
                  <a:pt x="856743" y="254635"/>
                </a:lnTo>
                <a:lnTo>
                  <a:pt x="842265" y="249047"/>
                </a:lnTo>
                <a:lnTo>
                  <a:pt x="828295" y="242951"/>
                </a:lnTo>
                <a:lnTo>
                  <a:pt x="813309" y="237236"/>
                </a:lnTo>
                <a:lnTo>
                  <a:pt x="799974" y="236220"/>
                </a:lnTo>
                <a:lnTo>
                  <a:pt x="784353" y="228092"/>
                </a:lnTo>
                <a:lnTo>
                  <a:pt x="771526" y="214757"/>
                </a:lnTo>
                <a:lnTo>
                  <a:pt x="758191" y="206501"/>
                </a:lnTo>
                <a:lnTo>
                  <a:pt x="744221" y="202945"/>
                </a:lnTo>
                <a:lnTo>
                  <a:pt x="728727" y="198882"/>
                </a:lnTo>
                <a:lnTo>
                  <a:pt x="714757" y="196215"/>
                </a:lnTo>
                <a:lnTo>
                  <a:pt x="701295" y="192151"/>
                </a:lnTo>
                <a:lnTo>
                  <a:pt x="687452" y="185547"/>
                </a:lnTo>
                <a:lnTo>
                  <a:pt x="671831" y="179324"/>
                </a:lnTo>
                <a:lnTo>
                  <a:pt x="657988" y="176276"/>
                </a:lnTo>
                <a:lnTo>
                  <a:pt x="644526" y="172212"/>
                </a:lnTo>
                <a:lnTo>
                  <a:pt x="629540" y="160401"/>
                </a:lnTo>
                <a:lnTo>
                  <a:pt x="615062" y="149606"/>
                </a:lnTo>
                <a:lnTo>
                  <a:pt x="609728" y="148590"/>
                </a:lnTo>
                <a:lnTo>
                  <a:pt x="594742" y="151130"/>
                </a:lnTo>
                <a:lnTo>
                  <a:pt x="580264" y="154813"/>
                </a:lnTo>
                <a:lnTo>
                  <a:pt x="565278" y="160401"/>
                </a:lnTo>
                <a:lnTo>
                  <a:pt x="551816" y="166497"/>
                </a:lnTo>
                <a:lnTo>
                  <a:pt x="536322" y="176276"/>
                </a:lnTo>
                <a:lnTo>
                  <a:pt x="522352" y="183007"/>
                </a:lnTo>
                <a:lnTo>
                  <a:pt x="508509" y="191135"/>
                </a:lnTo>
                <a:lnTo>
                  <a:pt x="493396" y="197231"/>
                </a:lnTo>
                <a:lnTo>
                  <a:pt x="479553" y="201930"/>
                </a:lnTo>
                <a:lnTo>
                  <a:pt x="465583" y="211074"/>
                </a:lnTo>
                <a:lnTo>
                  <a:pt x="466725" y="225425"/>
                </a:lnTo>
                <a:lnTo>
                  <a:pt x="482220" y="234695"/>
                </a:lnTo>
                <a:lnTo>
                  <a:pt x="482220" y="240792"/>
                </a:lnTo>
                <a:lnTo>
                  <a:pt x="487554" y="254635"/>
                </a:lnTo>
                <a:lnTo>
                  <a:pt x="474219" y="262382"/>
                </a:lnTo>
                <a:lnTo>
                  <a:pt x="460249" y="263398"/>
                </a:lnTo>
                <a:lnTo>
                  <a:pt x="445771" y="266445"/>
                </a:lnTo>
                <a:lnTo>
                  <a:pt x="430785" y="274701"/>
                </a:lnTo>
                <a:lnTo>
                  <a:pt x="417323" y="279781"/>
                </a:lnTo>
                <a:lnTo>
                  <a:pt x="402337" y="286385"/>
                </a:lnTo>
                <a:lnTo>
                  <a:pt x="387859" y="287909"/>
                </a:lnTo>
                <a:lnTo>
                  <a:pt x="372873" y="289051"/>
                </a:lnTo>
                <a:lnTo>
                  <a:pt x="359030" y="286385"/>
                </a:lnTo>
                <a:lnTo>
                  <a:pt x="343409" y="282320"/>
                </a:lnTo>
                <a:lnTo>
                  <a:pt x="329566" y="285369"/>
                </a:lnTo>
                <a:lnTo>
                  <a:pt x="318771" y="298195"/>
                </a:lnTo>
                <a:lnTo>
                  <a:pt x="318771" y="311531"/>
                </a:lnTo>
                <a:lnTo>
                  <a:pt x="308611" y="325882"/>
                </a:lnTo>
                <a:lnTo>
                  <a:pt x="307595" y="340741"/>
                </a:lnTo>
                <a:lnTo>
                  <a:pt x="296292" y="354076"/>
                </a:lnTo>
                <a:lnTo>
                  <a:pt x="281306" y="360680"/>
                </a:lnTo>
                <a:lnTo>
                  <a:pt x="267844" y="367411"/>
                </a:lnTo>
                <a:lnTo>
                  <a:pt x="259335" y="371475"/>
                </a:lnTo>
                <a:lnTo>
                  <a:pt x="247016" y="384810"/>
                </a:lnTo>
                <a:lnTo>
                  <a:pt x="245365" y="397637"/>
                </a:lnTo>
                <a:lnTo>
                  <a:pt x="244349" y="410972"/>
                </a:lnTo>
                <a:lnTo>
                  <a:pt x="234188" y="424307"/>
                </a:lnTo>
                <a:lnTo>
                  <a:pt x="220726" y="432435"/>
                </a:lnTo>
                <a:lnTo>
                  <a:pt x="206249" y="439038"/>
                </a:lnTo>
                <a:lnTo>
                  <a:pt x="200915" y="453390"/>
                </a:lnTo>
                <a:lnTo>
                  <a:pt x="193930" y="454406"/>
                </a:lnTo>
                <a:lnTo>
                  <a:pt x="178944" y="461645"/>
                </a:lnTo>
                <a:lnTo>
                  <a:pt x="173101" y="474472"/>
                </a:lnTo>
                <a:lnTo>
                  <a:pt x="159132" y="489331"/>
                </a:lnTo>
                <a:lnTo>
                  <a:pt x="144146" y="490855"/>
                </a:lnTo>
                <a:lnTo>
                  <a:pt x="130684" y="495935"/>
                </a:lnTo>
                <a:lnTo>
                  <a:pt x="122175" y="491870"/>
                </a:lnTo>
                <a:lnTo>
                  <a:pt x="108205" y="491870"/>
                </a:lnTo>
                <a:lnTo>
                  <a:pt x="92711" y="490855"/>
                </a:lnTo>
                <a:lnTo>
                  <a:pt x="78741" y="485267"/>
                </a:lnTo>
                <a:lnTo>
                  <a:pt x="63755" y="484124"/>
                </a:lnTo>
                <a:lnTo>
                  <a:pt x="55754" y="470916"/>
                </a:lnTo>
                <a:lnTo>
                  <a:pt x="40768" y="462661"/>
                </a:lnTo>
                <a:lnTo>
                  <a:pt x="32132" y="449326"/>
                </a:lnTo>
                <a:lnTo>
                  <a:pt x="33275" y="434467"/>
                </a:lnTo>
                <a:lnTo>
                  <a:pt x="37466" y="420116"/>
                </a:lnTo>
                <a:lnTo>
                  <a:pt x="35942" y="405765"/>
                </a:lnTo>
                <a:lnTo>
                  <a:pt x="23623" y="420116"/>
                </a:lnTo>
                <a:lnTo>
                  <a:pt x="8510" y="417576"/>
                </a:lnTo>
                <a:lnTo>
                  <a:pt x="7494" y="413512"/>
                </a:lnTo>
                <a:lnTo>
                  <a:pt x="6478" y="419100"/>
                </a:lnTo>
                <a:lnTo>
                  <a:pt x="4826" y="427863"/>
                </a:lnTo>
                <a:lnTo>
                  <a:pt x="2668" y="439674"/>
                </a:lnTo>
                <a:lnTo>
                  <a:pt x="1651" y="453390"/>
                </a:lnTo>
                <a:lnTo>
                  <a:pt x="1017" y="461137"/>
                </a:lnTo>
                <a:lnTo>
                  <a:pt x="1017" y="469265"/>
                </a:lnTo>
                <a:lnTo>
                  <a:pt x="1651" y="477520"/>
                </a:lnTo>
                <a:lnTo>
                  <a:pt x="2160" y="486282"/>
                </a:lnTo>
                <a:lnTo>
                  <a:pt x="2668" y="495426"/>
                </a:lnTo>
                <a:lnTo>
                  <a:pt x="4826" y="504698"/>
                </a:lnTo>
                <a:lnTo>
                  <a:pt x="6986" y="513842"/>
                </a:lnTo>
                <a:lnTo>
                  <a:pt x="9145" y="523113"/>
                </a:lnTo>
                <a:lnTo>
                  <a:pt x="12320" y="532892"/>
                </a:lnTo>
                <a:lnTo>
                  <a:pt x="16130" y="541528"/>
                </a:lnTo>
                <a:lnTo>
                  <a:pt x="19305" y="549782"/>
                </a:lnTo>
                <a:lnTo>
                  <a:pt x="22480" y="556895"/>
                </a:lnTo>
                <a:lnTo>
                  <a:pt x="29973" y="569722"/>
                </a:lnTo>
                <a:lnTo>
                  <a:pt x="35942" y="580009"/>
                </a:lnTo>
                <a:lnTo>
                  <a:pt x="46101" y="592328"/>
                </a:lnTo>
                <a:lnTo>
                  <a:pt x="50420" y="595884"/>
                </a:lnTo>
                <a:lnTo>
                  <a:pt x="47625" y="594868"/>
                </a:lnTo>
                <a:lnTo>
                  <a:pt x="46101" y="594868"/>
                </a:lnTo>
                <a:lnTo>
                  <a:pt x="41784" y="592836"/>
                </a:lnTo>
                <a:lnTo>
                  <a:pt x="56770" y="599440"/>
                </a:lnTo>
                <a:lnTo>
                  <a:pt x="41784" y="598424"/>
                </a:lnTo>
                <a:lnTo>
                  <a:pt x="34291" y="596900"/>
                </a:lnTo>
                <a:lnTo>
                  <a:pt x="19305" y="595376"/>
                </a:lnTo>
                <a:lnTo>
                  <a:pt x="5843" y="600963"/>
                </a:lnTo>
                <a:lnTo>
                  <a:pt x="8510" y="615315"/>
                </a:lnTo>
                <a:lnTo>
                  <a:pt x="0" y="628650"/>
                </a:lnTo>
                <a:lnTo>
                  <a:pt x="13336" y="636397"/>
                </a:lnTo>
                <a:lnTo>
                  <a:pt x="16637" y="643509"/>
                </a:lnTo>
                <a:lnTo>
                  <a:pt x="32132" y="652780"/>
                </a:lnTo>
                <a:lnTo>
                  <a:pt x="36958" y="652780"/>
                </a:lnTo>
                <a:lnTo>
                  <a:pt x="52451" y="656336"/>
                </a:lnTo>
                <a:lnTo>
                  <a:pt x="66422" y="667131"/>
                </a:lnTo>
                <a:lnTo>
                  <a:pt x="81408" y="677799"/>
                </a:lnTo>
                <a:lnTo>
                  <a:pt x="95886" y="684530"/>
                </a:lnTo>
                <a:lnTo>
                  <a:pt x="109348" y="689610"/>
                </a:lnTo>
                <a:lnTo>
                  <a:pt x="123191" y="687070"/>
                </a:lnTo>
                <a:lnTo>
                  <a:pt x="138176" y="685545"/>
                </a:lnTo>
                <a:lnTo>
                  <a:pt x="153798" y="687070"/>
                </a:lnTo>
                <a:lnTo>
                  <a:pt x="167641" y="688086"/>
                </a:lnTo>
                <a:lnTo>
                  <a:pt x="182754" y="690626"/>
                </a:lnTo>
                <a:lnTo>
                  <a:pt x="193930" y="695198"/>
                </a:lnTo>
                <a:lnTo>
                  <a:pt x="236856" y="695198"/>
                </a:lnTo>
                <a:lnTo>
                  <a:pt x="250699" y="700405"/>
                </a:lnTo>
                <a:lnTo>
                  <a:pt x="264161" y="712216"/>
                </a:lnTo>
                <a:lnTo>
                  <a:pt x="280162" y="718820"/>
                </a:lnTo>
                <a:lnTo>
                  <a:pt x="293625" y="725424"/>
                </a:lnTo>
                <a:lnTo>
                  <a:pt x="307595" y="729615"/>
                </a:lnTo>
                <a:lnTo>
                  <a:pt x="320930" y="728091"/>
                </a:lnTo>
                <a:lnTo>
                  <a:pt x="337059" y="734695"/>
                </a:lnTo>
                <a:lnTo>
                  <a:pt x="350394" y="742442"/>
                </a:lnTo>
                <a:lnTo>
                  <a:pt x="364363" y="752094"/>
                </a:lnTo>
                <a:lnTo>
                  <a:pt x="379858" y="757809"/>
                </a:lnTo>
                <a:lnTo>
                  <a:pt x="393828" y="764920"/>
                </a:lnTo>
                <a:lnTo>
                  <a:pt x="396495" y="766445"/>
                </a:lnTo>
                <a:lnTo>
                  <a:pt x="406147" y="769493"/>
                </a:lnTo>
                <a:lnTo>
                  <a:pt x="415799" y="773176"/>
                </a:lnTo>
                <a:lnTo>
                  <a:pt x="426975" y="767461"/>
                </a:lnTo>
                <a:lnTo>
                  <a:pt x="440437" y="777240"/>
                </a:lnTo>
                <a:lnTo>
                  <a:pt x="455423" y="774700"/>
                </a:lnTo>
                <a:lnTo>
                  <a:pt x="469900" y="780288"/>
                </a:lnTo>
                <a:lnTo>
                  <a:pt x="483871" y="789559"/>
                </a:lnTo>
                <a:lnTo>
                  <a:pt x="497206" y="775716"/>
                </a:lnTo>
                <a:lnTo>
                  <a:pt x="504699" y="789559"/>
                </a:lnTo>
                <a:lnTo>
                  <a:pt x="518161" y="802259"/>
                </a:lnTo>
                <a:lnTo>
                  <a:pt x="532004" y="804926"/>
                </a:lnTo>
                <a:lnTo>
                  <a:pt x="537973" y="808990"/>
                </a:lnTo>
                <a:lnTo>
                  <a:pt x="551308" y="812038"/>
                </a:lnTo>
                <a:lnTo>
                  <a:pt x="564135" y="824865"/>
                </a:lnTo>
                <a:lnTo>
                  <a:pt x="577597" y="833120"/>
                </a:lnTo>
                <a:lnTo>
                  <a:pt x="592583" y="839216"/>
                </a:lnTo>
                <a:lnTo>
                  <a:pt x="598425" y="852551"/>
                </a:lnTo>
                <a:lnTo>
                  <a:pt x="613411" y="852551"/>
                </a:lnTo>
                <a:lnTo>
                  <a:pt x="624714" y="867410"/>
                </a:lnTo>
                <a:lnTo>
                  <a:pt x="638684" y="874013"/>
                </a:lnTo>
                <a:lnTo>
                  <a:pt x="644526" y="860679"/>
                </a:lnTo>
                <a:lnTo>
                  <a:pt x="645669" y="874013"/>
                </a:lnTo>
                <a:lnTo>
                  <a:pt x="649352" y="887349"/>
                </a:lnTo>
                <a:lnTo>
                  <a:pt x="643002" y="900684"/>
                </a:lnTo>
                <a:lnTo>
                  <a:pt x="644526" y="913511"/>
                </a:lnTo>
                <a:lnTo>
                  <a:pt x="649352" y="920623"/>
                </a:lnTo>
                <a:lnTo>
                  <a:pt x="656845" y="917575"/>
                </a:lnTo>
                <a:lnTo>
                  <a:pt x="671831" y="912495"/>
                </a:lnTo>
                <a:lnTo>
                  <a:pt x="685801" y="909955"/>
                </a:lnTo>
                <a:lnTo>
                  <a:pt x="699771" y="909955"/>
                </a:lnTo>
                <a:lnTo>
                  <a:pt x="693802" y="911479"/>
                </a:lnTo>
                <a:lnTo>
                  <a:pt x="678816" y="919099"/>
                </a:lnTo>
                <a:lnTo>
                  <a:pt x="664846" y="932434"/>
                </a:lnTo>
                <a:lnTo>
                  <a:pt x="680467" y="937513"/>
                </a:lnTo>
                <a:lnTo>
                  <a:pt x="693802" y="941705"/>
                </a:lnTo>
                <a:lnTo>
                  <a:pt x="708280" y="938657"/>
                </a:lnTo>
                <a:lnTo>
                  <a:pt x="695453" y="944245"/>
                </a:lnTo>
                <a:lnTo>
                  <a:pt x="681483" y="955040"/>
                </a:lnTo>
                <a:lnTo>
                  <a:pt x="691135" y="968248"/>
                </a:lnTo>
                <a:lnTo>
                  <a:pt x="698628" y="983107"/>
                </a:lnTo>
                <a:lnTo>
                  <a:pt x="703454" y="995934"/>
                </a:lnTo>
                <a:lnTo>
                  <a:pt x="706121" y="1009269"/>
                </a:lnTo>
                <a:lnTo>
                  <a:pt x="710947" y="1023620"/>
                </a:lnTo>
                <a:lnTo>
                  <a:pt x="717424" y="1038479"/>
                </a:lnTo>
                <a:lnTo>
                  <a:pt x="731902" y="1051813"/>
                </a:lnTo>
                <a:lnTo>
                  <a:pt x="745237" y="1063625"/>
                </a:lnTo>
                <a:lnTo>
                  <a:pt x="759207" y="1076960"/>
                </a:lnTo>
                <a:lnTo>
                  <a:pt x="774193" y="1087120"/>
                </a:lnTo>
                <a:lnTo>
                  <a:pt x="788671" y="1096899"/>
                </a:lnTo>
                <a:lnTo>
                  <a:pt x="773177" y="1090295"/>
                </a:lnTo>
                <a:lnTo>
                  <a:pt x="759207" y="1088644"/>
                </a:lnTo>
                <a:lnTo>
                  <a:pt x="770510" y="1103503"/>
                </a:lnTo>
                <a:lnTo>
                  <a:pt x="783845" y="1112774"/>
                </a:lnTo>
                <a:lnTo>
                  <a:pt x="799339" y="1117854"/>
                </a:lnTo>
                <a:lnTo>
                  <a:pt x="813309" y="1120521"/>
                </a:lnTo>
                <a:lnTo>
                  <a:pt x="828295" y="1128649"/>
                </a:lnTo>
                <a:lnTo>
                  <a:pt x="842265" y="1140460"/>
                </a:lnTo>
                <a:lnTo>
                  <a:pt x="856743" y="1146048"/>
                </a:lnTo>
                <a:lnTo>
                  <a:pt x="853441" y="1146048"/>
                </a:lnTo>
                <a:lnTo>
                  <a:pt x="839598" y="1143508"/>
                </a:lnTo>
                <a:lnTo>
                  <a:pt x="824612" y="1132713"/>
                </a:lnTo>
                <a:lnTo>
                  <a:pt x="810642" y="1123569"/>
                </a:lnTo>
                <a:lnTo>
                  <a:pt x="795148" y="1124585"/>
                </a:lnTo>
                <a:lnTo>
                  <a:pt x="781178" y="1124585"/>
                </a:lnTo>
                <a:lnTo>
                  <a:pt x="767716" y="1131189"/>
                </a:lnTo>
                <a:lnTo>
                  <a:pt x="752730" y="1127125"/>
                </a:lnTo>
                <a:lnTo>
                  <a:pt x="738252" y="1135380"/>
                </a:lnTo>
                <a:lnTo>
                  <a:pt x="752730" y="1148588"/>
                </a:lnTo>
                <a:lnTo>
                  <a:pt x="766192" y="1162939"/>
                </a:lnTo>
                <a:lnTo>
                  <a:pt x="780162" y="1172210"/>
                </a:lnTo>
                <a:lnTo>
                  <a:pt x="795148" y="1177798"/>
                </a:lnTo>
                <a:lnTo>
                  <a:pt x="810642" y="1179322"/>
                </a:lnTo>
                <a:lnTo>
                  <a:pt x="824612" y="1185545"/>
                </a:lnTo>
                <a:lnTo>
                  <a:pt x="837947" y="1188593"/>
                </a:lnTo>
                <a:lnTo>
                  <a:pt x="851917" y="1187069"/>
                </a:lnTo>
                <a:lnTo>
                  <a:pt x="866395" y="1177798"/>
                </a:lnTo>
                <a:lnTo>
                  <a:pt x="860426" y="1181481"/>
                </a:lnTo>
                <a:lnTo>
                  <a:pt x="846583" y="1193673"/>
                </a:lnTo>
                <a:lnTo>
                  <a:pt x="830962" y="1196340"/>
                </a:lnTo>
                <a:lnTo>
                  <a:pt x="817627" y="1191133"/>
                </a:lnTo>
                <a:lnTo>
                  <a:pt x="803657" y="1187069"/>
                </a:lnTo>
                <a:lnTo>
                  <a:pt x="788671" y="1187069"/>
                </a:lnTo>
                <a:lnTo>
                  <a:pt x="773177" y="1185545"/>
                </a:lnTo>
                <a:lnTo>
                  <a:pt x="759207" y="1191133"/>
                </a:lnTo>
                <a:lnTo>
                  <a:pt x="773177" y="1196340"/>
                </a:lnTo>
                <a:lnTo>
                  <a:pt x="783845" y="1203960"/>
                </a:lnTo>
                <a:lnTo>
                  <a:pt x="798323" y="1214755"/>
                </a:lnTo>
                <a:lnTo>
                  <a:pt x="806324" y="1228090"/>
                </a:lnTo>
                <a:lnTo>
                  <a:pt x="810642" y="1241425"/>
                </a:lnTo>
                <a:lnTo>
                  <a:pt x="825628" y="1243965"/>
                </a:lnTo>
                <a:lnTo>
                  <a:pt x="839598" y="1256284"/>
                </a:lnTo>
                <a:lnTo>
                  <a:pt x="829946" y="1268984"/>
                </a:lnTo>
                <a:lnTo>
                  <a:pt x="825628" y="1282319"/>
                </a:lnTo>
                <a:lnTo>
                  <a:pt x="822961" y="1296162"/>
                </a:lnTo>
                <a:lnTo>
                  <a:pt x="818643" y="1308989"/>
                </a:lnTo>
                <a:lnTo>
                  <a:pt x="803657" y="1319784"/>
                </a:lnTo>
                <a:lnTo>
                  <a:pt x="803657" y="1334135"/>
                </a:lnTo>
                <a:lnTo>
                  <a:pt x="804800" y="1348994"/>
                </a:lnTo>
                <a:lnTo>
                  <a:pt x="791338" y="1360678"/>
                </a:lnTo>
                <a:lnTo>
                  <a:pt x="798323" y="1374013"/>
                </a:lnTo>
                <a:lnTo>
                  <a:pt x="813309" y="1382268"/>
                </a:lnTo>
                <a:lnTo>
                  <a:pt x="822961" y="1368933"/>
                </a:lnTo>
                <a:lnTo>
                  <a:pt x="837947" y="1356614"/>
                </a:lnTo>
                <a:lnTo>
                  <a:pt x="851917" y="1352550"/>
                </a:lnTo>
                <a:lnTo>
                  <a:pt x="864236" y="1339723"/>
                </a:lnTo>
                <a:lnTo>
                  <a:pt x="869062" y="1324864"/>
                </a:lnTo>
                <a:lnTo>
                  <a:pt x="867411" y="1338199"/>
                </a:lnTo>
                <a:lnTo>
                  <a:pt x="866395" y="1352550"/>
                </a:lnTo>
                <a:lnTo>
                  <a:pt x="879730" y="1367409"/>
                </a:lnTo>
                <a:lnTo>
                  <a:pt x="894716" y="1370457"/>
                </a:lnTo>
                <a:lnTo>
                  <a:pt x="908686" y="1367409"/>
                </a:lnTo>
                <a:lnTo>
                  <a:pt x="924180" y="1363345"/>
                </a:lnTo>
                <a:lnTo>
                  <a:pt x="938150" y="1355090"/>
                </a:lnTo>
                <a:lnTo>
                  <a:pt x="953136" y="1354074"/>
                </a:lnTo>
                <a:lnTo>
                  <a:pt x="967106" y="1352550"/>
                </a:lnTo>
                <a:lnTo>
                  <a:pt x="996062" y="1352550"/>
                </a:lnTo>
                <a:lnTo>
                  <a:pt x="1009905" y="1347978"/>
                </a:lnTo>
                <a:lnTo>
                  <a:pt x="1015874" y="1344803"/>
                </a:lnTo>
                <a:lnTo>
                  <a:pt x="1016890" y="1331468"/>
                </a:lnTo>
                <a:lnTo>
                  <a:pt x="1021208" y="1318260"/>
                </a:lnTo>
                <a:lnTo>
                  <a:pt x="1036702" y="1320800"/>
                </a:lnTo>
                <a:lnTo>
                  <a:pt x="1021208" y="1323340"/>
                </a:lnTo>
                <a:lnTo>
                  <a:pt x="1022224" y="1337183"/>
                </a:lnTo>
                <a:lnTo>
                  <a:pt x="1009905" y="1351534"/>
                </a:lnTo>
                <a:lnTo>
                  <a:pt x="1003555" y="1356614"/>
                </a:lnTo>
                <a:lnTo>
                  <a:pt x="1009905" y="1371473"/>
                </a:lnTo>
                <a:lnTo>
                  <a:pt x="1011048" y="1372489"/>
                </a:lnTo>
                <a:lnTo>
                  <a:pt x="1025526" y="1385824"/>
                </a:lnTo>
                <a:lnTo>
                  <a:pt x="1040512" y="1396619"/>
                </a:lnTo>
                <a:lnTo>
                  <a:pt x="1054482" y="1405763"/>
                </a:lnTo>
                <a:lnTo>
                  <a:pt x="1065658" y="1416558"/>
                </a:lnTo>
                <a:lnTo>
                  <a:pt x="1079120" y="1424813"/>
                </a:lnTo>
                <a:lnTo>
                  <a:pt x="1085978" y="1431925"/>
                </a:lnTo>
                <a:lnTo>
                  <a:pt x="1099948" y="1442720"/>
                </a:lnTo>
                <a:lnTo>
                  <a:pt x="1109600" y="1457579"/>
                </a:lnTo>
                <a:lnTo>
                  <a:pt x="1120903" y="1470914"/>
                </a:lnTo>
                <a:lnTo>
                  <a:pt x="1130555" y="1484249"/>
                </a:lnTo>
                <a:lnTo>
                  <a:pt x="1145541" y="1499108"/>
                </a:lnTo>
                <a:lnTo>
                  <a:pt x="1159384" y="1511808"/>
                </a:lnTo>
                <a:lnTo>
                  <a:pt x="1172338" y="1525143"/>
                </a:lnTo>
                <a:lnTo>
                  <a:pt x="1186181" y="1530858"/>
                </a:lnTo>
                <a:lnTo>
                  <a:pt x="1199643" y="1538478"/>
                </a:lnTo>
                <a:lnTo>
                  <a:pt x="1201167" y="1539494"/>
                </a:lnTo>
                <a:close/>
                <a:moveTo>
                  <a:pt x="90551" y="149606"/>
                </a:moveTo>
                <a:lnTo>
                  <a:pt x="103887" y="148590"/>
                </a:lnTo>
                <a:lnTo>
                  <a:pt x="119508" y="149606"/>
                </a:lnTo>
                <a:lnTo>
                  <a:pt x="105537" y="157861"/>
                </a:lnTo>
                <a:lnTo>
                  <a:pt x="90551" y="157861"/>
                </a:lnTo>
                <a:lnTo>
                  <a:pt x="90551" y="149606"/>
                </a:lnTo>
                <a:close/>
                <a:moveTo>
                  <a:pt x="162307" y="171195"/>
                </a:moveTo>
                <a:lnTo>
                  <a:pt x="147321" y="172212"/>
                </a:lnTo>
                <a:lnTo>
                  <a:pt x="156973" y="185547"/>
                </a:lnTo>
                <a:lnTo>
                  <a:pt x="171959" y="185547"/>
                </a:lnTo>
                <a:lnTo>
                  <a:pt x="186437" y="189611"/>
                </a:lnTo>
                <a:lnTo>
                  <a:pt x="202566" y="189611"/>
                </a:lnTo>
                <a:lnTo>
                  <a:pt x="216409" y="194691"/>
                </a:lnTo>
                <a:lnTo>
                  <a:pt x="232030" y="198882"/>
                </a:lnTo>
                <a:lnTo>
                  <a:pt x="245873" y="205486"/>
                </a:lnTo>
                <a:lnTo>
                  <a:pt x="260986" y="211074"/>
                </a:lnTo>
                <a:lnTo>
                  <a:pt x="274321" y="214757"/>
                </a:lnTo>
                <a:lnTo>
                  <a:pt x="289815" y="217297"/>
                </a:lnTo>
                <a:lnTo>
                  <a:pt x="303785" y="223901"/>
                </a:lnTo>
                <a:lnTo>
                  <a:pt x="318771" y="218820"/>
                </a:lnTo>
                <a:lnTo>
                  <a:pt x="332741" y="222885"/>
                </a:lnTo>
                <a:lnTo>
                  <a:pt x="348235" y="223901"/>
                </a:lnTo>
                <a:lnTo>
                  <a:pt x="363221" y="221361"/>
                </a:lnTo>
                <a:lnTo>
                  <a:pt x="377191" y="221361"/>
                </a:lnTo>
                <a:lnTo>
                  <a:pt x="391161" y="214757"/>
                </a:lnTo>
                <a:lnTo>
                  <a:pt x="405004" y="211074"/>
                </a:lnTo>
                <a:lnTo>
                  <a:pt x="418974" y="212090"/>
                </a:lnTo>
                <a:lnTo>
                  <a:pt x="408813" y="198882"/>
                </a:lnTo>
                <a:lnTo>
                  <a:pt x="393828" y="196215"/>
                </a:lnTo>
                <a:lnTo>
                  <a:pt x="378842" y="196215"/>
                </a:lnTo>
                <a:lnTo>
                  <a:pt x="364872" y="193675"/>
                </a:lnTo>
                <a:lnTo>
                  <a:pt x="335916" y="193675"/>
                </a:lnTo>
                <a:lnTo>
                  <a:pt x="320422" y="192151"/>
                </a:lnTo>
                <a:lnTo>
                  <a:pt x="306451" y="186563"/>
                </a:lnTo>
                <a:lnTo>
                  <a:pt x="291466" y="181356"/>
                </a:lnTo>
                <a:lnTo>
                  <a:pt x="277496" y="180340"/>
                </a:lnTo>
                <a:lnTo>
                  <a:pt x="262001" y="180340"/>
                </a:lnTo>
                <a:lnTo>
                  <a:pt x="248540" y="177292"/>
                </a:lnTo>
                <a:lnTo>
                  <a:pt x="234697" y="179324"/>
                </a:lnTo>
                <a:lnTo>
                  <a:pt x="219075" y="177292"/>
                </a:lnTo>
                <a:lnTo>
                  <a:pt x="204090" y="176276"/>
                </a:lnTo>
                <a:lnTo>
                  <a:pt x="190247" y="174751"/>
                </a:lnTo>
                <a:lnTo>
                  <a:pt x="176276" y="172212"/>
                </a:lnTo>
                <a:lnTo>
                  <a:pt x="162307" y="171195"/>
                </a:lnTo>
                <a:close/>
                <a:moveTo>
                  <a:pt x="212218" y="17526"/>
                </a:moveTo>
                <a:lnTo>
                  <a:pt x="202566" y="31877"/>
                </a:lnTo>
                <a:lnTo>
                  <a:pt x="213742" y="45085"/>
                </a:lnTo>
                <a:lnTo>
                  <a:pt x="217551" y="60960"/>
                </a:lnTo>
                <a:lnTo>
                  <a:pt x="225045" y="75311"/>
                </a:lnTo>
                <a:lnTo>
                  <a:pt x="222378" y="89662"/>
                </a:lnTo>
                <a:lnTo>
                  <a:pt x="237363" y="100457"/>
                </a:lnTo>
                <a:lnTo>
                  <a:pt x="252350" y="94361"/>
                </a:lnTo>
                <a:lnTo>
                  <a:pt x="267844" y="100457"/>
                </a:lnTo>
                <a:lnTo>
                  <a:pt x="281813" y="103505"/>
                </a:lnTo>
                <a:lnTo>
                  <a:pt x="296800" y="97917"/>
                </a:lnTo>
                <a:lnTo>
                  <a:pt x="310770" y="95377"/>
                </a:lnTo>
                <a:lnTo>
                  <a:pt x="325756" y="85090"/>
                </a:lnTo>
                <a:lnTo>
                  <a:pt x="310770" y="77978"/>
                </a:lnTo>
                <a:lnTo>
                  <a:pt x="295275" y="74295"/>
                </a:lnTo>
                <a:lnTo>
                  <a:pt x="280162" y="63627"/>
                </a:lnTo>
                <a:lnTo>
                  <a:pt x="270511" y="48768"/>
                </a:lnTo>
                <a:lnTo>
                  <a:pt x="258192" y="35433"/>
                </a:lnTo>
                <a:lnTo>
                  <a:pt x="244349" y="28194"/>
                </a:lnTo>
                <a:lnTo>
                  <a:pt x="234697" y="14351"/>
                </a:lnTo>
                <a:lnTo>
                  <a:pt x="220726" y="10287"/>
                </a:lnTo>
                <a:lnTo>
                  <a:pt x="212218" y="17526"/>
                </a:lnTo>
                <a:close/>
                <a:moveTo>
                  <a:pt x="198756" y="32893"/>
                </a:moveTo>
                <a:lnTo>
                  <a:pt x="184278" y="40005"/>
                </a:lnTo>
                <a:lnTo>
                  <a:pt x="170943" y="28194"/>
                </a:lnTo>
                <a:lnTo>
                  <a:pt x="156973" y="22606"/>
                </a:lnTo>
                <a:lnTo>
                  <a:pt x="143003" y="15367"/>
                </a:lnTo>
                <a:lnTo>
                  <a:pt x="136145" y="2667"/>
                </a:lnTo>
                <a:lnTo>
                  <a:pt x="149987" y="0"/>
                </a:lnTo>
                <a:lnTo>
                  <a:pt x="165609" y="3683"/>
                </a:lnTo>
                <a:lnTo>
                  <a:pt x="178944" y="5207"/>
                </a:lnTo>
                <a:lnTo>
                  <a:pt x="192913" y="6731"/>
                </a:lnTo>
                <a:lnTo>
                  <a:pt x="207900" y="14351"/>
                </a:lnTo>
                <a:lnTo>
                  <a:pt x="201423" y="28194"/>
                </a:lnTo>
                <a:lnTo>
                  <a:pt x="198756" y="32893"/>
                </a:lnTo>
                <a:close/>
                <a:moveTo>
                  <a:pt x="738887" y="1218819"/>
                </a:moveTo>
                <a:lnTo>
                  <a:pt x="745872" y="1217295"/>
                </a:lnTo>
                <a:lnTo>
                  <a:pt x="759207" y="1215771"/>
                </a:lnTo>
                <a:lnTo>
                  <a:pt x="774701" y="1217295"/>
                </a:lnTo>
                <a:lnTo>
                  <a:pt x="788671" y="1223899"/>
                </a:lnTo>
                <a:lnTo>
                  <a:pt x="798323" y="1237234"/>
                </a:lnTo>
                <a:lnTo>
                  <a:pt x="812293" y="1250061"/>
                </a:lnTo>
                <a:lnTo>
                  <a:pt x="827279" y="1252093"/>
                </a:lnTo>
                <a:lnTo>
                  <a:pt x="827279" y="1264920"/>
                </a:lnTo>
                <a:lnTo>
                  <a:pt x="821945" y="1279271"/>
                </a:lnTo>
                <a:lnTo>
                  <a:pt x="817627" y="1292606"/>
                </a:lnTo>
                <a:lnTo>
                  <a:pt x="813817" y="1306449"/>
                </a:lnTo>
                <a:lnTo>
                  <a:pt x="799974" y="1319276"/>
                </a:lnTo>
                <a:lnTo>
                  <a:pt x="799974" y="1334135"/>
                </a:lnTo>
                <a:lnTo>
                  <a:pt x="788671" y="1347470"/>
                </a:lnTo>
                <a:lnTo>
                  <a:pt x="774701" y="1360678"/>
                </a:lnTo>
                <a:lnTo>
                  <a:pt x="759207" y="1361694"/>
                </a:lnTo>
                <a:lnTo>
                  <a:pt x="751206" y="1375029"/>
                </a:lnTo>
                <a:lnTo>
                  <a:pt x="736220" y="1385824"/>
                </a:lnTo>
                <a:lnTo>
                  <a:pt x="722250" y="1398651"/>
                </a:lnTo>
                <a:lnTo>
                  <a:pt x="708280" y="1405763"/>
                </a:lnTo>
                <a:lnTo>
                  <a:pt x="692786" y="1409446"/>
                </a:lnTo>
                <a:lnTo>
                  <a:pt x="679324" y="1405763"/>
                </a:lnTo>
                <a:lnTo>
                  <a:pt x="665481" y="1404239"/>
                </a:lnTo>
                <a:lnTo>
                  <a:pt x="649860" y="1404239"/>
                </a:lnTo>
                <a:lnTo>
                  <a:pt x="636017" y="1403223"/>
                </a:lnTo>
                <a:lnTo>
                  <a:pt x="621031" y="1401699"/>
                </a:lnTo>
                <a:lnTo>
                  <a:pt x="607061" y="1400175"/>
                </a:lnTo>
                <a:lnTo>
                  <a:pt x="593091" y="1403223"/>
                </a:lnTo>
                <a:lnTo>
                  <a:pt x="578105" y="1406779"/>
                </a:lnTo>
                <a:lnTo>
                  <a:pt x="564135" y="1409446"/>
                </a:lnTo>
                <a:lnTo>
                  <a:pt x="566802" y="1396111"/>
                </a:lnTo>
                <a:lnTo>
                  <a:pt x="572771" y="1381760"/>
                </a:lnTo>
                <a:lnTo>
                  <a:pt x="576454" y="1368933"/>
                </a:lnTo>
                <a:lnTo>
                  <a:pt x="583947" y="1354074"/>
                </a:lnTo>
                <a:lnTo>
                  <a:pt x="594742" y="1340739"/>
                </a:lnTo>
                <a:lnTo>
                  <a:pt x="599060" y="1327404"/>
                </a:lnTo>
                <a:lnTo>
                  <a:pt x="603886" y="1314069"/>
                </a:lnTo>
                <a:lnTo>
                  <a:pt x="611379" y="1300734"/>
                </a:lnTo>
                <a:lnTo>
                  <a:pt x="611379" y="1299718"/>
                </a:lnTo>
                <a:lnTo>
                  <a:pt x="612395" y="1299718"/>
                </a:lnTo>
                <a:lnTo>
                  <a:pt x="614046" y="1297178"/>
                </a:lnTo>
                <a:lnTo>
                  <a:pt x="621031" y="1289050"/>
                </a:lnTo>
                <a:lnTo>
                  <a:pt x="630556" y="1274699"/>
                </a:lnTo>
                <a:lnTo>
                  <a:pt x="638684" y="1260856"/>
                </a:lnTo>
                <a:lnTo>
                  <a:pt x="653162" y="1249045"/>
                </a:lnTo>
                <a:lnTo>
                  <a:pt x="666497" y="1241425"/>
                </a:lnTo>
                <a:lnTo>
                  <a:pt x="680467" y="1233170"/>
                </a:lnTo>
                <a:lnTo>
                  <a:pt x="695453" y="1227582"/>
                </a:lnTo>
                <a:lnTo>
                  <a:pt x="709931" y="1223899"/>
                </a:lnTo>
                <a:lnTo>
                  <a:pt x="724917" y="1222883"/>
                </a:lnTo>
                <a:lnTo>
                  <a:pt x="738887" y="1218819"/>
                </a:lnTo>
                <a:close/>
                <a:moveTo>
                  <a:pt x="752730" y="1100963"/>
                </a:moveTo>
                <a:lnTo>
                  <a:pt x="766700" y="1107186"/>
                </a:lnTo>
                <a:lnTo>
                  <a:pt x="780162" y="1117854"/>
                </a:lnTo>
                <a:lnTo>
                  <a:pt x="766700" y="1126109"/>
                </a:lnTo>
                <a:lnTo>
                  <a:pt x="755397" y="1112774"/>
                </a:lnTo>
                <a:lnTo>
                  <a:pt x="752730" y="1100963"/>
                </a:lnTo>
                <a:close/>
              </a:path>
            </a:pathLst>
          </a:custGeom>
          <a:solidFill>
            <a:srgbClr val="D6D6D6"/>
          </a:solidFill>
        </p:spPr>
        <p:txBody>
          <a:bodyPr wrap="square" lIns="0" tIns="0" rIns="0" bIns="0" rtlCol="0">
            <a:noAutofit/>
          </a:bodyPr>
          <a:lstStyle/>
          <a:p>
            <a:endParaRPr sz="1662"/>
          </a:p>
        </p:txBody>
      </p:sp>
      <p:sp>
        <p:nvSpPr>
          <p:cNvPr id="8" name="object 280"/>
          <p:cNvSpPr/>
          <p:nvPr/>
        </p:nvSpPr>
        <p:spPr>
          <a:xfrm>
            <a:off x="7298026" y="2563426"/>
            <a:ext cx="1117561" cy="1429864"/>
          </a:xfrm>
          <a:custGeom>
            <a:avLst/>
            <a:gdLst/>
            <a:ahLst/>
            <a:cxnLst/>
            <a:rect l="l" t="t" r="r" b="b"/>
            <a:pathLst>
              <a:path w="1210691" h="1549019">
                <a:moveTo>
                  <a:pt x="793433" y="1368108"/>
                </a:moveTo>
                <a:lnTo>
                  <a:pt x="795084" y="1382459"/>
                </a:lnTo>
                <a:lnTo>
                  <a:pt x="803085" y="1396175"/>
                </a:lnTo>
                <a:lnTo>
                  <a:pt x="808419" y="1410526"/>
                </a:lnTo>
                <a:lnTo>
                  <a:pt x="793433" y="1411542"/>
                </a:lnTo>
                <a:lnTo>
                  <a:pt x="779463" y="1410526"/>
                </a:lnTo>
                <a:lnTo>
                  <a:pt x="765620" y="1407986"/>
                </a:lnTo>
                <a:lnTo>
                  <a:pt x="750634" y="1406462"/>
                </a:lnTo>
                <a:lnTo>
                  <a:pt x="744665" y="1393127"/>
                </a:lnTo>
                <a:lnTo>
                  <a:pt x="760159" y="1382459"/>
                </a:lnTo>
                <a:lnTo>
                  <a:pt x="774129" y="1369124"/>
                </a:lnTo>
                <a:lnTo>
                  <a:pt x="787591" y="1365441"/>
                </a:lnTo>
                <a:lnTo>
                  <a:pt x="793433" y="1368108"/>
                </a:lnTo>
                <a:close/>
                <a:moveTo>
                  <a:pt x="1205929" y="1544257"/>
                </a:moveTo>
                <a:lnTo>
                  <a:pt x="1204913" y="357823"/>
                </a:lnTo>
                <a:lnTo>
                  <a:pt x="1196404" y="357823"/>
                </a:lnTo>
                <a:lnTo>
                  <a:pt x="1182434" y="358839"/>
                </a:lnTo>
                <a:lnTo>
                  <a:pt x="1167448" y="358839"/>
                </a:lnTo>
                <a:lnTo>
                  <a:pt x="1153478" y="350583"/>
                </a:lnTo>
                <a:lnTo>
                  <a:pt x="1153478" y="337757"/>
                </a:lnTo>
                <a:lnTo>
                  <a:pt x="1139508" y="332169"/>
                </a:lnTo>
                <a:lnTo>
                  <a:pt x="1124522" y="328105"/>
                </a:lnTo>
                <a:lnTo>
                  <a:pt x="1110679" y="327089"/>
                </a:lnTo>
                <a:lnTo>
                  <a:pt x="1096709" y="322898"/>
                </a:lnTo>
                <a:lnTo>
                  <a:pt x="1081215" y="329629"/>
                </a:lnTo>
                <a:lnTo>
                  <a:pt x="1067753" y="325564"/>
                </a:lnTo>
                <a:lnTo>
                  <a:pt x="1053783" y="319850"/>
                </a:lnTo>
                <a:lnTo>
                  <a:pt x="1044131" y="307023"/>
                </a:lnTo>
                <a:lnTo>
                  <a:pt x="1030288" y="312738"/>
                </a:lnTo>
                <a:lnTo>
                  <a:pt x="1014667" y="313754"/>
                </a:lnTo>
                <a:lnTo>
                  <a:pt x="1008317" y="313754"/>
                </a:lnTo>
                <a:lnTo>
                  <a:pt x="992696" y="316294"/>
                </a:lnTo>
                <a:lnTo>
                  <a:pt x="978853" y="315278"/>
                </a:lnTo>
                <a:lnTo>
                  <a:pt x="965391" y="309689"/>
                </a:lnTo>
                <a:lnTo>
                  <a:pt x="951548" y="300926"/>
                </a:lnTo>
                <a:lnTo>
                  <a:pt x="935927" y="295339"/>
                </a:lnTo>
                <a:lnTo>
                  <a:pt x="920941" y="290132"/>
                </a:lnTo>
                <a:lnTo>
                  <a:pt x="906971" y="280988"/>
                </a:lnTo>
                <a:lnTo>
                  <a:pt x="892620" y="273749"/>
                </a:lnTo>
                <a:lnTo>
                  <a:pt x="877507" y="270193"/>
                </a:lnTo>
                <a:lnTo>
                  <a:pt x="876491" y="268161"/>
                </a:lnTo>
                <a:lnTo>
                  <a:pt x="861505" y="259398"/>
                </a:lnTo>
                <a:lnTo>
                  <a:pt x="847027" y="253810"/>
                </a:lnTo>
                <a:lnTo>
                  <a:pt x="833057" y="247714"/>
                </a:lnTo>
                <a:lnTo>
                  <a:pt x="818071" y="241999"/>
                </a:lnTo>
                <a:lnTo>
                  <a:pt x="804736" y="240983"/>
                </a:lnTo>
                <a:lnTo>
                  <a:pt x="789115" y="232855"/>
                </a:lnTo>
                <a:lnTo>
                  <a:pt x="776288" y="219520"/>
                </a:lnTo>
                <a:lnTo>
                  <a:pt x="762953" y="211264"/>
                </a:lnTo>
                <a:lnTo>
                  <a:pt x="748983" y="207708"/>
                </a:lnTo>
                <a:lnTo>
                  <a:pt x="733489" y="203645"/>
                </a:lnTo>
                <a:lnTo>
                  <a:pt x="719519" y="200978"/>
                </a:lnTo>
                <a:lnTo>
                  <a:pt x="706057" y="196914"/>
                </a:lnTo>
                <a:lnTo>
                  <a:pt x="692214" y="190310"/>
                </a:lnTo>
                <a:lnTo>
                  <a:pt x="676593" y="184087"/>
                </a:lnTo>
                <a:lnTo>
                  <a:pt x="662750" y="181039"/>
                </a:lnTo>
                <a:lnTo>
                  <a:pt x="649288" y="176975"/>
                </a:lnTo>
                <a:lnTo>
                  <a:pt x="634302" y="165164"/>
                </a:lnTo>
                <a:lnTo>
                  <a:pt x="619824" y="154369"/>
                </a:lnTo>
                <a:lnTo>
                  <a:pt x="614490" y="153353"/>
                </a:lnTo>
                <a:lnTo>
                  <a:pt x="599504" y="155893"/>
                </a:lnTo>
                <a:lnTo>
                  <a:pt x="585026" y="159576"/>
                </a:lnTo>
                <a:lnTo>
                  <a:pt x="570040" y="165164"/>
                </a:lnTo>
                <a:lnTo>
                  <a:pt x="556578" y="171260"/>
                </a:lnTo>
                <a:lnTo>
                  <a:pt x="541084" y="181039"/>
                </a:lnTo>
                <a:lnTo>
                  <a:pt x="527114" y="187770"/>
                </a:lnTo>
                <a:lnTo>
                  <a:pt x="513271" y="195898"/>
                </a:lnTo>
                <a:lnTo>
                  <a:pt x="498158" y="201994"/>
                </a:lnTo>
                <a:lnTo>
                  <a:pt x="484315" y="206693"/>
                </a:lnTo>
                <a:lnTo>
                  <a:pt x="470345" y="215837"/>
                </a:lnTo>
                <a:lnTo>
                  <a:pt x="471487" y="230188"/>
                </a:lnTo>
                <a:lnTo>
                  <a:pt x="486982" y="239458"/>
                </a:lnTo>
                <a:lnTo>
                  <a:pt x="486982" y="245555"/>
                </a:lnTo>
                <a:lnTo>
                  <a:pt x="492316" y="259398"/>
                </a:lnTo>
                <a:lnTo>
                  <a:pt x="478981" y="267145"/>
                </a:lnTo>
                <a:lnTo>
                  <a:pt x="465011" y="268161"/>
                </a:lnTo>
                <a:lnTo>
                  <a:pt x="450533" y="271208"/>
                </a:lnTo>
                <a:lnTo>
                  <a:pt x="435547" y="279464"/>
                </a:lnTo>
                <a:lnTo>
                  <a:pt x="422085" y="284544"/>
                </a:lnTo>
                <a:lnTo>
                  <a:pt x="407099" y="291148"/>
                </a:lnTo>
                <a:lnTo>
                  <a:pt x="392621" y="292672"/>
                </a:lnTo>
                <a:lnTo>
                  <a:pt x="377635" y="293814"/>
                </a:lnTo>
                <a:lnTo>
                  <a:pt x="363792" y="291148"/>
                </a:lnTo>
                <a:lnTo>
                  <a:pt x="348171" y="287083"/>
                </a:lnTo>
                <a:lnTo>
                  <a:pt x="334328" y="290132"/>
                </a:lnTo>
                <a:lnTo>
                  <a:pt x="323533" y="302958"/>
                </a:lnTo>
                <a:lnTo>
                  <a:pt x="323533" y="316294"/>
                </a:lnTo>
                <a:lnTo>
                  <a:pt x="313373" y="330645"/>
                </a:lnTo>
                <a:lnTo>
                  <a:pt x="312357" y="345504"/>
                </a:lnTo>
                <a:lnTo>
                  <a:pt x="301054" y="358839"/>
                </a:lnTo>
                <a:lnTo>
                  <a:pt x="286068" y="365443"/>
                </a:lnTo>
                <a:lnTo>
                  <a:pt x="272606" y="372174"/>
                </a:lnTo>
                <a:lnTo>
                  <a:pt x="264097" y="376238"/>
                </a:lnTo>
                <a:lnTo>
                  <a:pt x="251778" y="389573"/>
                </a:lnTo>
                <a:lnTo>
                  <a:pt x="250127" y="402400"/>
                </a:lnTo>
                <a:lnTo>
                  <a:pt x="249111" y="415735"/>
                </a:lnTo>
                <a:lnTo>
                  <a:pt x="238950" y="429070"/>
                </a:lnTo>
                <a:lnTo>
                  <a:pt x="225488" y="437198"/>
                </a:lnTo>
                <a:lnTo>
                  <a:pt x="211011" y="443801"/>
                </a:lnTo>
                <a:lnTo>
                  <a:pt x="205677" y="458153"/>
                </a:lnTo>
                <a:lnTo>
                  <a:pt x="198692" y="459169"/>
                </a:lnTo>
                <a:lnTo>
                  <a:pt x="183706" y="466408"/>
                </a:lnTo>
                <a:lnTo>
                  <a:pt x="177863" y="479235"/>
                </a:lnTo>
                <a:lnTo>
                  <a:pt x="163894" y="494094"/>
                </a:lnTo>
                <a:lnTo>
                  <a:pt x="148908" y="495618"/>
                </a:lnTo>
                <a:lnTo>
                  <a:pt x="135446" y="500698"/>
                </a:lnTo>
                <a:lnTo>
                  <a:pt x="126937" y="496633"/>
                </a:lnTo>
                <a:lnTo>
                  <a:pt x="112967" y="496633"/>
                </a:lnTo>
                <a:lnTo>
                  <a:pt x="97473" y="495618"/>
                </a:lnTo>
                <a:lnTo>
                  <a:pt x="83503" y="490030"/>
                </a:lnTo>
                <a:lnTo>
                  <a:pt x="68517" y="488887"/>
                </a:lnTo>
                <a:lnTo>
                  <a:pt x="60516" y="475679"/>
                </a:lnTo>
                <a:lnTo>
                  <a:pt x="45530" y="467424"/>
                </a:lnTo>
                <a:lnTo>
                  <a:pt x="36894" y="454089"/>
                </a:lnTo>
                <a:lnTo>
                  <a:pt x="38037" y="439230"/>
                </a:lnTo>
                <a:lnTo>
                  <a:pt x="42228" y="424879"/>
                </a:lnTo>
                <a:lnTo>
                  <a:pt x="40704" y="410528"/>
                </a:lnTo>
                <a:lnTo>
                  <a:pt x="28385" y="424879"/>
                </a:lnTo>
                <a:lnTo>
                  <a:pt x="13272" y="422339"/>
                </a:lnTo>
                <a:lnTo>
                  <a:pt x="12256" y="418275"/>
                </a:lnTo>
                <a:lnTo>
                  <a:pt x="11240" y="423863"/>
                </a:lnTo>
                <a:lnTo>
                  <a:pt x="9588" y="432626"/>
                </a:lnTo>
                <a:lnTo>
                  <a:pt x="7430" y="444437"/>
                </a:lnTo>
                <a:lnTo>
                  <a:pt x="6413" y="458153"/>
                </a:lnTo>
                <a:lnTo>
                  <a:pt x="5779" y="465900"/>
                </a:lnTo>
                <a:lnTo>
                  <a:pt x="5779" y="474028"/>
                </a:lnTo>
                <a:lnTo>
                  <a:pt x="6413" y="482283"/>
                </a:lnTo>
                <a:lnTo>
                  <a:pt x="6922" y="491045"/>
                </a:lnTo>
                <a:lnTo>
                  <a:pt x="7430" y="500189"/>
                </a:lnTo>
                <a:lnTo>
                  <a:pt x="9588" y="509461"/>
                </a:lnTo>
                <a:lnTo>
                  <a:pt x="11748" y="518605"/>
                </a:lnTo>
                <a:lnTo>
                  <a:pt x="13907" y="527876"/>
                </a:lnTo>
                <a:lnTo>
                  <a:pt x="17082" y="537655"/>
                </a:lnTo>
                <a:lnTo>
                  <a:pt x="20892" y="546291"/>
                </a:lnTo>
                <a:lnTo>
                  <a:pt x="24067" y="554545"/>
                </a:lnTo>
                <a:lnTo>
                  <a:pt x="27242" y="561658"/>
                </a:lnTo>
                <a:lnTo>
                  <a:pt x="34735" y="574485"/>
                </a:lnTo>
                <a:lnTo>
                  <a:pt x="40704" y="584772"/>
                </a:lnTo>
                <a:lnTo>
                  <a:pt x="50863" y="597091"/>
                </a:lnTo>
                <a:lnTo>
                  <a:pt x="55182" y="600647"/>
                </a:lnTo>
                <a:lnTo>
                  <a:pt x="52387" y="599631"/>
                </a:lnTo>
                <a:lnTo>
                  <a:pt x="50863" y="599631"/>
                </a:lnTo>
                <a:lnTo>
                  <a:pt x="46546" y="597599"/>
                </a:lnTo>
                <a:lnTo>
                  <a:pt x="61532" y="604203"/>
                </a:lnTo>
                <a:lnTo>
                  <a:pt x="46546" y="603187"/>
                </a:lnTo>
                <a:lnTo>
                  <a:pt x="39053" y="601663"/>
                </a:lnTo>
                <a:lnTo>
                  <a:pt x="24067" y="600139"/>
                </a:lnTo>
                <a:lnTo>
                  <a:pt x="10605" y="605726"/>
                </a:lnTo>
                <a:lnTo>
                  <a:pt x="13272" y="620078"/>
                </a:lnTo>
                <a:lnTo>
                  <a:pt x="4762" y="633413"/>
                </a:lnTo>
                <a:lnTo>
                  <a:pt x="18098" y="641160"/>
                </a:lnTo>
                <a:lnTo>
                  <a:pt x="21399" y="648272"/>
                </a:lnTo>
                <a:lnTo>
                  <a:pt x="36894" y="657543"/>
                </a:lnTo>
                <a:lnTo>
                  <a:pt x="41720" y="657543"/>
                </a:lnTo>
                <a:lnTo>
                  <a:pt x="57213" y="661099"/>
                </a:lnTo>
                <a:lnTo>
                  <a:pt x="71184" y="671894"/>
                </a:lnTo>
                <a:lnTo>
                  <a:pt x="86170" y="682562"/>
                </a:lnTo>
                <a:lnTo>
                  <a:pt x="100648" y="689293"/>
                </a:lnTo>
                <a:lnTo>
                  <a:pt x="114110" y="694373"/>
                </a:lnTo>
                <a:lnTo>
                  <a:pt x="127953" y="691833"/>
                </a:lnTo>
                <a:lnTo>
                  <a:pt x="142938" y="690308"/>
                </a:lnTo>
                <a:lnTo>
                  <a:pt x="158560" y="691833"/>
                </a:lnTo>
                <a:lnTo>
                  <a:pt x="172403" y="692849"/>
                </a:lnTo>
                <a:lnTo>
                  <a:pt x="187516" y="695389"/>
                </a:lnTo>
                <a:lnTo>
                  <a:pt x="198692" y="699961"/>
                </a:lnTo>
                <a:lnTo>
                  <a:pt x="241618" y="699961"/>
                </a:lnTo>
                <a:lnTo>
                  <a:pt x="255461" y="705168"/>
                </a:lnTo>
                <a:lnTo>
                  <a:pt x="268923" y="716979"/>
                </a:lnTo>
                <a:lnTo>
                  <a:pt x="284924" y="723583"/>
                </a:lnTo>
                <a:lnTo>
                  <a:pt x="298387" y="730187"/>
                </a:lnTo>
                <a:lnTo>
                  <a:pt x="312357" y="734378"/>
                </a:lnTo>
                <a:lnTo>
                  <a:pt x="325692" y="732854"/>
                </a:lnTo>
                <a:lnTo>
                  <a:pt x="341821" y="739458"/>
                </a:lnTo>
                <a:lnTo>
                  <a:pt x="355156" y="747205"/>
                </a:lnTo>
                <a:lnTo>
                  <a:pt x="369125" y="756857"/>
                </a:lnTo>
                <a:lnTo>
                  <a:pt x="384620" y="762572"/>
                </a:lnTo>
                <a:lnTo>
                  <a:pt x="398590" y="769683"/>
                </a:lnTo>
                <a:lnTo>
                  <a:pt x="401257" y="771208"/>
                </a:lnTo>
                <a:lnTo>
                  <a:pt x="410909" y="774256"/>
                </a:lnTo>
                <a:lnTo>
                  <a:pt x="420561" y="777939"/>
                </a:lnTo>
                <a:lnTo>
                  <a:pt x="431737" y="772224"/>
                </a:lnTo>
                <a:lnTo>
                  <a:pt x="445199" y="782003"/>
                </a:lnTo>
                <a:lnTo>
                  <a:pt x="460185" y="779463"/>
                </a:lnTo>
                <a:lnTo>
                  <a:pt x="474662" y="785051"/>
                </a:lnTo>
                <a:lnTo>
                  <a:pt x="488633" y="794322"/>
                </a:lnTo>
                <a:lnTo>
                  <a:pt x="501968" y="780479"/>
                </a:lnTo>
                <a:lnTo>
                  <a:pt x="509461" y="794322"/>
                </a:lnTo>
                <a:lnTo>
                  <a:pt x="522923" y="807022"/>
                </a:lnTo>
                <a:lnTo>
                  <a:pt x="536766" y="809689"/>
                </a:lnTo>
                <a:lnTo>
                  <a:pt x="542735" y="813753"/>
                </a:lnTo>
                <a:lnTo>
                  <a:pt x="556070" y="816801"/>
                </a:lnTo>
                <a:lnTo>
                  <a:pt x="568897" y="829628"/>
                </a:lnTo>
                <a:lnTo>
                  <a:pt x="582359" y="837883"/>
                </a:lnTo>
                <a:lnTo>
                  <a:pt x="597345" y="843979"/>
                </a:lnTo>
                <a:lnTo>
                  <a:pt x="603187" y="857314"/>
                </a:lnTo>
                <a:lnTo>
                  <a:pt x="618173" y="857314"/>
                </a:lnTo>
                <a:lnTo>
                  <a:pt x="629476" y="872173"/>
                </a:lnTo>
                <a:lnTo>
                  <a:pt x="643446" y="878776"/>
                </a:lnTo>
                <a:lnTo>
                  <a:pt x="649288" y="865442"/>
                </a:lnTo>
                <a:lnTo>
                  <a:pt x="650431" y="878776"/>
                </a:lnTo>
                <a:lnTo>
                  <a:pt x="654114" y="892112"/>
                </a:lnTo>
                <a:lnTo>
                  <a:pt x="647764" y="905447"/>
                </a:lnTo>
                <a:lnTo>
                  <a:pt x="649288" y="918274"/>
                </a:lnTo>
                <a:lnTo>
                  <a:pt x="654114" y="925386"/>
                </a:lnTo>
                <a:lnTo>
                  <a:pt x="661607" y="922338"/>
                </a:lnTo>
                <a:lnTo>
                  <a:pt x="676593" y="917258"/>
                </a:lnTo>
                <a:lnTo>
                  <a:pt x="690563" y="914718"/>
                </a:lnTo>
                <a:lnTo>
                  <a:pt x="704533" y="914718"/>
                </a:lnTo>
                <a:lnTo>
                  <a:pt x="698564" y="916242"/>
                </a:lnTo>
                <a:lnTo>
                  <a:pt x="683578" y="923862"/>
                </a:lnTo>
                <a:lnTo>
                  <a:pt x="669608" y="937197"/>
                </a:lnTo>
                <a:lnTo>
                  <a:pt x="685229" y="942276"/>
                </a:lnTo>
                <a:lnTo>
                  <a:pt x="698564" y="946468"/>
                </a:lnTo>
                <a:lnTo>
                  <a:pt x="713042" y="943420"/>
                </a:lnTo>
                <a:lnTo>
                  <a:pt x="700215" y="949008"/>
                </a:lnTo>
                <a:lnTo>
                  <a:pt x="686245" y="959803"/>
                </a:lnTo>
                <a:lnTo>
                  <a:pt x="695897" y="973011"/>
                </a:lnTo>
                <a:lnTo>
                  <a:pt x="703390" y="987870"/>
                </a:lnTo>
                <a:lnTo>
                  <a:pt x="708216" y="1000697"/>
                </a:lnTo>
                <a:lnTo>
                  <a:pt x="710883" y="1014032"/>
                </a:lnTo>
                <a:lnTo>
                  <a:pt x="715709" y="1028383"/>
                </a:lnTo>
                <a:lnTo>
                  <a:pt x="722186" y="1043242"/>
                </a:lnTo>
                <a:lnTo>
                  <a:pt x="736664" y="1056576"/>
                </a:lnTo>
                <a:lnTo>
                  <a:pt x="749999" y="1068388"/>
                </a:lnTo>
                <a:lnTo>
                  <a:pt x="763969" y="1081723"/>
                </a:lnTo>
                <a:lnTo>
                  <a:pt x="778955" y="1091883"/>
                </a:lnTo>
                <a:lnTo>
                  <a:pt x="793433" y="1101662"/>
                </a:lnTo>
                <a:lnTo>
                  <a:pt x="777939" y="1095058"/>
                </a:lnTo>
                <a:lnTo>
                  <a:pt x="763969" y="1093407"/>
                </a:lnTo>
                <a:lnTo>
                  <a:pt x="775272" y="1108266"/>
                </a:lnTo>
                <a:lnTo>
                  <a:pt x="788607" y="1117537"/>
                </a:lnTo>
                <a:lnTo>
                  <a:pt x="804101" y="1122617"/>
                </a:lnTo>
                <a:lnTo>
                  <a:pt x="818071" y="1125284"/>
                </a:lnTo>
                <a:lnTo>
                  <a:pt x="833057" y="1133412"/>
                </a:lnTo>
                <a:lnTo>
                  <a:pt x="847027" y="1145223"/>
                </a:lnTo>
                <a:lnTo>
                  <a:pt x="861505" y="1150811"/>
                </a:lnTo>
                <a:lnTo>
                  <a:pt x="858203" y="1150811"/>
                </a:lnTo>
                <a:lnTo>
                  <a:pt x="844360" y="1148271"/>
                </a:lnTo>
                <a:lnTo>
                  <a:pt x="829374" y="1137476"/>
                </a:lnTo>
                <a:lnTo>
                  <a:pt x="815404" y="1128332"/>
                </a:lnTo>
                <a:lnTo>
                  <a:pt x="799910" y="1129348"/>
                </a:lnTo>
                <a:lnTo>
                  <a:pt x="785940" y="1129348"/>
                </a:lnTo>
                <a:lnTo>
                  <a:pt x="772478" y="1135952"/>
                </a:lnTo>
                <a:lnTo>
                  <a:pt x="757492" y="1131888"/>
                </a:lnTo>
                <a:lnTo>
                  <a:pt x="743014" y="1140143"/>
                </a:lnTo>
                <a:lnTo>
                  <a:pt x="757492" y="1153351"/>
                </a:lnTo>
                <a:lnTo>
                  <a:pt x="770954" y="1167702"/>
                </a:lnTo>
                <a:lnTo>
                  <a:pt x="784924" y="1176973"/>
                </a:lnTo>
                <a:lnTo>
                  <a:pt x="799910" y="1182561"/>
                </a:lnTo>
                <a:lnTo>
                  <a:pt x="815404" y="1184085"/>
                </a:lnTo>
                <a:lnTo>
                  <a:pt x="829374" y="1190308"/>
                </a:lnTo>
                <a:lnTo>
                  <a:pt x="842709" y="1193356"/>
                </a:lnTo>
                <a:lnTo>
                  <a:pt x="856679" y="1191832"/>
                </a:lnTo>
                <a:lnTo>
                  <a:pt x="871157" y="1182561"/>
                </a:lnTo>
                <a:lnTo>
                  <a:pt x="865188" y="1186244"/>
                </a:lnTo>
                <a:lnTo>
                  <a:pt x="851345" y="1198436"/>
                </a:lnTo>
                <a:lnTo>
                  <a:pt x="835724" y="1201103"/>
                </a:lnTo>
                <a:lnTo>
                  <a:pt x="822389" y="1195896"/>
                </a:lnTo>
                <a:lnTo>
                  <a:pt x="808419" y="1191832"/>
                </a:lnTo>
                <a:lnTo>
                  <a:pt x="793433" y="1191832"/>
                </a:lnTo>
                <a:lnTo>
                  <a:pt x="777939" y="1190308"/>
                </a:lnTo>
                <a:lnTo>
                  <a:pt x="763969" y="1195896"/>
                </a:lnTo>
                <a:lnTo>
                  <a:pt x="777939" y="1201103"/>
                </a:lnTo>
                <a:lnTo>
                  <a:pt x="788607" y="1208723"/>
                </a:lnTo>
                <a:lnTo>
                  <a:pt x="803085" y="1219518"/>
                </a:lnTo>
                <a:lnTo>
                  <a:pt x="811086" y="1232853"/>
                </a:lnTo>
                <a:lnTo>
                  <a:pt x="815404" y="1246188"/>
                </a:lnTo>
                <a:lnTo>
                  <a:pt x="830390" y="1248728"/>
                </a:lnTo>
                <a:lnTo>
                  <a:pt x="844360" y="1261047"/>
                </a:lnTo>
                <a:lnTo>
                  <a:pt x="834708" y="1273747"/>
                </a:lnTo>
                <a:lnTo>
                  <a:pt x="830390" y="1287082"/>
                </a:lnTo>
                <a:lnTo>
                  <a:pt x="827723" y="1300925"/>
                </a:lnTo>
                <a:lnTo>
                  <a:pt x="823405" y="1313752"/>
                </a:lnTo>
                <a:lnTo>
                  <a:pt x="808419" y="1324547"/>
                </a:lnTo>
                <a:lnTo>
                  <a:pt x="808419" y="1338898"/>
                </a:lnTo>
                <a:lnTo>
                  <a:pt x="809562" y="1353757"/>
                </a:lnTo>
                <a:lnTo>
                  <a:pt x="796100" y="1365441"/>
                </a:lnTo>
                <a:lnTo>
                  <a:pt x="803085" y="1378776"/>
                </a:lnTo>
                <a:lnTo>
                  <a:pt x="818071" y="1387031"/>
                </a:lnTo>
                <a:lnTo>
                  <a:pt x="827723" y="1373696"/>
                </a:lnTo>
                <a:lnTo>
                  <a:pt x="842709" y="1361377"/>
                </a:lnTo>
                <a:lnTo>
                  <a:pt x="856679" y="1357313"/>
                </a:lnTo>
                <a:lnTo>
                  <a:pt x="868998" y="1344486"/>
                </a:lnTo>
                <a:lnTo>
                  <a:pt x="873824" y="1329627"/>
                </a:lnTo>
                <a:lnTo>
                  <a:pt x="872173" y="1342962"/>
                </a:lnTo>
                <a:lnTo>
                  <a:pt x="871157" y="1357313"/>
                </a:lnTo>
                <a:lnTo>
                  <a:pt x="884492" y="1372172"/>
                </a:lnTo>
                <a:lnTo>
                  <a:pt x="899478" y="1375220"/>
                </a:lnTo>
                <a:lnTo>
                  <a:pt x="913448" y="1372172"/>
                </a:lnTo>
                <a:lnTo>
                  <a:pt x="928942" y="1368108"/>
                </a:lnTo>
                <a:lnTo>
                  <a:pt x="942912" y="1359853"/>
                </a:lnTo>
                <a:lnTo>
                  <a:pt x="957898" y="1358837"/>
                </a:lnTo>
                <a:lnTo>
                  <a:pt x="971868" y="1357313"/>
                </a:lnTo>
                <a:lnTo>
                  <a:pt x="1000824" y="1357313"/>
                </a:lnTo>
                <a:lnTo>
                  <a:pt x="1014667" y="1352741"/>
                </a:lnTo>
                <a:lnTo>
                  <a:pt x="1020636" y="1349566"/>
                </a:lnTo>
                <a:lnTo>
                  <a:pt x="1021652" y="1336231"/>
                </a:lnTo>
                <a:lnTo>
                  <a:pt x="1025970" y="1323023"/>
                </a:lnTo>
                <a:lnTo>
                  <a:pt x="1041464" y="1325563"/>
                </a:lnTo>
                <a:lnTo>
                  <a:pt x="1025970" y="1328103"/>
                </a:lnTo>
                <a:lnTo>
                  <a:pt x="1026986" y="1341946"/>
                </a:lnTo>
                <a:lnTo>
                  <a:pt x="1014667" y="1356297"/>
                </a:lnTo>
                <a:lnTo>
                  <a:pt x="1008317" y="1361377"/>
                </a:lnTo>
                <a:lnTo>
                  <a:pt x="1014667" y="1376236"/>
                </a:lnTo>
                <a:lnTo>
                  <a:pt x="1015810" y="1377252"/>
                </a:lnTo>
                <a:lnTo>
                  <a:pt x="1030288" y="1390587"/>
                </a:lnTo>
                <a:lnTo>
                  <a:pt x="1045274" y="1401382"/>
                </a:lnTo>
                <a:lnTo>
                  <a:pt x="1059244" y="1410526"/>
                </a:lnTo>
                <a:lnTo>
                  <a:pt x="1070420" y="1421321"/>
                </a:lnTo>
                <a:lnTo>
                  <a:pt x="1083882" y="1429576"/>
                </a:lnTo>
                <a:lnTo>
                  <a:pt x="1090740" y="1436688"/>
                </a:lnTo>
                <a:lnTo>
                  <a:pt x="1104710" y="1447483"/>
                </a:lnTo>
                <a:lnTo>
                  <a:pt x="1114362" y="1462342"/>
                </a:lnTo>
                <a:lnTo>
                  <a:pt x="1125665" y="1475677"/>
                </a:lnTo>
                <a:lnTo>
                  <a:pt x="1135317" y="1489012"/>
                </a:lnTo>
                <a:lnTo>
                  <a:pt x="1150303" y="1503871"/>
                </a:lnTo>
                <a:lnTo>
                  <a:pt x="1164146" y="1516571"/>
                </a:lnTo>
                <a:lnTo>
                  <a:pt x="1177100" y="1529906"/>
                </a:lnTo>
                <a:lnTo>
                  <a:pt x="1190943" y="1535621"/>
                </a:lnTo>
                <a:lnTo>
                  <a:pt x="1204405" y="1543241"/>
                </a:lnTo>
                <a:lnTo>
                  <a:pt x="1205929" y="1544257"/>
                </a:lnTo>
                <a:close/>
                <a:moveTo>
                  <a:pt x="95313" y="154369"/>
                </a:moveTo>
                <a:lnTo>
                  <a:pt x="108649" y="153353"/>
                </a:lnTo>
                <a:lnTo>
                  <a:pt x="124270" y="154369"/>
                </a:lnTo>
                <a:lnTo>
                  <a:pt x="110299" y="162624"/>
                </a:lnTo>
                <a:lnTo>
                  <a:pt x="95313" y="162624"/>
                </a:lnTo>
                <a:lnTo>
                  <a:pt x="95313" y="154369"/>
                </a:lnTo>
                <a:close/>
                <a:moveTo>
                  <a:pt x="167069" y="175958"/>
                </a:moveTo>
                <a:lnTo>
                  <a:pt x="152083" y="176975"/>
                </a:lnTo>
                <a:lnTo>
                  <a:pt x="161735" y="190310"/>
                </a:lnTo>
                <a:lnTo>
                  <a:pt x="176721" y="190310"/>
                </a:lnTo>
                <a:lnTo>
                  <a:pt x="191199" y="194374"/>
                </a:lnTo>
                <a:lnTo>
                  <a:pt x="207328" y="194374"/>
                </a:lnTo>
                <a:lnTo>
                  <a:pt x="221171" y="199454"/>
                </a:lnTo>
                <a:lnTo>
                  <a:pt x="236792" y="203645"/>
                </a:lnTo>
                <a:lnTo>
                  <a:pt x="250635" y="210249"/>
                </a:lnTo>
                <a:lnTo>
                  <a:pt x="265748" y="215837"/>
                </a:lnTo>
                <a:lnTo>
                  <a:pt x="279083" y="219520"/>
                </a:lnTo>
                <a:lnTo>
                  <a:pt x="294577" y="222060"/>
                </a:lnTo>
                <a:lnTo>
                  <a:pt x="308547" y="228664"/>
                </a:lnTo>
                <a:lnTo>
                  <a:pt x="323533" y="223583"/>
                </a:lnTo>
                <a:lnTo>
                  <a:pt x="337503" y="227648"/>
                </a:lnTo>
                <a:lnTo>
                  <a:pt x="352997" y="228664"/>
                </a:lnTo>
                <a:lnTo>
                  <a:pt x="367983" y="226124"/>
                </a:lnTo>
                <a:lnTo>
                  <a:pt x="381953" y="226124"/>
                </a:lnTo>
                <a:lnTo>
                  <a:pt x="395923" y="219520"/>
                </a:lnTo>
                <a:lnTo>
                  <a:pt x="409766" y="215837"/>
                </a:lnTo>
                <a:lnTo>
                  <a:pt x="423736" y="216853"/>
                </a:lnTo>
                <a:lnTo>
                  <a:pt x="413575" y="203645"/>
                </a:lnTo>
                <a:lnTo>
                  <a:pt x="398590" y="200978"/>
                </a:lnTo>
                <a:lnTo>
                  <a:pt x="383604" y="200978"/>
                </a:lnTo>
                <a:lnTo>
                  <a:pt x="369634" y="198438"/>
                </a:lnTo>
                <a:lnTo>
                  <a:pt x="340678" y="198438"/>
                </a:lnTo>
                <a:lnTo>
                  <a:pt x="325184" y="196914"/>
                </a:lnTo>
                <a:lnTo>
                  <a:pt x="311213" y="191326"/>
                </a:lnTo>
                <a:lnTo>
                  <a:pt x="296228" y="186119"/>
                </a:lnTo>
                <a:lnTo>
                  <a:pt x="282258" y="185103"/>
                </a:lnTo>
                <a:lnTo>
                  <a:pt x="266763" y="185103"/>
                </a:lnTo>
                <a:lnTo>
                  <a:pt x="253302" y="182055"/>
                </a:lnTo>
                <a:lnTo>
                  <a:pt x="239459" y="184087"/>
                </a:lnTo>
                <a:lnTo>
                  <a:pt x="223837" y="182055"/>
                </a:lnTo>
                <a:lnTo>
                  <a:pt x="208852" y="181039"/>
                </a:lnTo>
                <a:lnTo>
                  <a:pt x="195009" y="179514"/>
                </a:lnTo>
                <a:lnTo>
                  <a:pt x="181038" y="176975"/>
                </a:lnTo>
                <a:lnTo>
                  <a:pt x="167069" y="175958"/>
                </a:lnTo>
                <a:close/>
                <a:moveTo>
                  <a:pt x="216980" y="22289"/>
                </a:moveTo>
                <a:lnTo>
                  <a:pt x="207328" y="36640"/>
                </a:lnTo>
                <a:lnTo>
                  <a:pt x="218504" y="49848"/>
                </a:lnTo>
                <a:lnTo>
                  <a:pt x="222313" y="65723"/>
                </a:lnTo>
                <a:lnTo>
                  <a:pt x="229807" y="80074"/>
                </a:lnTo>
                <a:lnTo>
                  <a:pt x="227140" y="94425"/>
                </a:lnTo>
                <a:lnTo>
                  <a:pt x="242125" y="105220"/>
                </a:lnTo>
                <a:lnTo>
                  <a:pt x="257112" y="99124"/>
                </a:lnTo>
                <a:lnTo>
                  <a:pt x="272606" y="105220"/>
                </a:lnTo>
                <a:lnTo>
                  <a:pt x="286575" y="108268"/>
                </a:lnTo>
                <a:lnTo>
                  <a:pt x="301562" y="102680"/>
                </a:lnTo>
                <a:lnTo>
                  <a:pt x="315532" y="100140"/>
                </a:lnTo>
                <a:lnTo>
                  <a:pt x="330518" y="89853"/>
                </a:lnTo>
                <a:lnTo>
                  <a:pt x="315532" y="82741"/>
                </a:lnTo>
                <a:lnTo>
                  <a:pt x="300037" y="79058"/>
                </a:lnTo>
                <a:lnTo>
                  <a:pt x="284924" y="68390"/>
                </a:lnTo>
                <a:lnTo>
                  <a:pt x="275273" y="53531"/>
                </a:lnTo>
                <a:lnTo>
                  <a:pt x="262954" y="40196"/>
                </a:lnTo>
                <a:lnTo>
                  <a:pt x="249111" y="32957"/>
                </a:lnTo>
                <a:lnTo>
                  <a:pt x="239459" y="19114"/>
                </a:lnTo>
                <a:lnTo>
                  <a:pt x="225488" y="15050"/>
                </a:lnTo>
                <a:lnTo>
                  <a:pt x="216980" y="22289"/>
                </a:lnTo>
                <a:close/>
                <a:moveTo>
                  <a:pt x="203518" y="37656"/>
                </a:moveTo>
                <a:lnTo>
                  <a:pt x="189040" y="44768"/>
                </a:lnTo>
                <a:lnTo>
                  <a:pt x="175705" y="32957"/>
                </a:lnTo>
                <a:lnTo>
                  <a:pt x="161735" y="27369"/>
                </a:lnTo>
                <a:lnTo>
                  <a:pt x="147765" y="20130"/>
                </a:lnTo>
                <a:lnTo>
                  <a:pt x="140907" y="7430"/>
                </a:lnTo>
                <a:lnTo>
                  <a:pt x="154749" y="4763"/>
                </a:lnTo>
                <a:lnTo>
                  <a:pt x="170371" y="8446"/>
                </a:lnTo>
                <a:lnTo>
                  <a:pt x="183706" y="9970"/>
                </a:lnTo>
                <a:lnTo>
                  <a:pt x="197675" y="11494"/>
                </a:lnTo>
                <a:lnTo>
                  <a:pt x="212662" y="19114"/>
                </a:lnTo>
                <a:lnTo>
                  <a:pt x="206185" y="32957"/>
                </a:lnTo>
                <a:lnTo>
                  <a:pt x="203518" y="37656"/>
                </a:lnTo>
                <a:close/>
                <a:moveTo>
                  <a:pt x="743649" y="1223582"/>
                </a:moveTo>
                <a:lnTo>
                  <a:pt x="750634" y="1222058"/>
                </a:lnTo>
                <a:lnTo>
                  <a:pt x="763969" y="1220534"/>
                </a:lnTo>
                <a:lnTo>
                  <a:pt x="779463" y="1222058"/>
                </a:lnTo>
                <a:lnTo>
                  <a:pt x="793433" y="1228662"/>
                </a:lnTo>
                <a:lnTo>
                  <a:pt x="803085" y="1241997"/>
                </a:lnTo>
                <a:lnTo>
                  <a:pt x="817055" y="1254824"/>
                </a:lnTo>
                <a:lnTo>
                  <a:pt x="832041" y="1256856"/>
                </a:lnTo>
                <a:lnTo>
                  <a:pt x="832041" y="1269683"/>
                </a:lnTo>
                <a:lnTo>
                  <a:pt x="826707" y="1284034"/>
                </a:lnTo>
                <a:lnTo>
                  <a:pt x="822389" y="1297369"/>
                </a:lnTo>
                <a:lnTo>
                  <a:pt x="818579" y="1311212"/>
                </a:lnTo>
                <a:lnTo>
                  <a:pt x="804736" y="1324039"/>
                </a:lnTo>
                <a:lnTo>
                  <a:pt x="804736" y="1338898"/>
                </a:lnTo>
                <a:lnTo>
                  <a:pt x="793433" y="1352233"/>
                </a:lnTo>
                <a:lnTo>
                  <a:pt x="779463" y="1365441"/>
                </a:lnTo>
                <a:lnTo>
                  <a:pt x="763969" y="1366457"/>
                </a:lnTo>
                <a:lnTo>
                  <a:pt x="755968" y="1379792"/>
                </a:lnTo>
                <a:lnTo>
                  <a:pt x="740982" y="1390587"/>
                </a:lnTo>
                <a:lnTo>
                  <a:pt x="727012" y="1403414"/>
                </a:lnTo>
                <a:lnTo>
                  <a:pt x="713042" y="1410526"/>
                </a:lnTo>
                <a:lnTo>
                  <a:pt x="697548" y="1414209"/>
                </a:lnTo>
                <a:lnTo>
                  <a:pt x="684086" y="1410526"/>
                </a:lnTo>
                <a:lnTo>
                  <a:pt x="670243" y="1409002"/>
                </a:lnTo>
                <a:lnTo>
                  <a:pt x="654622" y="1409002"/>
                </a:lnTo>
                <a:lnTo>
                  <a:pt x="640779" y="1407986"/>
                </a:lnTo>
                <a:lnTo>
                  <a:pt x="625793" y="1406462"/>
                </a:lnTo>
                <a:lnTo>
                  <a:pt x="611823" y="1404938"/>
                </a:lnTo>
                <a:lnTo>
                  <a:pt x="597853" y="1407986"/>
                </a:lnTo>
                <a:lnTo>
                  <a:pt x="582867" y="1411542"/>
                </a:lnTo>
                <a:lnTo>
                  <a:pt x="568897" y="1414209"/>
                </a:lnTo>
                <a:lnTo>
                  <a:pt x="571564" y="1400874"/>
                </a:lnTo>
                <a:lnTo>
                  <a:pt x="577533" y="1386523"/>
                </a:lnTo>
                <a:lnTo>
                  <a:pt x="581216" y="1373696"/>
                </a:lnTo>
                <a:lnTo>
                  <a:pt x="588709" y="1358837"/>
                </a:lnTo>
                <a:lnTo>
                  <a:pt x="599504" y="1345502"/>
                </a:lnTo>
                <a:lnTo>
                  <a:pt x="603822" y="1332167"/>
                </a:lnTo>
                <a:lnTo>
                  <a:pt x="608648" y="1318832"/>
                </a:lnTo>
                <a:lnTo>
                  <a:pt x="616141" y="1305497"/>
                </a:lnTo>
                <a:lnTo>
                  <a:pt x="616141" y="1304481"/>
                </a:lnTo>
                <a:lnTo>
                  <a:pt x="617157" y="1304481"/>
                </a:lnTo>
                <a:lnTo>
                  <a:pt x="618808" y="1301941"/>
                </a:lnTo>
                <a:lnTo>
                  <a:pt x="625793" y="1293813"/>
                </a:lnTo>
                <a:lnTo>
                  <a:pt x="635318" y="1279462"/>
                </a:lnTo>
                <a:lnTo>
                  <a:pt x="643446" y="1265619"/>
                </a:lnTo>
                <a:lnTo>
                  <a:pt x="657924" y="1253808"/>
                </a:lnTo>
                <a:lnTo>
                  <a:pt x="671259" y="1246188"/>
                </a:lnTo>
                <a:lnTo>
                  <a:pt x="685229" y="1237933"/>
                </a:lnTo>
                <a:lnTo>
                  <a:pt x="700215" y="1232345"/>
                </a:lnTo>
                <a:lnTo>
                  <a:pt x="714693" y="1228662"/>
                </a:lnTo>
                <a:lnTo>
                  <a:pt x="729679" y="1227646"/>
                </a:lnTo>
                <a:lnTo>
                  <a:pt x="743649" y="1223582"/>
                </a:lnTo>
                <a:close/>
                <a:moveTo>
                  <a:pt x="757492" y="1105726"/>
                </a:moveTo>
                <a:lnTo>
                  <a:pt x="771462" y="1111949"/>
                </a:lnTo>
                <a:lnTo>
                  <a:pt x="784924" y="1122617"/>
                </a:lnTo>
                <a:lnTo>
                  <a:pt x="771462" y="1130872"/>
                </a:lnTo>
                <a:lnTo>
                  <a:pt x="760159" y="1117537"/>
                </a:lnTo>
                <a:lnTo>
                  <a:pt x="757492" y="1105726"/>
                </a:lnTo>
                <a:close/>
              </a:path>
            </a:pathLst>
          </a:custGeom>
          <a:ln w="9525">
            <a:solidFill>
              <a:srgbClr val="FFFFFF"/>
            </a:solidFill>
          </a:ln>
        </p:spPr>
        <p:txBody>
          <a:bodyPr wrap="square" lIns="0" tIns="0" rIns="0" bIns="0" rtlCol="0">
            <a:noAutofit/>
          </a:bodyPr>
          <a:lstStyle/>
          <a:p>
            <a:endParaRPr sz="1662"/>
          </a:p>
        </p:txBody>
      </p:sp>
      <p:sp>
        <p:nvSpPr>
          <p:cNvPr id="9" name="object 281"/>
          <p:cNvSpPr/>
          <p:nvPr/>
        </p:nvSpPr>
        <p:spPr>
          <a:xfrm>
            <a:off x="5711132" y="2923853"/>
            <a:ext cx="1632907" cy="933157"/>
          </a:xfrm>
          <a:custGeom>
            <a:avLst/>
            <a:gdLst/>
            <a:ahLst/>
            <a:cxnLst/>
            <a:rect l="l" t="t" r="r" b="b"/>
            <a:pathLst>
              <a:path w="1768983" h="1010920">
                <a:moveTo>
                  <a:pt x="1730375" y="581533"/>
                </a:moveTo>
                <a:lnTo>
                  <a:pt x="1716405" y="573277"/>
                </a:lnTo>
                <a:lnTo>
                  <a:pt x="1730375" y="573277"/>
                </a:lnTo>
                <a:lnTo>
                  <a:pt x="1744218" y="564642"/>
                </a:lnTo>
                <a:lnTo>
                  <a:pt x="1735709" y="549783"/>
                </a:lnTo>
                <a:lnTo>
                  <a:pt x="1735709" y="536448"/>
                </a:lnTo>
                <a:lnTo>
                  <a:pt x="1741551" y="523621"/>
                </a:lnTo>
                <a:lnTo>
                  <a:pt x="1733042" y="509777"/>
                </a:lnTo>
                <a:lnTo>
                  <a:pt x="1733042" y="496570"/>
                </a:lnTo>
                <a:lnTo>
                  <a:pt x="1722247" y="482219"/>
                </a:lnTo>
                <a:lnTo>
                  <a:pt x="1708277" y="478536"/>
                </a:lnTo>
                <a:lnTo>
                  <a:pt x="1692783" y="489331"/>
                </a:lnTo>
                <a:lnTo>
                  <a:pt x="1686306" y="502158"/>
                </a:lnTo>
                <a:lnTo>
                  <a:pt x="1677797" y="516508"/>
                </a:lnTo>
                <a:lnTo>
                  <a:pt x="1669160" y="529844"/>
                </a:lnTo>
                <a:lnTo>
                  <a:pt x="1655191" y="526161"/>
                </a:lnTo>
                <a:lnTo>
                  <a:pt x="1641856" y="528701"/>
                </a:lnTo>
                <a:lnTo>
                  <a:pt x="1655191" y="538988"/>
                </a:lnTo>
                <a:lnTo>
                  <a:pt x="1670304" y="543560"/>
                </a:lnTo>
                <a:lnTo>
                  <a:pt x="1667637" y="556387"/>
                </a:lnTo>
                <a:lnTo>
                  <a:pt x="1656842" y="569721"/>
                </a:lnTo>
                <a:lnTo>
                  <a:pt x="1659509" y="584073"/>
                </a:lnTo>
                <a:lnTo>
                  <a:pt x="1655191" y="597916"/>
                </a:lnTo>
                <a:lnTo>
                  <a:pt x="1656842" y="610616"/>
                </a:lnTo>
                <a:lnTo>
                  <a:pt x="1670304" y="623951"/>
                </a:lnTo>
                <a:lnTo>
                  <a:pt x="1684782" y="630682"/>
                </a:lnTo>
                <a:lnTo>
                  <a:pt x="1699768" y="640333"/>
                </a:lnTo>
                <a:lnTo>
                  <a:pt x="1713738" y="647573"/>
                </a:lnTo>
                <a:lnTo>
                  <a:pt x="1729232" y="643889"/>
                </a:lnTo>
                <a:lnTo>
                  <a:pt x="1740534" y="629539"/>
                </a:lnTo>
                <a:lnTo>
                  <a:pt x="1743202" y="615823"/>
                </a:lnTo>
                <a:lnTo>
                  <a:pt x="1746884" y="602996"/>
                </a:lnTo>
                <a:lnTo>
                  <a:pt x="1740534" y="589661"/>
                </a:lnTo>
                <a:lnTo>
                  <a:pt x="1730375" y="581533"/>
                </a:lnTo>
                <a:close/>
                <a:moveTo>
                  <a:pt x="84709" y="883539"/>
                </a:moveTo>
                <a:lnTo>
                  <a:pt x="99822" y="890651"/>
                </a:lnTo>
                <a:lnTo>
                  <a:pt x="113665" y="891667"/>
                </a:lnTo>
                <a:lnTo>
                  <a:pt x="128778" y="892683"/>
                </a:lnTo>
                <a:lnTo>
                  <a:pt x="143256" y="889127"/>
                </a:lnTo>
                <a:lnTo>
                  <a:pt x="156591" y="889127"/>
                </a:lnTo>
                <a:lnTo>
                  <a:pt x="170561" y="878332"/>
                </a:lnTo>
                <a:lnTo>
                  <a:pt x="185547" y="871728"/>
                </a:lnTo>
                <a:lnTo>
                  <a:pt x="200025" y="869188"/>
                </a:lnTo>
                <a:lnTo>
                  <a:pt x="215011" y="877316"/>
                </a:lnTo>
                <a:lnTo>
                  <a:pt x="228981" y="886587"/>
                </a:lnTo>
                <a:lnTo>
                  <a:pt x="244602" y="888111"/>
                </a:lnTo>
                <a:lnTo>
                  <a:pt x="244602" y="902462"/>
                </a:lnTo>
                <a:lnTo>
                  <a:pt x="230124" y="900938"/>
                </a:lnTo>
                <a:lnTo>
                  <a:pt x="215011" y="903478"/>
                </a:lnTo>
                <a:lnTo>
                  <a:pt x="201168" y="911606"/>
                </a:lnTo>
                <a:lnTo>
                  <a:pt x="185547" y="924941"/>
                </a:lnTo>
                <a:lnTo>
                  <a:pt x="180213" y="937768"/>
                </a:lnTo>
                <a:lnTo>
                  <a:pt x="166751" y="932561"/>
                </a:lnTo>
                <a:lnTo>
                  <a:pt x="151257" y="930021"/>
                </a:lnTo>
                <a:lnTo>
                  <a:pt x="137287" y="931545"/>
                </a:lnTo>
                <a:lnTo>
                  <a:pt x="123317" y="931545"/>
                </a:lnTo>
                <a:lnTo>
                  <a:pt x="108331" y="925957"/>
                </a:lnTo>
                <a:lnTo>
                  <a:pt x="94361" y="925957"/>
                </a:lnTo>
                <a:lnTo>
                  <a:pt x="78867" y="929005"/>
                </a:lnTo>
                <a:lnTo>
                  <a:pt x="63881" y="939800"/>
                </a:lnTo>
                <a:lnTo>
                  <a:pt x="49911" y="950087"/>
                </a:lnTo>
                <a:lnTo>
                  <a:pt x="53086" y="937768"/>
                </a:lnTo>
                <a:lnTo>
                  <a:pt x="53086" y="924941"/>
                </a:lnTo>
                <a:lnTo>
                  <a:pt x="66548" y="910590"/>
                </a:lnTo>
                <a:lnTo>
                  <a:pt x="75057" y="897255"/>
                </a:lnTo>
                <a:lnTo>
                  <a:pt x="84709" y="883539"/>
                </a:lnTo>
                <a:close/>
                <a:moveTo>
                  <a:pt x="846201" y="124841"/>
                </a:moveTo>
                <a:lnTo>
                  <a:pt x="858520" y="128524"/>
                </a:lnTo>
                <a:lnTo>
                  <a:pt x="873506" y="137668"/>
                </a:lnTo>
                <a:lnTo>
                  <a:pt x="887476" y="141732"/>
                </a:lnTo>
                <a:lnTo>
                  <a:pt x="902970" y="145414"/>
                </a:lnTo>
                <a:lnTo>
                  <a:pt x="916432" y="152527"/>
                </a:lnTo>
                <a:lnTo>
                  <a:pt x="931418" y="159131"/>
                </a:lnTo>
                <a:lnTo>
                  <a:pt x="945388" y="166877"/>
                </a:lnTo>
                <a:lnTo>
                  <a:pt x="959866" y="179196"/>
                </a:lnTo>
                <a:lnTo>
                  <a:pt x="974852" y="184277"/>
                </a:lnTo>
                <a:lnTo>
                  <a:pt x="988187" y="189864"/>
                </a:lnTo>
                <a:lnTo>
                  <a:pt x="1002157" y="189864"/>
                </a:lnTo>
                <a:lnTo>
                  <a:pt x="1004316" y="176021"/>
                </a:lnTo>
                <a:lnTo>
                  <a:pt x="1004316" y="161798"/>
                </a:lnTo>
                <a:lnTo>
                  <a:pt x="1010793" y="148463"/>
                </a:lnTo>
                <a:lnTo>
                  <a:pt x="1004316" y="133604"/>
                </a:lnTo>
                <a:lnTo>
                  <a:pt x="1002157" y="120269"/>
                </a:lnTo>
                <a:lnTo>
                  <a:pt x="988187" y="111125"/>
                </a:lnTo>
                <a:lnTo>
                  <a:pt x="973201" y="112649"/>
                </a:lnTo>
                <a:lnTo>
                  <a:pt x="965200" y="99314"/>
                </a:lnTo>
                <a:lnTo>
                  <a:pt x="966216" y="85979"/>
                </a:lnTo>
                <a:lnTo>
                  <a:pt x="959866" y="71627"/>
                </a:lnTo>
                <a:lnTo>
                  <a:pt x="947420" y="56769"/>
                </a:lnTo>
                <a:lnTo>
                  <a:pt x="932942" y="50673"/>
                </a:lnTo>
                <a:lnTo>
                  <a:pt x="919098" y="36830"/>
                </a:lnTo>
                <a:lnTo>
                  <a:pt x="905637" y="34289"/>
                </a:lnTo>
                <a:lnTo>
                  <a:pt x="890651" y="35814"/>
                </a:lnTo>
                <a:lnTo>
                  <a:pt x="874522" y="35814"/>
                </a:lnTo>
                <a:lnTo>
                  <a:pt x="861187" y="37846"/>
                </a:lnTo>
                <a:lnTo>
                  <a:pt x="846201" y="36830"/>
                </a:lnTo>
                <a:lnTo>
                  <a:pt x="831722" y="30733"/>
                </a:lnTo>
                <a:lnTo>
                  <a:pt x="817753" y="22479"/>
                </a:lnTo>
                <a:lnTo>
                  <a:pt x="804291" y="15875"/>
                </a:lnTo>
                <a:lnTo>
                  <a:pt x="790321" y="10795"/>
                </a:lnTo>
                <a:lnTo>
                  <a:pt x="774827" y="3556"/>
                </a:lnTo>
                <a:lnTo>
                  <a:pt x="760857" y="2539"/>
                </a:lnTo>
                <a:lnTo>
                  <a:pt x="747522" y="0"/>
                </a:lnTo>
                <a:lnTo>
                  <a:pt x="733552" y="1016"/>
                </a:lnTo>
                <a:lnTo>
                  <a:pt x="721233" y="14351"/>
                </a:lnTo>
                <a:lnTo>
                  <a:pt x="706755" y="19939"/>
                </a:lnTo>
                <a:lnTo>
                  <a:pt x="691769" y="25019"/>
                </a:lnTo>
                <a:lnTo>
                  <a:pt x="678307" y="30733"/>
                </a:lnTo>
                <a:lnTo>
                  <a:pt x="669797" y="15875"/>
                </a:lnTo>
                <a:lnTo>
                  <a:pt x="668147" y="2539"/>
                </a:lnTo>
                <a:lnTo>
                  <a:pt x="654684" y="8127"/>
                </a:lnTo>
                <a:lnTo>
                  <a:pt x="639191" y="13335"/>
                </a:lnTo>
                <a:lnTo>
                  <a:pt x="625221" y="14351"/>
                </a:lnTo>
                <a:lnTo>
                  <a:pt x="611251" y="11811"/>
                </a:lnTo>
                <a:lnTo>
                  <a:pt x="582295" y="11811"/>
                </a:lnTo>
                <a:lnTo>
                  <a:pt x="568452" y="9271"/>
                </a:lnTo>
                <a:lnTo>
                  <a:pt x="553339" y="10795"/>
                </a:lnTo>
                <a:lnTo>
                  <a:pt x="538353" y="13335"/>
                </a:lnTo>
                <a:lnTo>
                  <a:pt x="508889" y="13335"/>
                </a:lnTo>
                <a:lnTo>
                  <a:pt x="493903" y="23495"/>
                </a:lnTo>
                <a:lnTo>
                  <a:pt x="489584" y="36830"/>
                </a:lnTo>
                <a:lnTo>
                  <a:pt x="479425" y="51689"/>
                </a:lnTo>
                <a:lnTo>
                  <a:pt x="464439" y="54229"/>
                </a:lnTo>
                <a:lnTo>
                  <a:pt x="450977" y="65024"/>
                </a:lnTo>
                <a:lnTo>
                  <a:pt x="437007" y="68580"/>
                </a:lnTo>
                <a:lnTo>
                  <a:pt x="445134" y="82423"/>
                </a:lnTo>
                <a:lnTo>
                  <a:pt x="453135" y="95758"/>
                </a:lnTo>
                <a:lnTo>
                  <a:pt x="454787" y="110108"/>
                </a:lnTo>
                <a:lnTo>
                  <a:pt x="449326" y="122808"/>
                </a:lnTo>
                <a:lnTo>
                  <a:pt x="453135" y="137668"/>
                </a:lnTo>
                <a:lnTo>
                  <a:pt x="457454" y="122808"/>
                </a:lnTo>
                <a:lnTo>
                  <a:pt x="463296" y="110108"/>
                </a:lnTo>
                <a:lnTo>
                  <a:pt x="476758" y="95758"/>
                </a:lnTo>
                <a:lnTo>
                  <a:pt x="478282" y="82423"/>
                </a:lnTo>
                <a:lnTo>
                  <a:pt x="480948" y="68580"/>
                </a:lnTo>
                <a:lnTo>
                  <a:pt x="490601" y="55752"/>
                </a:lnTo>
                <a:lnTo>
                  <a:pt x="505079" y="60960"/>
                </a:lnTo>
                <a:lnTo>
                  <a:pt x="506222" y="74168"/>
                </a:lnTo>
                <a:lnTo>
                  <a:pt x="521208" y="77851"/>
                </a:lnTo>
                <a:lnTo>
                  <a:pt x="529844" y="93091"/>
                </a:lnTo>
                <a:lnTo>
                  <a:pt x="539496" y="105918"/>
                </a:lnTo>
                <a:lnTo>
                  <a:pt x="551815" y="119252"/>
                </a:lnTo>
                <a:lnTo>
                  <a:pt x="565658" y="120269"/>
                </a:lnTo>
                <a:lnTo>
                  <a:pt x="579628" y="116713"/>
                </a:lnTo>
                <a:lnTo>
                  <a:pt x="595248" y="107442"/>
                </a:lnTo>
                <a:lnTo>
                  <a:pt x="608584" y="94233"/>
                </a:lnTo>
                <a:lnTo>
                  <a:pt x="623570" y="83439"/>
                </a:lnTo>
                <a:lnTo>
                  <a:pt x="637540" y="75692"/>
                </a:lnTo>
                <a:lnTo>
                  <a:pt x="652018" y="85979"/>
                </a:lnTo>
                <a:lnTo>
                  <a:pt x="646176" y="100330"/>
                </a:lnTo>
                <a:lnTo>
                  <a:pt x="660146" y="101854"/>
                </a:lnTo>
                <a:lnTo>
                  <a:pt x="673481" y="100330"/>
                </a:lnTo>
                <a:lnTo>
                  <a:pt x="687959" y="107442"/>
                </a:lnTo>
                <a:lnTo>
                  <a:pt x="701929" y="112141"/>
                </a:lnTo>
                <a:lnTo>
                  <a:pt x="716915" y="114173"/>
                </a:lnTo>
                <a:lnTo>
                  <a:pt x="730377" y="112141"/>
                </a:lnTo>
                <a:lnTo>
                  <a:pt x="744855" y="120269"/>
                </a:lnTo>
                <a:lnTo>
                  <a:pt x="759841" y="121793"/>
                </a:lnTo>
                <a:lnTo>
                  <a:pt x="759841" y="108458"/>
                </a:lnTo>
                <a:lnTo>
                  <a:pt x="751205" y="95250"/>
                </a:lnTo>
                <a:lnTo>
                  <a:pt x="765683" y="94233"/>
                </a:lnTo>
                <a:lnTo>
                  <a:pt x="780669" y="95250"/>
                </a:lnTo>
                <a:lnTo>
                  <a:pt x="794639" y="96774"/>
                </a:lnTo>
                <a:lnTo>
                  <a:pt x="809625" y="97789"/>
                </a:lnTo>
                <a:lnTo>
                  <a:pt x="823595" y="97789"/>
                </a:lnTo>
                <a:lnTo>
                  <a:pt x="837565" y="110108"/>
                </a:lnTo>
                <a:lnTo>
                  <a:pt x="846201" y="124841"/>
                </a:lnTo>
                <a:close/>
                <a:moveTo>
                  <a:pt x="990854" y="1010920"/>
                </a:moveTo>
                <a:lnTo>
                  <a:pt x="1005332" y="1004824"/>
                </a:lnTo>
                <a:lnTo>
                  <a:pt x="1016634" y="990981"/>
                </a:lnTo>
                <a:lnTo>
                  <a:pt x="1031621" y="989457"/>
                </a:lnTo>
                <a:lnTo>
                  <a:pt x="1046734" y="983361"/>
                </a:lnTo>
                <a:lnTo>
                  <a:pt x="1050925" y="980186"/>
                </a:lnTo>
                <a:lnTo>
                  <a:pt x="1055243" y="977646"/>
                </a:lnTo>
                <a:lnTo>
                  <a:pt x="1068705" y="969518"/>
                </a:lnTo>
                <a:lnTo>
                  <a:pt x="1062228" y="968502"/>
                </a:lnTo>
                <a:lnTo>
                  <a:pt x="1047750" y="965835"/>
                </a:lnTo>
                <a:lnTo>
                  <a:pt x="1032764" y="969518"/>
                </a:lnTo>
                <a:lnTo>
                  <a:pt x="1019302" y="972566"/>
                </a:lnTo>
                <a:lnTo>
                  <a:pt x="1016634" y="986917"/>
                </a:lnTo>
                <a:lnTo>
                  <a:pt x="1001141" y="997585"/>
                </a:lnTo>
                <a:lnTo>
                  <a:pt x="990854" y="1010920"/>
                </a:lnTo>
                <a:close/>
                <a:moveTo>
                  <a:pt x="1768983" y="637286"/>
                </a:moveTo>
                <a:lnTo>
                  <a:pt x="1766189" y="634746"/>
                </a:lnTo>
                <a:lnTo>
                  <a:pt x="1759331" y="640333"/>
                </a:lnTo>
                <a:lnTo>
                  <a:pt x="1750695" y="654685"/>
                </a:lnTo>
                <a:lnTo>
                  <a:pt x="1759331" y="667512"/>
                </a:lnTo>
                <a:lnTo>
                  <a:pt x="1760855" y="664971"/>
                </a:lnTo>
                <a:lnTo>
                  <a:pt x="1765172" y="652145"/>
                </a:lnTo>
                <a:lnTo>
                  <a:pt x="1768983" y="637286"/>
                </a:lnTo>
                <a:close/>
                <a:moveTo>
                  <a:pt x="1382268" y="581533"/>
                </a:moveTo>
                <a:lnTo>
                  <a:pt x="1385062" y="581533"/>
                </a:lnTo>
                <a:lnTo>
                  <a:pt x="1394714" y="568706"/>
                </a:lnTo>
                <a:lnTo>
                  <a:pt x="1404873" y="553846"/>
                </a:lnTo>
                <a:lnTo>
                  <a:pt x="1404873" y="540512"/>
                </a:lnTo>
                <a:lnTo>
                  <a:pt x="1412875" y="527177"/>
                </a:lnTo>
                <a:lnTo>
                  <a:pt x="1427860" y="515493"/>
                </a:lnTo>
                <a:lnTo>
                  <a:pt x="1436497" y="501142"/>
                </a:lnTo>
                <a:lnTo>
                  <a:pt x="1440815" y="486283"/>
                </a:lnTo>
                <a:lnTo>
                  <a:pt x="1443482" y="472948"/>
                </a:lnTo>
                <a:lnTo>
                  <a:pt x="1448816" y="459613"/>
                </a:lnTo>
                <a:lnTo>
                  <a:pt x="1435354" y="454533"/>
                </a:lnTo>
                <a:lnTo>
                  <a:pt x="1430528" y="467868"/>
                </a:lnTo>
                <a:lnTo>
                  <a:pt x="1424178" y="482219"/>
                </a:lnTo>
                <a:lnTo>
                  <a:pt x="1418209" y="495427"/>
                </a:lnTo>
                <a:lnTo>
                  <a:pt x="1415542" y="508762"/>
                </a:lnTo>
                <a:lnTo>
                  <a:pt x="1402207" y="522096"/>
                </a:lnTo>
                <a:lnTo>
                  <a:pt x="1398905" y="536448"/>
                </a:lnTo>
                <a:lnTo>
                  <a:pt x="1393571" y="549783"/>
                </a:lnTo>
                <a:lnTo>
                  <a:pt x="1387729" y="564642"/>
                </a:lnTo>
                <a:lnTo>
                  <a:pt x="1383919" y="577850"/>
                </a:lnTo>
                <a:lnTo>
                  <a:pt x="1382268" y="581533"/>
                </a:lnTo>
                <a:close/>
                <a:moveTo>
                  <a:pt x="458978" y="23495"/>
                </a:moveTo>
                <a:lnTo>
                  <a:pt x="460629" y="36830"/>
                </a:lnTo>
                <a:lnTo>
                  <a:pt x="445134" y="45085"/>
                </a:lnTo>
                <a:lnTo>
                  <a:pt x="448309" y="31750"/>
                </a:lnTo>
                <a:lnTo>
                  <a:pt x="458978" y="23495"/>
                </a:lnTo>
                <a:close/>
                <a:moveTo>
                  <a:pt x="412877" y="67564"/>
                </a:moveTo>
                <a:lnTo>
                  <a:pt x="427355" y="68580"/>
                </a:lnTo>
                <a:lnTo>
                  <a:pt x="428497" y="82423"/>
                </a:lnTo>
                <a:lnTo>
                  <a:pt x="415035" y="83439"/>
                </a:lnTo>
                <a:lnTo>
                  <a:pt x="400558" y="79375"/>
                </a:lnTo>
                <a:lnTo>
                  <a:pt x="412877" y="67564"/>
                </a:lnTo>
                <a:close/>
                <a:moveTo>
                  <a:pt x="386588" y="85979"/>
                </a:moveTo>
                <a:lnTo>
                  <a:pt x="398907" y="99314"/>
                </a:lnTo>
                <a:lnTo>
                  <a:pt x="383921" y="99314"/>
                </a:lnTo>
                <a:lnTo>
                  <a:pt x="370585" y="91058"/>
                </a:lnTo>
                <a:lnTo>
                  <a:pt x="385572" y="84963"/>
                </a:lnTo>
                <a:lnTo>
                  <a:pt x="386588" y="85979"/>
                </a:lnTo>
                <a:close/>
                <a:moveTo>
                  <a:pt x="578104" y="127508"/>
                </a:moveTo>
                <a:lnTo>
                  <a:pt x="593090" y="135636"/>
                </a:lnTo>
                <a:lnTo>
                  <a:pt x="606425" y="148463"/>
                </a:lnTo>
                <a:lnTo>
                  <a:pt x="591947" y="141732"/>
                </a:lnTo>
                <a:lnTo>
                  <a:pt x="576960" y="136652"/>
                </a:lnTo>
                <a:lnTo>
                  <a:pt x="578104" y="127508"/>
                </a:lnTo>
                <a:close/>
                <a:moveTo>
                  <a:pt x="551815" y="132588"/>
                </a:moveTo>
                <a:lnTo>
                  <a:pt x="565658" y="133604"/>
                </a:lnTo>
                <a:lnTo>
                  <a:pt x="571119" y="147446"/>
                </a:lnTo>
                <a:lnTo>
                  <a:pt x="556006" y="151002"/>
                </a:lnTo>
                <a:lnTo>
                  <a:pt x="542163" y="155067"/>
                </a:lnTo>
                <a:lnTo>
                  <a:pt x="544830" y="140208"/>
                </a:lnTo>
                <a:lnTo>
                  <a:pt x="551815" y="132588"/>
                </a:lnTo>
                <a:close/>
                <a:moveTo>
                  <a:pt x="475615" y="145414"/>
                </a:moveTo>
                <a:lnTo>
                  <a:pt x="489584" y="144399"/>
                </a:lnTo>
                <a:lnTo>
                  <a:pt x="505079" y="140208"/>
                </a:lnTo>
                <a:lnTo>
                  <a:pt x="518541" y="131064"/>
                </a:lnTo>
                <a:lnTo>
                  <a:pt x="533527" y="133604"/>
                </a:lnTo>
                <a:lnTo>
                  <a:pt x="529844" y="147446"/>
                </a:lnTo>
                <a:lnTo>
                  <a:pt x="515873" y="149987"/>
                </a:lnTo>
                <a:lnTo>
                  <a:pt x="520192" y="162814"/>
                </a:lnTo>
                <a:lnTo>
                  <a:pt x="505079" y="170942"/>
                </a:lnTo>
                <a:lnTo>
                  <a:pt x="490601" y="179196"/>
                </a:lnTo>
                <a:lnTo>
                  <a:pt x="499237" y="165354"/>
                </a:lnTo>
                <a:lnTo>
                  <a:pt x="485267" y="166877"/>
                </a:lnTo>
                <a:lnTo>
                  <a:pt x="469772" y="175006"/>
                </a:lnTo>
                <a:lnTo>
                  <a:pt x="455803" y="176021"/>
                </a:lnTo>
                <a:lnTo>
                  <a:pt x="451993" y="162814"/>
                </a:lnTo>
                <a:lnTo>
                  <a:pt x="467106" y="149987"/>
                </a:lnTo>
                <a:lnTo>
                  <a:pt x="475615" y="145414"/>
                </a:lnTo>
                <a:close/>
                <a:moveTo>
                  <a:pt x="323342" y="187833"/>
                </a:moveTo>
                <a:lnTo>
                  <a:pt x="323342" y="201676"/>
                </a:lnTo>
                <a:lnTo>
                  <a:pt x="307848" y="196088"/>
                </a:lnTo>
                <a:lnTo>
                  <a:pt x="323342" y="186817"/>
                </a:lnTo>
                <a:lnTo>
                  <a:pt x="323342" y="187833"/>
                </a:lnTo>
                <a:close/>
                <a:moveTo>
                  <a:pt x="835914" y="316357"/>
                </a:moveTo>
                <a:lnTo>
                  <a:pt x="822579" y="320929"/>
                </a:lnTo>
                <a:lnTo>
                  <a:pt x="835914" y="312801"/>
                </a:lnTo>
                <a:lnTo>
                  <a:pt x="835914" y="316357"/>
                </a:lnTo>
                <a:close/>
                <a:moveTo>
                  <a:pt x="586613" y="774954"/>
                </a:moveTo>
                <a:lnTo>
                  <a:pt x="600583" y="783209"/>
                </a:lnTo>
                <a:lnTo>
                  <a:pt x="596265" y="796417"/>
                </a:lnTo>
                <a:lnTo>
                  <a:pt x="582295" y="799084"/>
                </a:lnTo>
                <a:lnTo>
                  <a:pt x="567309" y="789813"/>
                </a:lnTo>
                <a:lnTo>
                  <a:pt x="582295" y="776478"/>
                </a:lnTo>
                <a:lnTo>
                  <a:pt x="586613" y="774954"/>
                </a:lnTo>
                <a:close/>
                <a:moveTo>
                  <a:pt x="358267" y="857377"/>
                </a:moveTo>
                <a:lnTo>
                  <a:pt x="370585" y="870712"/>
                </a:lnTo>
                <a:lnTo>
                  <a:pt x="356108" y="878332"/>
                </a:lnTo>
                <a:lnTo>
                  <a:pt x="349631" y="865632"/>
                </a:lnTo>
                <a:lnTo>
                  <a:pt x="358267" y="857377"/>
                </a:lnTo>
                <a:close/>
                <a:moveTo>
                  <a:pt x="776985" y="909066"/>
                </a:moveTo>
                <a:lnTo>
                  <a:pt x="790321" y="908050"/>
                </a:lnTo>
                <a:lnTo>
                  <a:pt x="805434" y="912622"/>
                </a:lnTo>
                <a:lnTo>
                  <a:pt x="817753" y="925957"/>
                </a:lnTo>
                <a:lnTo>
                  <a:pt x="815594" y="939800"/>
                </a:lnTo>
                <a:lnTo>
                  <a:pt x="805434" y="952627"/>
                </a:lnTo>
                <a:lnTo>
                  <a:pt x="790321" y="954151"/>
                </a:lnTo>
                <a:lnTo>
                  <a:pt x="778002" y="940816"/>
                </a:lnTo>
                <a:lnTo>
                  <a:pt x="766826" y="925957"/>
                </a:lnTo>
                <a:lnTo>
                  <a:pt x="769493" y="912622"/>
                </a:lnTo>
                <a:lnTo>
                  <a:pt x="776985" y="909066"/>
                </a:lnTo>
                <a:close/>
                <a:moveTo>
                  <a:pt x="317500" y="950087"/>
                </a:moveTo>
                <a:lnTo>
                  <a:pt x="323342" y="963295"/>
                </a:lnTo>
                <a:lnTo>
                  <a:pt x="308864" y="964819"/>
                </a:lnTo>
                <a:lnTo>
                  <a:pt x="310515" y="951611"/>
                </a:lnTo>
                <a:lnTo>
                  <a:pt x="317500" y="950087"/>
                </a:lnTo>
                <a:close/>
                <a:moveTo>
                  <a:pt x="404876" y="975106"/>
                </a:moveTo>
                <a:lnTo>
                  <a:pt x="418846" y="975106"/>
                </a:lnTo>
                <a:lnTo>
                  <a:pt x="410209" y="988441"/>
                </a:lnTo>
                <a:lnTo>
                  <a:pt x="396875" y="985901"/>
                </a:lnTo>
                <a:lnTo>
                  <a:pt x="404876" y="975106"/>
                </a:lnTo>
                <a:close/>
                <a:moveTo>
                  <a:pt x="430022" y="964819"/>
                </a:moveTo>
                <a:lnTo>
                  <a:pt x="445134" y="965835"/>
                </a:lnTo>
                <a:lnTo>
                  <a:pt x="458978" y="971550"/>
                </a:lnTo>
                <a:lnTo>
                  <a:pt x="486918" y="971550"/>
                </a:lnTo>
                <a:lnTo>
                  <a:pt x="482600" y="984885"/>
                </a:lnTo>
                <a:lnTo>
                  <a:pt x="467106" y="991997"/>
                </a:lnTo>
                <a:lnTo>
                  <a:pt x="451993" y="984885"/>
                </a:lnTo>
                <a:lnTo>
                  <a:pt x="438150" y="983361"/>
                </a:lnTo>
                <a:lnTo>
                  <a:pt x="427355" y="969518"/>
                </a:lnTo>
                <a:lnTo>
                  <a:pt x="430022" y="964819"/>
                </a:lnTo>
                <a:close/>
                <a:moveTo>
                  <a:pt x="631190" y="980186"/>
                </a:moveTo>
                <a:lnTo>
                  <a:pt x="646176" y="979170"/>
                </a:lnTo>
                <a:lnTo>
                  <a:pt x="660146" y="983361"/>
                </a:lnTo>
                <a:lnTo>
                  <a:pt x="646176" y="989457"/>
                </a:lnTo>
                <a:lnTo>
                  <a:pt x="631190" y="988441"/>
                </a:lnTo>
                <a:lnTo>
                  <a:pt x="631190" y="980186"/>
                </a:lnTo>
                <a:close/>
                <a:moveTo>
                  <a:pt x="490601" y="984885"/>
                </a:moveTo>
                <a:lnTo>
                  <a:pt x="505079" y="983361"/>
                </a:lnTo>
                <a:lnTo>
                  <a:pt x="510540" y="996569"/>
                </a:lnTo>
                <a:lnTo>
                  <a:pt x="494919" y="997585"/>
                </a:lnTo>
                <a:lnTo>
                  <a:pt x="487934" y="984885"/>
                </a:lnTo>
                <a:lnTo>
                  <a:pt x="490601" y="984885"/>
                </a:lnTo>
                <a:close/>
                <a:moveTo>
                  <a:pt x="23622" y="972566"/>
                </a:moveTo>
                <a:lnTo>
                  <a:pt x="18288" y="985901"/>
                </a:lnTo>
                <a:lnTo>
                  <a:pt x="13970" y="1000252"/>
                </a:lnTo>
                <a:lnTo>
                  <a:pt x="0" y="1000252"/>
                </a:lnTo>
                <a:lnTo>
                  <a:pt x="0" y="986917"/>
                </a:lnTo>
                <a:lnTo>
                  <a:pt x="15113" y="974090"/>
                </a:lnTo>
                <a:lnTo>
                  <a:pt x="23622" y="972566"/>
                </a:lnTo>
                <a:close/>
                <a:moveTo>
                  <a:pt x="220980" y="189864"/>
                </a:moveTo>
                <a:lnTo>
                  <a:pt x="234315" y="184277"/>
                </a:lnTo>
                <a:lnTo>
                  <a:pt x="249428" y="181737"/>
                </a:lnTo>
                <a:lnTo>
                  <a:pt x="263271" y="179196"/>
                </a:lnTo>
                <a:lnTo>
                  <a:pt x="277749" y="168402"/>
                </a:lnTo>
                <a:lnTo>
                  <a:pt x="292735" y="161798"/>
                </a:lnTo>
                <a:lnTo>
                  <a:pt x="306197" y="156083"/>
                </a:lnTo>
                <a:lnTo>
                  <a:pt x="320167" y="156083"/>
                </a:lnTo>
                <a:lnTo>
                  <a:pt x="324993" y="141732"/>
                </a:lnTo>
                <a:lnTo>
                  <a:pt x="324993" y="128524"/>
                </a:lnTo>
                <a:lnTo>
                  <a:pt x="327152" y="115696"/>
                </a:lnTo>
                <a:lnTo>
                  <a:pt x="312039" y="101854"/>
                </a:lnTo>
                <a:lnTo>
                  <a:pt x="298196" y="105918"/>
                </a:lnTo>
                <a:lnTo>
                  <a:pt x="286893" y="91058"/>
                </a:lnTo>
                <a:lnTo>
                  <a:pt x="301371" y="87502"/>
                </a:lnTo>
                <a:lnTo>
                  <a:pt x="293878" y="73152"/>
                </a:lnTo>
                <a:lnTo>
                  <a:pt x="278892" y="65024"/>
                </a:lnTo>
                <a:lnTo>
                  <a:pt x="264922" y="62483"/>
                </a:lnTo>
                <a:lnTo>
                  <a:pt x="250952" y="54229"/>
                </a:lnTo>
                <a:lnTo>
                  <a:pt x="236982" y="50673"/>
                </a:lnTo>
                <a:lnTo>
                  <a:pt x="221996" y="48641"/>
                </a:lnTo>
                <a:lnTo>
                  <a:pt x="208026" y="48641"/>
                </a:lnTo>
                <a:lnTo>
                  <a:pt x="194183" y="50673"/>
                </a:lnTo>
                <a:lnTo>
                  <a:pt x="180213" y="53213"/>
                </a:lnTo>
                <a:lnTo>
                  <a:pt x="166751" y="51689"/>
                </a:lnTo>
                <a:lnTo>
                  <a:pt x="151257" y="55752"/>
                </a:lnTo>
                <a:lnTo>
                  <a:pt x="137287" y="60960"/>
                </a:lnTo>
                <a:lnTo>
                  <a:pt x="122301" y="68580"/>
                </a:lnTo>
                <a:lnTo>
                  <a:pt x="108331" y="56769"/>
                </a:lnTo>
                <a:lnTo>
                  <a:pt x="94361" y="67564"/>
                </a:lnTo>
                <a:lnTo>
                  <a:pt x="92837" y="80391"/>
                </a:lnTo>
                <a:lnTo>
                  <a:pt x="92837" y="95758"/>
                </a:lnTo>
                <a:lnTo>
                  <a:pt x="97028" y="108458"/>
                </a:lnTo>
                <a:lnTo>
                  <a:pt x="106680" y="121793"/>
                </a:lnTo>
                <a:lnTo>
                  <a:pt x="119634" y="135636"/>
                </a:lnTo>
                <a:lnTo>
                  <a:pt x="134620" y="149987"/>
                </a:lnTo>
                <a:lnTo>
                  <a:pt x="148590" y="157607"/>
                </a:lnTo>
                <a:lnTo>
                  <a:pt x="164084" y="166877"/>
                </a:lnTo>
                <a:lnTo>
                  <a:pt x="179070" y="173482"/>
                </a:lnTo>
                <a:lnTo>
                  <a:pt x="192532" y="179196"/>
                </a:lnTo>
                <a:lnTo>
                  <a:pt x="206502" y="182752"/>
                </a:lnTo>
                <a:lnTo>
                  <a:pt x="220980" y="189864"/>
                </a:lnTo>
                <a:close/>
                <a:moveTo>
                  <a:pt x="1114806" y="213487"/>
                </a:moveTo>
                <a:lnTo>
                  <a:pt x="1119123" y="226695"/>
                </a:lnTo>
                <a:lnTo>
                  <a:pt x="1104646" y="217043"/>
                </a:lnTo>
                <a:lnTo>
                  <a:pt x="1114806" y="213487"/>
                </a:lnTo>
                <a:close/>
                <a:moveTo>
                  <a:pt x="1091184" y="231902"/>
                </a:moveTo>
                <a:lnTo>
                  <a:pt x="1106678" y="244094"/>
                </a:lnTo>
                <a:lnTo>
                  <a:pt x="1091184" y="241046"/>
                </a:lnTo>
                <a:lnTo>
                  <a:pt x="1091184" y="231902"/>
                </a:lnTo>
                <a:close/>
                <a:moveTo>
                  <a:pt x="1154938" y="298450"/>
                </a:moveTo>
                <a:lnTo>
                  <a:pt x="1163573" y="311150"/>
                </a:lnTo>
                <a:lnTo>
                  <a:pt x="1149096" y="296926"/>
                </a:lnTo>
                <a:lnTo>
                  <a:pt x="1154938" y="298450"/>
                </a:lnTo>
                <a:close/>
                <a:moveTo>
                  <a:pt x="1172718" y="344424"/>
                </a:moveTo>
                <a:lnTo>
                  <a:pt x="1175893" y="357758"/>
                </a:lnTo>
                <a:lnTo>
                  <a:pt x="1170051" y="344424"/>
                </a:lnTo>
                <a:lnTo>
                  <a:pt x="1172718" y="344424"/>
                </a:lnTo>
                <a:close/>
                <a:moveTo>
                  <a:pt x="1376426" y="504698"/>
                </a:moveTo>
                <a:lnTo>
                  <a:pt x="1375409" y="518033"/>
                </a:lnTo>
                <a:lnTo>
                  <a:pt x="1366266" y="504698"/>
                </a:lnTo>
                <a:lnTo>
                  <a:pt x="1376426" y="504698"/>
                </a:lnTo>
                <a:close/>
                <a:moveTo>
                  <a:pt x="1362964" y="523621"/>
                </a:moveTo>
                <a:lnTo>
                  <a:pt x="1371092" y="537971"/>
                </a:lnTo>
                <a:lnTo>
                  <a:pt x="1376426" y="550799"/>
                </a:lnTo>
                <a:lnTo>
                  <a:pt x="1372616" y="564642"/>
                </a:lnTo>
                <a:lnTo>
                  <a:pt x="1358772" y="564642"/>
                </a:lnTo>
                <a:lnTo>
                  <a:pt x="1351788" y="549783"/>
                </a:lnTo>
                <a:lnTo>
                  <a:pt x="1352804" y="536448"/>
                </a:lnTo>
                <a:lnTo>
                  <a:pt x="1347470" y="523621"/>
                </a:lnTo>
                <a:lnTo>
                  <a:pt x="1340484" y="509777"/>
                </a:lnTo>
                <a:lnTo>
                  <a:pt x="1354963" y="508762"/>
                </a:lnTo>
                <a:lnTo>
                  <a:pt x="1362964" y="523621"/>
                </a:lnTo>
                <a:close/>
                <a:moveTo>
                  <a:pt x="1642872" y="587121"/>
                </a:moveTo>
                <a:lnTo>
                  <a:pt x="1647190" y="600456"/>
                </a:lnTo>
                <a:lnTo>
                  <a:pt x="1652523" y="613156"/>
                </a:lnTo>
                <a:lnTo>
                  <a:pt x="1666494" y="625475"/>
                </a:lnTo>
                <a:lnTo>
                  <a:pt x="1680464" y="632206"/>
                </a:lnTo>
                <a:lnTo>
                  <a:pt x="1666494" y="643889"/>
                </a:lnTo>
                <a:lnTo>
                  <a:pt x="1652523" y="630682"/>
                </a:lnTo>
                <a:lnTo>
                  <a:pt x="1637030" y="618871"/>
                </a:lnTo>
                <a:lnTo>
                  <a:pt x="1624710" y="605536"/>
                </a:lnTo>
                <a:lnTo>
                  <a:pt x="1624710" y="590677"/>
                </a:lnTo>
                <a:lnTo>
                  <a:pt x="1639189" y="589661"/>
                </a:lnTo>
                <a:lnTo>
                  <a:pt x="1642872" y="587121"/>
                </a:lnTo>
                <a:close/>
                <a:moveTo>
                  <a:pt x="1687448" y="634746"/>
                </a:moveTo>
                <a:lnTo>
                  <a:pt x="1701419" y="645414"/>
                </a:lnTo>
                <a:lnTo>
                  <a:pt x="1714754" y="657225"/>
                </a:lnTo>
                <a:lnTo>
                  <a:pt x="1709420" y="672083"/>
                </a:lnTo>
                <a:lnTo>
                  <a:pt x="1695958" y="670052"/>
                </a:lnTo>
                <a:lnTo>
                  <a:pt x="1687957" y="663829"/>
                </a:lnTo>
                <a:lnTo>
                  <a:pt x="1693798" y="677164"/>
                </a:lnTo>
                <a:lnTo>
                  <a:pt x="1699768" y="689991"/>
                </a:lnTo>
                <a:lnTo>
                  <a:pt x="1688465" y="703833"/>
                </a:lnTo>
                <a:lnTo>
                  <a:pt x="1675130" y="714629"/>
                </a:lnTo>
                <a:lnTo>
                  <a:pt x="1666494" y="727329"/>
                </a:lnTo>
                <a:lnTo>
                  <a:pt x="1652523" y="740664"/>
                </a:lnTo>
                <a:lnTo>
                  <a:pt x="1639189" y="749935"/>
                </a:lnTo>
                <a:lnTo>
                  <a:pt x="1624710" y="737108"/>
                </a:lnTo>
                <a:lnTo>
                  <a:pt x="1610741" y="722249"/>
                </a:lnTo>
                <a:lnTo>
                  <a:pt x="1615059" y="708914"/>
                </a:lnTo>
                <a:lnTo>
                  <a:pt x="1619377" y="694563"/>
                </a:lnTo>
                <a:lnTo>
                  <a:pt x="1619377" y="680720"/>
                </a:lnTo>
                <a:lnTo>
                  <a:pt x="1620901" y="667512"/>
                </a:lnTo>
                <a:lnTo>
                  <a:pt x="1635887" y="670052"/>
                </a:lnTo>
                <a:lnTo>
                  <a:pt x="1623568" y="657225"/>
                </a:lnTo>
                <a:lnTo>
                  <a:pt x="1626234" y="643889"/>
                </a:lnTo>
                <a:lnTo>
                  <a:pt x="1623568" y="630682"/>
                </a:lnTo>
                <a:lnTo>
                  <a:pt x="1619377" y="617855"/>
                </a:lnTo>
                <a:lnTo>
                  <a:pt x="1624710" y="612139"/>
                </a:lnTo>
                <a:lnTo>
                  <a:pt x="1639189" y="622935"/>
                </a:lnTo>
                <a:lnTo>
                  <a:pt x="1652523" y="634746"/>
                </a:lnTo>
                <a:lnTo>
                  <a:pt x="1657984" y="647573"/>
                </a:lnTo>
                <a:lnTo>
                  <a:pt x="1671828" y="655701"/>
                </a:lnTo>
                <a:lnTo>
                  <a:pt x="1685797" y="661796"/>
                </a:lnTo>
                <a:lnTo>
                  <a:pt x="1680464" y="657225"/>
                </a:lnTo>
                <a:lnTo>
                  <a:pt x="1670304" y="643889"/>
                </a:lnTo>
                <a:lnTo>
                  <a:pt x="1686306" y="633221"/>
                </a:lnTo>
                <a:lnTo>
                  <a:pt x="1687448" y="634746"/>
                </a:lnTo>
                <a:close/>
                <a:moveTo>
                  <a:pt x="1735709" y="688975"/>
                </a:moveTo>
                <a:lnTo>
                  <a:pt x="1738376" y="701802"/>
                </a:lnTo>
                <a:lnTo>
                  <a:pt x="1731898" y="717169"/>
                </a:lnTo>
                <a:lnTo>
                  <a:pt x="1726057" y="703833"/>
                </a:lnTo>
                <a:lnTo>
                  <a:pt x="1731898" y="689991"/>
                </a:lnTo>
                <a:lnTo>
                  <a:pt x="1735709" y="688975"/>
                </a:lnTo>
                <a:close/>
                <a:moveTo>
                  <a:pt x="1147953" y="704850"/>
                </a:moveTo>
                <a:lnTo>
                  <a:pt x="1142619" y="719708"/>
                </a:lnTo>
                <a:lnTo>
                  <a:pt x="1143762" y="706374"/>
                </a:lnTo>
                <a:lnTo>
                  <a:pt x="1147953" y="704850"/>
                </a:lnTo>
                <a:close/>
                <a:moveTo>
                  <a:pt x="1176909" y="784225"/>
                </a:moveTo>
                <a:lnTo>
                  <a:pt x="1192530" y="784225"/>
                </a:lnTo>
                <a:lnTo>
                  <a:pt x="1205865" y="783209"/>
                </a:lnTo>
                <a:lnTo>
                  <a:pt x="1220343" y="797433"/>
                </a:lnTo>
                <a:lnTo>
                  <a:pt x="1205865" y="800608"/>
                </a:lnTo>
                <a:lnTo>
                  <a:pt x="1190879" y="792353"/>
                </a:lnTo>
                <a:lnTo>
                  <a:pt x="1176909" y="793877"/>
                </a:lnTo>
                <a:lnTo>
                  <a:pt x="1176909" y="784225"/>
                </a:lnTo>
                <a:close/>
                <a:moveTo>
                  <a:pt x="1042923" y="839978"/>
                </a:moveTo>
                <a:lnTo>
                  <a:pt x="1056385" y="838454"/>
                </a:lnTo>
                <a:lnTo>
                  <a:pt x="1052576" y="851789"/>
                </a:lnTo>
                <a:lnTo>
                  <a:pt x="1038606" y="853821"/>
                </a:lnTo>
                <a:lnTo>
                  <a:pt x="1040257" y="839978"/>
                </a:lnTo>
                <a:lnTo>
                  <a:pt x="1042923" y="839978"/>
                </a:lnTo>
                <a:close/>
                <a:moveTo>
                  <a:pt x="1010793" y="854837"/>
                </a:moveTo>
                <a:lnTo>
                  <a:pt x="1024128" y="858393"/>
                </a:lnTo>
                <a:lnTo>
                  <a:pt x="1010793" y="863473"/>
                </a:lnTo>
                <a:lnTo>
                  <a:pt x="1010793" y="854837"/>
                </a:lnTo>
                <a:close/>
                <a:moveTo>
                  <a:pt x="1057909" y="877316"/>
                </a:moveTo>
                <a:lnTo>
                  <a:pt x="1052576" y="890651"/>
                </a:lnTo>
                <a:lnTo>
                  <a:pt x="1037590" y="894207"/>
                </a:lnTo>
                <a:lnTo>
                  <a:pt x="1046734" y="880872"/>
                </a:lnTo>
                <a:lnTo>
                  <a:pt x="1057909" y="877316"/>
                </a:lnTo>
                <a:close/>
                <a:moveTo>
                  <a:pt x="1741551" y="646430"/>
                </a:moveTo>
                <a:lnTo>
                  <a:pt x="1740534" y="659764"/>
                </a:lnTo>
                <a:lnTo>
                  <a:pt x="1740534" y="646430"/>
                </a:lnTo>
                <a:lnTo>
                  <a:pt x="1741551" y="646430"/>
                </a:lnTo>
                <a:close/>
                <a:moveTo>
                  <a:pt x="1157605" y="784225"/>
                </a:moveTo>
                <a:lnTo>
                  <a:pt x="1142619" y="788289"/>
                </a:lnTo>
                <a:lnTo>
                  <a:pt x="1136777" y="801624"/>
                </a:lnTo>
                <a:lnTo>
                  <a:pt x="1122807" y="813816"/>
                </a:lnTo>
                <a:lnTo>
                  <a:pt x="1109472" y="826643"/>
                </a:lnTo>
                <a:lnTo>
                  <a:pt x="1103503" y="840994"/>
                </a:lnTo>
                <a:lnTo>
                  <a:pt x="1088517" y="846582"/>
                </a:lnTo>
                <a:lnTo>
                  <a:pt x="1077214" y="859917"/>
                </a:lnTo>
                <a:lnTo>
                  <a:pt x="1071880" y="873252"/>
                </a:lnTo>
                <a:lnTo>
                  <a:pt x="1070229" y="886587"/>
                </a:lnTo>
                <a:lnTo>
                  <a:pt x="1056385" y="891667"/>
                </a:lnTo>
                <a:lnTo>
                  <a:pt x="1064895" y="905002"/>
                </a:lnTo>
                <a:lnTo>
                  <a:pt x="1050925" y="918337"/>
                </a:lnTo>
                <a:lnTo>
                  <a:pt x="1057909" y="931545"/>
                </a:lnTo>
                <a:lnTo>
                  <a:pt x="1055243" y="945896"/>
                </a:lnTo>
                <a:lnTo>
                  <a:pt x="1070229" y="945896"/>
                </a:lnTo>
                <a:lnTo>
                  <a:pt x="1084198" y="939800"/>
                </a:lnTo>
                <a:lnTo>
                  <a:pt x="1099820" y="945896"/>
                </a:lnTo>
                <a:lnTo>
                  <a:pt x="1099820" y="931545"/>
                </a:lnTo>
                <a:lnTo>
                  <a:pt x="1109472" y="918337"/>
                </a:lnTo>
                <a:lnTo>
                  <a:pt x="1122807" y="909066"/>
                </a:lnTo>
                <a:lnTo>
                  <a:pt x="1128648" y="895223"/>
                </a:lnTo>
                <a:lnTo>
                  <a:pt x="1143762" y="891667"/>
                </a:lnTo>
                <a:lnTo>
                  <a:pt x="1154938" y="877316"/>
                </a:lnTo>
                <a:lnTo>
                  <a:pt x="1158747" y="863473"/>
                </a:lnTo>
                <a:lnTo>
                  <a:pt x="1163573" y="849249"/>
                </a:lnTo>
                <a:lnTo>
                  <a:pt x="1161415" y="836422"/>
                </a:lnTo>
                <a:lnTo>
                  <a:pt x="1160398" y="823087"/>
                </a:lnTo>
                <a:lnTo>
                  <a:pt x="1156589" y="809244"/>
                </a:lnTo>
                <a:lnTo>
                  <a:pt x="1170051" y="804164"/>
                </a:lnTo>
                <a:lnTo>
                  <a:pt x="1168908" y="791337"/>
                </a:lnTo>
                <a:lnTo>
                  <a:pt x="1157605" y="784225"/>
                </a:lnTo>
                <a:close/>
              </a:path>
            </a:pathLst>
          </a:custGeom>
          <a:solidFill>
            <a:srgbClr val="D6D6D6"/>
          </a:solidFill>
        </p:spPr>
        <p:txBody>
          <a:bodyPr wrap="square" lIns="0" tIns="0" rIns="0" bIns="0" rtlCol="0">
            <a:noAutofit/>
          </a:bodyPr>
          <a:lstStyle/>
          <a:p>
            <a:endParaRPr sz="1662"/>
          </a:p>
        </p:txBody>
      </p:sp>
      <p:sp>
        <p:nvSpPr>
          <p:cNvPr id="282" name="object 282"/>
          <p:cNvSpPr/>
          <p:nvPr/>
        </p:nvSpPr>
        <p:spPr>
          <a:xfrm>
            <a:off x="5706735" y="2919457"/>
            <a:ext cx="1641700" cy="941949"/>
          </a:xfrm>
          <a:custGeom>
            <a:avLst/>
            <a:gdLst/>
            <a:ahLst/>
            <a:cxnLst/>
            <a:rect l="l" t="t" r="r" b="b"/>
            <a:pathLst>
              <a:path w="1778508" h="1020445">
                <a:moveTo>
                  <a:pt x="1735138" y="586296"/>
                </a:moveTo>
                <a:lnTo>
                  <a:pt x="1721168" y="578040"/>
                </a:lnTo>
                <a:lnTo>
                  <a:pt x="1735138" y="578040"/>
                </a:lnTo>
                <a:lnTo>
                  <a:pt x="1748981" y="569405"/>
                </a:lnTo>
                <a:lnTo>
                  <a:pt x="1740472" y="554546"/>
                </a:lnTo>
                <a:lnTo>
                  <a:pt x="1740472" y="541211"/>
                </a:lnTo>
                <a:lnTo>
                  <a:pt x="1746314" y="528384"/>
                </a:lnTo>
                <a:lnTo>
                  <a:pt x="1737805" y="514540"/>
                </a:lnTo>
                <a:lnTo>
                  <a:pt x="1737805" y="501333"/>
                </a:lnTo>
                <a:lnTo>
                  <a:pt x="1727010" y="486982"/>
                </a:lnTo>
                <a:lnTo>
                  <a:pt x="1713040" y="483299"/>
                </a:lnTo>
                <a:lnTo>
                  <a:pt x="1697546" y="494094"/>
                </a:lnTo>
                <a:lnTo>
                  <a:pt x="1691069" y="506921"/>
                </a:lnTo>
                <a:lnTo>
                  <a:pt x="1682560" y="521271"/>
                </a:lnTo>
                <a:lnTo>
                  <a:pt x="1673923" y="534607"/>
                </a:lnTo>
                <a:lnTo>
                  <a:pt x="1659954" y="530924"/>
                </a:lnTo>
                <a:lnTo>
                  <a:pt x="1646619" y="533464"/>
                </a:lnTo>
                <a:lnTo>
                  <a:pt x="1659954" y="543751"/>
                </a:lnTo>
                <a:lnTo>
                  <a:pt x="1675067" y="548323"/>
                </a:lnTo>
                <a:lnTo>
                  <a:pt x="1672400" y="561150"/>
                </a:lnTo>
                <a:lnTo>
                  <a:pt x="1661605" y="574484"/>
                </a:lnTo>
                <a:lnTo>
                  <a:pt x="1664272" y="588836"/>
                </a:lnTo>
                <a:lnTo>
                  <a:pt x="1659954" y="602679"/>
                </a:lnTo>
                <a:lnTo>
                  <a:pt x="1661605" y="615379"/>
                </a:lnTo>
                <a:lnTo>
                  <a:pt x="1675067" y="628714"/>
                </a:lnTo>
                <a:lnTo>
                  <a:pt x="1689545" y="635445"/>
                </a:lnTo>
                <a:lnTo>
                  <a:pt x="1704531" y="645096"/>
                </a:lnTo>
                <a:lnTo>
                  <a:pt x="1718501" y="652336"/>
                </a:lnTo>
                <a:lnTo>
                  <a:pt x="1733995" y="648652"/>
                </a:lnTo>
                <a:lnTo>
                  <a:pt x="1745297" y="634302"/>
                </a:lnTo>
                <a:lnTo>
                  <a:pt x="1747965" y="620586"/>
                </a:lnTo>
                <a:lnTo>
                  <a:pt x="1751647" y="607759"/>
                </a:lnTo>
                <a:lnTo>
                  <a:pt x="1745297" y="594424"/>
                </a:lnTo>
                <a:lnTo>
                  <a:pt x="1735138" y="586296"/>
                </a:lnTo>
                <a:close/>
                <a:moveTo>
                  <a:pt x="89472" y="888302"/>
                </a:moveTo>
                <a:lnTo>
                  <a:pt x="104585" y="895414"/>
                </a:lnTo>
                <a:lnTo>
                  <a:pt x="118428" y="896430"/>
                </a:lnTo>
                <a:lnTo>
                  <a:pt x="133541" y="897446"/>
                </a:lnTo>
                <a:lnTo>
                  <a:pt x="148019" y="893890"/>
                </a:lnTo>
                <a:lnTo>
                  <a:pt x="161354" y="893890"/>
                </a:lnTo>
                <a:lnTo>
                  <a:pt x="175324" y="883095"/>
                </a:lnTo>
                <a:lnTo>
                  <a:pt x="190310" y="876491"/>
                </a:lnTo>
                <a:lnTo>
                  <a:pt x="204788" y="873951"/>
                </a:lnTo>
                <a:lnTo>
                  <a:pt x="219774" y="882079"/>
                </a:lnTo>
                <a:lnTo>
                  <a:pt x="233744" y="891350"/>
                </a:lnTo>
                <a:lnTo>
                  <a:pt x="249365" y="892874"/>
                </a:lnTo>
                <a:lnTo>
                  <a:pt x="249365" y="907225"/>
                </a:lnTo>
                <a:lnTo>
                  <a:pt x="234887" y="905701"/>
                </a:lnTo>
                <a:lnTo>
                  <a:pt x="219774" y="908241"/>
                </a:lnTo>
                <a:lnTo>
                  <a:pt x="205931" y="916369"/>
                </a:lnTo>
                <a:lnTo>
                  <a:pt x="190310" y="929704"/>
                </a:lnTo>
                <a:lnTo>
                  <a:pt x="184976" y="942531"/>
                </a:lnTo>
                <a:lnTo>
                  <a:pt x="171514" y="937324"/>
                </a:lnTo>
                <a:lnTo>
                  <a:pt x="156020" y="934784"/>
                </a:lnTo>
                <a:lnTo>
                  <a:pt x="142050" y="936308"/>
                </a:lnTo>
                <a:lnTo>
                  <a:pt x="128080" y="936308"/>
                </a:lnTo>
                <a:lnTo>
                  <a:pt x="113094" y="930720"/>
                </a:lnTo>
                <a:lnTo>
                  <a:pt x="99124" y="930720"/>
                </a:lnTo>
                <a:lnTo>
                  <a:pt x="83630" y="933768"/>
                </a:lnTo>
                <a:lnTo>
                  <a:pt x="68644" y="944563"/>
                </a:lnTo>
                <a:lnTo>
                  <a:pt x="54674" y="954850"/>
                </a:lnTo>
                <a:lnTo>
                  <a:pt x="57849" y="942531"/>
                </a:lnTo>
                <a:lnTo>
                  <a:pt x="57849" y="929704"/>
                </a:lnTo>
                <a:lnTo>
                  <a:pt x="71311" y="915353"/>
                </a:lnTo>
                <a:lnTo>
                  <a:pt x="79820" y="902018"/>
                </a:lnTo>
                <a:lnTo>
                  <a:pt x="89472" y="888302"/>
                </a:lnTo>
                <a:close/>
                <a:moveTo>
                  <a:pt x="850964" y="129604"/>
                </a:moveTo>
                <a:lnTo>
                  <a:pt x="863283" y="133287"/>
                </a:lnTo>
                <a:lnTo>
                  <a:pt x="878269" y="142431"/>
                </a:lnTo>
                <a:lnTo>
                  <a:pt x="892239" y="146495"/>
                </a:lnTo>
                <a:lnTo>
                  <a:pt x="907733" y="150177"/>
                </a:lnTo>
                <a:lnTo>
                  <a:pt x="921195" y="157290"/>
                </a:lnTo>
                <a:lnTo>
                  <a:pt x="936181" y="163894"/>
                </a:lnTo>
                <a:lnTo>
                  <a:pt x="950151" y="171640"/>
                </a:lnTo>
                <a:lnTo>
                  <a:pt x="964629" y="183959"/>
                </a:lnTo>
                <a:lnTo>
                  <a:pt x="979615" y="189040"/>
                </a:lnTo>
                <a:lnTo>
                  <a:pt x="992950" y="194627"/>
                </a:lnTo>
                <a:lnTo>
                  <a:pt x="1006920" y="194627"/>
                </a:lnTo>
                <a:lnTo>
                  <a:pt x="1009079" y="180784"/>
                </a:lnTo>
                <a:lnTo>
                  <a:pt x="1009079" y="166561"/>
                </a:lnTo>
                <a:lnTo>
                  <a:pt x="1015556" y="153226"/>
                </a:lnTo>
                <a:lnTo>
                  <a:pt x="1009079" y="138367"/>
                </a:lnTo>
                <a:lnTo>
                  <a:pt x="1006920" y="125032"/>
                </a:lnTo>
                <a:lnTo>
                  <a:pt x="992950" y="115888"/>
                </a:lnTo>
                <a:lnTo>
                  <a:pt x="977964" y="117412"/>
                </a:lnTo>
                <a:lnTo>
                  <a:pt x="969963" y="104077"/>
                </a:lnTo>
                <a:lnTo>
                  <a:pt x="970979" y="90742"/>
                </a:lnTo>
                <a:lnTo>
                  <a:pt x="964629" y="76390"/>
                </a:lnTo>
                <a:lnTo>
                  <a:pt x="952183" y="61532"/>
                </a:lnTo>
                <a:lnTo>
                  <a:pt x="937705" y="55436"/>
                </a:lnTo>
                <a:lnTo>
                  <a:pt x="923861" y="41593"/>
                </a:lnTo>
                <a:lnTo>
                  <a:pt x="910400" y="39052"/>
                </a:lnTo>
                <a:lnTo>
                  <a:pt x="895414" y="40577"/>
                </a:lnTo>
                <a:lnTo>
                  <a:pt x="879285" y="40577"/>
                </a:lnTo>
                <a:lnTo>
                  <a:pt x="865950" y="42609"/>
                </a:lnTo>
                <a:lnTo>
                  <a:pt x="850964" y="41593"/>
                </a:lnTo>
                <a:lnTo>
                  <a:pt x="836485" y="35496"/>
                </a:lnTo>
                <a:lnTo>
                  <a:pt x="822516" y="27242"/>
                </a:lnTo>
                <a:lnTo>
                  <a:pt x="809054" y="20638"/>
                </a:lnTo>
                <a:lnTo>
                  <a:pt x="795084" y="15558"/>
                </a:lnTo>
                <a:lnTo>
                  <a:pt x="779590" y="8319"/>
                </a:lnTo>
                <a:lnTo>
                  <a:pt x="765620" y="7302"/>
                </a:lnTo>
                <a:lnTo>
                  <a:pt x="752285" y="4763"/>
                </a:lnTo>
                <a:lnTo>
                  <a:pt x="738315" y="5779"/>
                </a:lnTo>
                <a:lnTo>
                  <a:pt x="725996" y="19114"/>
                </a:lnTo>
                <a:lnTo>
                  <a:pt x="711518" y="24702"/>
                </a:lnTo>
                <a:lnTo>
                  <a:pt x="696532" y="29782"/>
                </a:lnTo>
                <a:lnTo>
                  <a:pt x="683070" y="35496"/>
                </a:lnTo>
                <a:lnTo>
                  <a:pt x="674560" y="20638"/>
                </a:lnTo>
                <a:lnTo>
                  <a:pt x="672910" y="7302"/>
                </a:lnTo>
                <a:lnTo>
                  <a:pt x="659447" y="12890"/>
                </a:lnTo>
                <a:lnTo>
                  <a:pt x="643954" y="18098"/>
                </a:lnTo>
                <a:lnTo>
                  <a:pt x="629984" y="19114"/>
                </a:lnTo>
                <a:lnTo>
                  <a:pt x="616014" y="16574"/>
                </a:lnTo>
                <a:lnTo>
                  <a:pt x="587058" y="16574"/>
                </a:lnTo>
                <a:lnTo>
                  <a:pt x="573215" y="14034"/>
                </a:lnTo>
                <a:lnTo>
                  <a:pt x="558102" y="15558"/>
                </a:lnTo>
                <a:lnTo>
                  <a:pt x="543116" y="18098"/>
                </a:lnTo>
                <a:lnTo>
                  <a:pt x="513652" y="18098"/>
                </a:lnTo>
                <a:lnTo>
                  <a:pt x="498666" y="28258"/>
                </a:lnTo>
                <a:lnTo>
                  <a:pt x="494347" y="41593"/>
                </a:lnTo>
                <a:lnTo>
                  <a:pt x="484188" y="56452"/>
                </a:lnTo>
                <a:lnTo>
                  <a:pt x="469202" y="58992"/>
                </a:lnTo>
                <a:lnTo>
                  <a:pt x="455740" y="69787"/>
                </a:lnTo>
                <a:lnTo>
                  <a:pt x="441770" y="73343"/>
                </a:lnTo>
                <a:lnTo>
                  <a:pt x="449897" y="87186"/>
                </a:lnTo>
                <a:lnTo>
                  <a:pt x="457898" y="100521"/>
                </a:lnTo>
                <a:lnTo>
                  <a:pt x="459550" y="114871"/>
                </a:lnTo>
                <a:lnTo>
                  <a:pt x="454089" y="127571"/>
                </a:lnTo>
                <a:lnTo>
                  <a:pt x="457898" y="142431"/>
                </a:lnTo>
                <a:lnTo>
                  <a:pt x="462217" y="127571"/>
                </a:lnTo>
                <a:lnTo>
                  <a:pt x="468059" y="114871"/>
                </a:lnTo>
                <a:lnTo>
                  <a:pt x="481521" y="100521"/>
                </a:lnTo>
                <a:lnTo>
                  <a:pt x="483045" y="87186"/>
                </a:lnTo>
                <a:lnTo>
                  <a:pt x="485711" y="73343"/>
                </a:lnTo>
                <a:lnTo>
                  <a:pt x="495364" y="60515"/>
                </a:lnTo>
                <a:lnTo>
                  <a:pt x="509842" y="65723"/>
                </a:lnTo>
                <a:lnTo>
                  <a:pt x="510985" y="78931"/>
                </a:lnTo>
                <a:lnTo>
                  <a:pt x="525971" y="82614"/>
                </a:lnTo>
                <a:lnTo>
                  <a:pt x="534607" y="97854"/>
                </a:lnTo>
                <a:lnTo>
                  <a:pt x="544259" y="110681"/>
                </a:lnTo>
                <a:lnTo>
                  <a:pt x="556578" y="124015"/>
                </a:lnTo>
                <a:lnTo>
                  <a:pt x="570421" y="125032"/>
                </a:lnTo>
                <a:lnTo>
                  <a:pt x="584391" y="121476"/>
                </a:lnTo>
                <a:lnTo>
                  <a:pt x="600011" y="112205"/>
                </a:lnTo>
                <a:lnTo>
                  <a:pt x="613347" y="98996"/>
                </a:lnTo>
                <a:lnTo>
                  <a:pt x="628333" y="88202"/>
                </a:lnTo>
                <a:lnTo>
                  <a:pt x="642303" y="80455"/>
                </a:lnTo>
                <a:lnTo>
                  <a:pt x="656781" y="90742"/>
                </a:lnTo>
                <a:lnTo>
                  <a:pt x="650939" y="105093"/>
                </a:lnTo>
                <a:lnTo>
                  <a:pt x="664909" y="106617"/>
                </a:lnTo>
                <a:lnTo>
                  <a:pt x="678244" y="105093"/>
                </a:lnTo>
                <a:lnTo>
                  <a:pt x="692722" y="112205"/>
                </a:lnTo>
                <a:lnTo>
                  <a:pt x="706692" y="116904"/>
                </a:lnTo>
                <a:lnTo>
                  <a:pt x="721678" y="118936"/>
                </a:lnTo>
                <a:lnTo>
                  <a:pt x="735140" y="116904"/>
                </a:lnTo>
                <a:lnTo>
                  <a:pt x="749618" y="125032"/>
                </a:lnTo>
                <a:lnTo>
                  <a:pt x="764604" y="126556"/>
                </a:lnTo>
                <a:lnTo>
                  <a:pt x="764604" y="113221"/>
                </a:lnTo>
                <a:lnTo>
                  <a:pt x="755968" y="100013"/>
                </a:lnTo>
                <a:lnTo>
                  <a:pt x="770446" y="98996"/>
                </a:lnTo>
                <a:lnTo>
                  <a:pt x="785432" y="100013"/>
                </a:lnTo>
                <a:lnTo>
                  <a:pt x="799402" y="101537"/>
                </a:lnTo>
                <a:lnTo>
                  <a:pt x="814388" y="102552"/>
                </a:lnTo>
                <a:lnTo>
                  <a:pt x="828358" y="102552"/>
                </a:lnTo>
                <a:lnTo>
                  <a:pt x="842328" y="114871"/>
                </a:lnTo>
                <a:lnTo>
                  <a:pt x="850964" y="129604"/>
                </a:lnTo>
                <a:close/>
                <a:moveTo>
                  <a:pt x="995617" y="1015683"/>
                </a:moveTo>
                <a:lnTo>
                  <a:pt x="1010095" y="1009587"/>
                </a:lnTo>
                <a:lnTo>
                  <a:pt x="1021397" y="995744"/>
                </a:lnTo>
                <a:lnTo>
                  <a:pt x="1036384" y="994220"/>
                </a:lnTo>
                <a:lnTo>
                  <a:pt x="1051497" y="988124"/>
                </a:lnTo>
                <a:lnTo>
                  <a:pt x="1055688" y="984949"/>
                </a:lnTo>
                <a:lnTo>
                  <a:pt x="1060006" y="982409"/>
                </a:lnTo>
                <a:lnTo>
                  <a:pt x="1073468" y="974281"/>
                </a:lnTo>
                <a:lnTo>
                  <a:pt x="1066991" y="973265"/>
                </a:lnTo>
                <a:lnTo>
                  <a:pt x="1052513" y="970598"/>
                </a:lnTo>
                <a:lnTo>
                  <a:pt x="1037527" y="974281"/>
                </a:lnTo>
                <a:lnTo>
                  <a:pt x="1024065" y="977329"/>
                </a:lnTo>
                <a:lnTo>
                  <a:pt x="1021397" y="991680"/>
                </a:lnTo>
                <a:lnTo>
                  <a:pt x="1005904" y="1002348"/>
                </a:lnTo>
                <a:lnTo>
                  <a:pt x="995617" y="1015683"/>
                </a:lnTo>
                <a:close/>
                <a:moveTo>
                  <a:pt x="1773746" y="642049"/>
                </a:moveTo>
                <a:lnTo>
                  <a:pt x="1770952" y="639509"/>
                </a:lnTo>
                <a:lnTo>
                  <a:pt x="1764094" y="645096"/>
                </a:lnTo>
                <a:lnTo>
                  <a:pt x="1755458" y="659448"/>
                </a:lnTo>
                <a:lnTo>
                  <a:pt x="1764094" y="672275"/>
                </a:lnTo>
                <a:lnTo>
                  <a:pt x="1765618" y="669734"/>
                </a:lnTo>
                <a:lnTo>
                  <a:pt x="1769935" y="656908"/>
                </a:lnTo>
                <a:lnTo>
                  <a:pt x="1773746" y="642049"/>
                </a:lnTo>
                <a:close/>
                <a:moveTo>
                  <a:pt x="1387031" y="586296"/>
                </a:moveTo>
                <a:lnTo>
                  <a:pt x="1389825" y="586296"/>
                </a:lnTo>
                <a:lnTo>
                  <a:pt x="1399477" y="573469"/>
                </a:lnTo>
                <a:lnTo>
                  <a:pt x="1409636" y="558609"/>
                </a:lnTo>
                <a:lnTo>
                  <a:pt x="1409636" y="545275"/>
                </a:lnTo>
                <a:lnTo>
                  <a:pt x="1417638" y="531940"/>
                </a:lnTo>
                <a:lnTo>
                  <a:pt x="1432623" y="520256"/>
                </a:lnTo>
                <a:lnTo>
                  <a:pt x="1441260" y="505905"/>
                </a:lnTo>
                <a:lnTo>
                  <a:pt x="1445578" y="491046"/>
                </a:lnTo>
                <a:lnTo>
                  <a:pt x="1448245" y="477711"/>
                </a:lnTo>
                <a:lnTo>
                  <a:pt x="1453579" y="464376"/>
                </a:lnTo>
                <a:lnTo>
                  <a:pt x="1440117" y="459296"/>
                </a:lnTo>
                <a:lnTo>
                  <a:pt x="1435291" y="472631"/>
                </a:lnTo>
                <a:lnTo>
                  <a:pt x="1428941" y="486982"/>
                </a:lnTo>
                <a:lnTo>
                  <a:pt x="1422972" y="500190"/>
                </a:lnTo>
                <a:lnTo>
                  <a:pt x="1420305" y="513525"/>
                </a:lnTo>
                <a:lnTo>
                  <a:pt x="1406970" y="526859"/>
                </a:lnTo>
                <a:lnTo>
                  <a:pt x="1403668" y="541211"/>
                </a:lnTo>
                <a:lnTo>
                  <a:pt x="1398334" y="554546"/>
                </a:lnTo>
                <a:lnTo>
                  <a:pt x="1392492" y="569405"/>
                </a:lnTo>
                <a:lnTo>
                  <a:pt x="1388682" y="582613"/>
                </a:lnTo>
                <a:lnTo>
                  <a:pt x="1387031" y="586296"/>
                </a:lnTo>
                <a:close/>
                <a:moveTo>
                  <a:pt x="463741" y="28258"/>
                </a:moveTo>
                <a:lnTo>
                  <a:pt x="465392" y="41593"/>
                </a:lnTo>
                <a:lnTo>
                  <a:pt x="449897" y="49848"/>
                </a:lnTo>
                <a:lnTo>
                  <a:pt x="453072" y="36513"/>
                </a:lnTo>
                <a:lnTo>
                  <a:pt x="463741" y="28258"/>
                </a:lnTo>
                <a:close/>
                <a:moveTo>
                  <a:pt x="417640" y="72327"/>
                </a:moveTo>
                <a:lnTo>
                  <a:pt x="432118" y="73343"/>
                </a:lnTo>
                <a:lnTo>
                  <a:pt x="433260" y="87186"/>
                </a:lnTo>
                <a:lnTo>
                  <a:pt x="419798" y="88202"/>
                </a:lnTo>
                <a:lnTo>
                  <a:pt x="405321" y="84138"/>
                </a:lnTo>
                <a:lnTo>
                  <a:pt x="417640" y="72327"/>
                </a:lnTo>
                <a:close/>
                <a:moveTo>
                  <a:pt x="391351" y="90742"/>
                </a:moveTo>
                <a:lnTo>
                  <a:pt x="403670" y="104077"/>
                </a:lnTo>
                <a:lnTo>
                  <a:pt x="388684" y="104077"/>
                </a:lnTo>
                <a:lnTo>
                  <a:pt x="375348" y="95821"/>
                </a:lnTo>
                <a:lnTo>
                  <a:pt x="390335" y="89726"/>
                </a:lnTo>
                <a:lnTo>
                  <a:pt x="391351" y="90742"/>
                </a:lnTo>
                <a:close/>
                <a:moveTo>
                  <a:pt x="582867" y="132271"/>
                </a:moveTo>
                <a:lnTo>
                  <a:pt x="597853" y="140399"/>
                </a:lnTo>
                <a:lnTo>
                  <a:pt x="611188" y="153226"/>
                </a:lnTo>
                <a:lnTo>
                  <a:pt x="596710" y="146495"/>
                </a:lnTo>
                <a:lnTo>
                  <a:pt x="581723" y="141415"/>
                </a:lnTo>
                <a:lnTo>
                  <a:pt x="582867" y="132271"/>
                </a:lnTo>
                <a:close/>
                <a:moveTo>
                  <a:pt x="556578" y="137351"/>
                </a:moveTo>
                <a:lnTo>
                  <a:pt x="570421" y="138367"/>
                </a:lnTo>
                <a:lnTo>
                  <a:pt x="575882" y="152209"/>
                </a:lnTo>
                <a:lnTo>
                  <a:pt x="560769" y="155765"/>
                </a:lnTo>
                <a:lnTo>
                  <a:pt x="546926" y="159830"/>
                </a:lnTo>
                <a:lnTo>
                  <a:pt x="549593" y="144971"/>
                </a:lnTo>
                <a:lnTo>
                  <a:pt x="556578" y="137351"/>
                </a:lnTo>
                <a:close/>
                <a:moveTo>
                  <a:pt x="480378" y="150177"/>
                </a:moveTo>
                <a:lnTo>
                  <a:pt x="494347" y="149162"/>
                </a:lnTo>
                <a:lnTo>
                  <a:pt x="509842" y="144971"/>
                </a:lnTo>
                <a:lnTo>
                  <a:pt x="523304" y="135827"/>
                </a:lnTo>
                <a:lnTo>
                  <a:pt x="538290" y="138367"/>
                </a:lnTo>
                <a:lnTo>
                  <a:pt x="534607" y="152209"/>
                </a:lnTo>
                <a:lnTo>
                  <a:pt x="520636" y="154750"/>
                </a:lnTo>
                <a:lnTo>
                  <a:pt x="524955" y="167577"/>
                </a:lnTo>
                <a:lnTo>
                  <a:pt x="509842" y="175705"/>
                </a:lnTo>
                <a:lnTo>
                  <a:pt x="495364" y="183959"/>
                </a:lnTo>
                <a:lnTo>
                  <a:pt x="504000" y="170117"/>
                </a:lnTo>
                <a:lnTo>
                  <a:pt x="490030" y="171640"/>
                </a:lnTo>
                <a:lnTo>
                  <a:pt x="474535" y="179769"/>
                </a:lnTo>
                <a:lnTo>
                  <a:pt x="460566" y="180784"/>
                </a:lnTo>
                <a:lnTo>
                  <a:pt x="456756" y="167577"/>
                </a:lnTo>
                <a:lnTo>
                  <a:pt x="471869" y="154750"/>
                </a:lnTo>
                <a:lnTo>
                  <a:pt x="480378" y="150177"/>
                </a:lnTo>
                <a:close/>
                <a:moveTo>
                  <a:pt x="328105" y="192596"/>
                </a:moveTo>
                <a:lnTo>
                  <a:pt x="328105" y="206439"/>
                </a:lnTo>
                <a:lnTo>
                  <a:pt x="312611" y="200851"/>
                </a:lnTo>
                <a:lnTo>
                  <a:pt x="328105" y="191580"/>
                </a:lnTo>
                <a:lnTo>
                  <a:pt x="328105" y="192596"/>
                </a:lnTo>
                <a:close/>
                <a:moveTo>
                  <a:pt x="840677" y="321120"/>
                </a:moveTo>
                <a:lnTo>
                  <a:pt x="827342" y="325692"/>
                </a:lnTo>
                <a:lnTo>
                  <a:pt x="840677" y="317564"/>
                </a:lnTo>
                <a:lnTo>
                  <a:pt x="840677" y="321120"/>
                </a:lnTo>
                <a:close/>
                <a:moveTo>
                  <a:pt x="591376" y="779717"/>
                </a:moveTo>
                <a:lnTo>
                  <a:pt x="605346" y="787972"/>
                </a:lnTo>
                <a:lnTo>
                  <a:pt x="601028" y="801180"/>
                </a:lnTo>
                <a:lnTo>
                  <a:pt x="587058" y="803847"/>
                </a:lnTo>
                <a:lnTo>
                  <a:pt x="572072" y="794576"/>
                </a:lnTo>
                <a:lnTo>
                  <a:pt x="587058" y="781241"/>
                </a:lnTo>
                <a:lnTo>
                  <a:pt x="591376" y="779717"/>
                </a:lnTo>
                <a:close/>
                <a:moveTo>
                  <a:pt x="363030" y="862140"/>
                </a:moveTo>
                <a:lnTo>
                  <a:pt x="375348" y="875475"/>
                </a:lnTo>
                <a:lnTo>
                  <a:pt x="360871" y="883095"/>
                </a:lnTo>
                <a:lnTo>
                  <a:pt x="354394" y="870395"/>
                </a:lnTo>
                <a:lnTo>
                  <a:pt x="363030" y="862140"/>
                </a:lnTo>
                <a:close/>
                <a:moveTo>
                  <a:pt x="781748" y="913829"/>
                </a:moveTo>
                <a:lnTo>
                  <a:pt x="795084" y="912813"/>
                </a:lnTo>
                <a:lnTo>
                  <a:pt x="810197" y="917385"/>
                </a:lnTo>
                <a:lnTo>
                  <a:pt x="822516" y="930720"/>
                </a:lnTo>
                <a:lnTo>
                  <a:pt x="820357" y="944563"/>
                </a:lnTo>
                <a:lnTo>
                  <a:pt x="810197" y="957390"/>
                </a:lnTo>
                <a:lnTo>
                  <a:pt x="795084" y="958914"/>
                </a:lnTo>
                <a:lnTo>
                  <a:pt x="782765" y="945579"/>
                </a:lnTo>
                <a:lnTo>
                  <a:pt x="771589" y="930720"/>
                </a:lnTo>
                <a:lnTo>
                  <a:pt x="774256" y="917385"/>
                </a:lnTo>
                <a:lnTo>
                  <a:pt x="781748" y="913829"/>
                </a:lnTo>
                <a:close/>
                <a:moveTo>
                  <a:pt x="322263" y="954850"/>
                </a:moveTo>
                <a:lnTo>
                  <a:pt x="328105" y="968058"/>
                </a:lnTo>
                <a:lnTo>
                  <a:pt x="313627" y="969582"/>
                </a:lnTo>
                <a:lnTo>
                  <a:pt x="315278" y="956374"/>
                </a:lnTo>
                <a:lnTo>
                  <a:pt x="322263" y="954850"/>
                </a:lnTo>
                <a:close/>
                <a:moveTo>
                  <a:pt x="409639" y="979869"/>
                </a:moveTo>
                <a:lnTo>
                  <a:pt x="423609" y="979869"/>
                </a:lnTo>
                <a:lnTo>
                  <a:pt x="414972" y="993204"/>
                </a:lnTo>
                <a:lnTo>
                  <a:pt x="401638" y="990664"/>
                </a:lnTo>
                <a:lnTo>
                  <a:pt x="409639" y="979869"/>
                </a:lnTo>
                <a:close/>
                <a:moveTo>
                  <a:pt x="434785" y="969582"/>
                </a:moveTo>
                <a:lnTo>
                  <a:pt x="449897" y="970598"/>
                </a:lnTo>
                <a:lnTo>
                  <a:pt x="463741" y="976313"/>
                </a:lnTo>
                <a:lnTo>
                  <a:pt x="491681" y="976313"/>
                </a:lnTo>
                <a:lnTo>
                  <a:pt x="487363" y="989648"/>
                </a:lnTo>
                <a:lnTo>
                  <a:pt x="471869" y="996760"/>
                </a:lnTo>
                <a:lnTo>
                  <a:pt x="456756" y="989648"/>
                </a:lnTo>
                <a:lnTo>
                  <a:pt x="442913" y="988124"/>
                </a:lnTo>
                <a:lnTo>
                  <a:pt x="432118" y="974281"/>
                </a:lnTo>
                <a:lnTo>
                  <a:pt x="434785" y="969582"/>
                </a:lnTo>
                <a:close/>
                <a:moveTo>
                  <a:pt x="635953" y="984949"/>
                </a:moveTo>
                <a:lnTo>
                  <a:pt x="650939" y="983933"/>
                </a:lnTo>
                <a:lnTo>
                  <a:pt x="664909" y="988124"/>
                </a:lnTo>
                <a:lnTo>
                  <a:pt x="650939" y="994220"/>
                </a:lnTo>
                <a:lnTo>
                  <a:pt x="635953" y="993204"/>
                </a:lnTo>
                <a:lnTo>
                  <a:pt x="635953" y="984949"/>
                </a:lnTo>
                <a:close/>
                <a:moveTo>
                  <a:pt x="495364" y="989648"/>
                </a:moveTo>
                <a:lnTo>
                  <a:pt x="509842" y="988124"/>
                </a:lnTo>
                <a:lnTo>
                  <a:pt x="515303" y="1001332"/>
                </a:lnTo>
                <a:lnTo>
                  <a:pt x="499682" y="1002348"/>
                </a:lnTo>
                <a:lnTo>
                  <a:pt x="492697" y="989648"/>
                </a:lnTo>
                <a:lnTo>
                  <a:pt x="495364" y="989648"/>
                </a:lnTo>
                <a:close/>
                <a:moveTo>
                  <a:pt x="28385" y="977329"/>
                </a:moveTo>
                <a:lnTo>
                  <a:pt x="23051" y="990664"/>
                </a:lnTo>
                <a:lnTo>
                  <a:pt x="18733" y="1005015"/>
                </a:lnTo>
                <a:lnTo>
                  <a:pt x="4763" y="1005015"/>
                </a:lnTo>
                <a:lnTo>
                  <a:pt x="4763" y="991680"/>
                </a:lnTo>
                <a:lnTo>
                  <a:pt x="19876" y="978853"/>
                </a:lnTo>
                <a:lnTo>
                  <a:pt x="28385" y="977329"/>
                </a:lnTo>
                <a:close/>
                <a:moveTo>
                  <a:pt x="225743" y="194627"/>
                </a:moveTo>
                <a:lnTo>
                  <a:pt x="239078" y="189040"/>
                </a:lnTo>
                <a:lnTo>
                  <a:pt x="254191" y="186500"/>
                </a:lnTo>
                <a:lnTo>
                  <a:pt x="268034" y="183959"/>
                </a:lnTo>
                <a:lnTo>
                  <a:pt x="282512" y="173165"/>
                </a:lnTo>
                <a:lnTo>
                  <a:pt x="297498" y="166561"/>
                </a:lnTo>
                <a:lnTo>
                  <a:pt x="310960" y="160846"/>
                </a:lnTo>
                <a:lnTo>
                  <a:pt x="324930" y="160846"/>
                </a:lnTo>
                <a:lnTo>
                  <a:pt x="329756" y="146495"/>
                </a:lnTo>
                <a:lnTo>
                  <a:pt x="329756" y="133287"/>
                </a:lnTo>
                <a:lnTo>
                  <a:pt x="331915" y="120459"/>
                </a:lnTo>
                <a:lnTo>
                  <a:pt x="316802" y="106617"/>
                </a:lnTo>
                <a:lnTo>
                  <a:pt x="302959" y="110681"/>
                </a:lnTo>
                <a:lnTo>
                  <a:pt x="291656" y="95821"/>
                </a:lnTo>
                <a:lnTo>
                  <a:pt x="306134" y="92265"/>
                </a:lnTo>
                <a:lnTo>
                  <a:pt x="298641" y="77915"/>
                </a:lnTo>
                <a:lnTo>
                  <a:pt x="283655" y="69787"/>
                </a:lnTo>
                <a:lnTo>
                  <a:pt x="269685" y="67246"/>
                </a:lnTo>
                <a:lnTo>
                  <a:pt x="255715" y="58992"/>
                </a:lnTo>
                <a:lnTo>
                  <a:pt x="241745" y="55436"/>
                </a:lnTo>
                <a:lnTo>
                  <a:pt x="226759" y="53404"/>
                </a:lnTo>
                <a:lnTo>
                  <a:pt x="212789" y="53404"/>
                </a:lnTo>
                <a:lnTo>
                  <a:pt x="198946" y="55436"/>
                </a:lnTo>
                <a:lnTo>
                  <a:pt x="184976" y="57976"/>
                </a:lnTo>
                <a:lnTo>
                  <a:pt x="171514" y="56452"/>
                </a:lnTo>
                <a:lnTo>
                  <a:pt x="156020" y="60515"/>
                </a:lnTo>
                <a:lnTo>
                  <a:pt x="142050" y="65723"/>
                </a:lnTo>
                <a:lnTo>
                  <a:pt x="127064" y="73343"/>
                </a:lnTo>
                <a:lnTo>
                  <a:pt x="113094" y="61532"/>
                </a:lnTo>
                <a:lnTo>
                  <a:pt x="99124" y="72327"/>
                </a:lnTo>
                <a:lnTo>
                  <a:pt x="97600" y="85154"/>
                </a:lnTo>
                <a:lnTo>
                  <a:pt x="97600" y="100521"/>
                </a:lnTo>
                <a:lnTo>
                  <a:pt x="101791" y="113221"/>
                </a:lnTo>
                <a:lnTo>
                  <a:pt x="111443" y="126556"/>
                </a:lnTo>
                <a:lnTo>
                  <a:pt x="124397" y="140399"/>
                </a:lnTo>
                <a:lnTo>
                  <a:pt x="139383" y="154750"/>
                </a:lnTo>
                <a:lnTo>
                  <a:pt x="153353" y="162370"/>
                </a:lnTo>
                <a:lnTo>
                  <a:pt x="168847" y="171640"/>
                </a:lnTo>
                <a:lnTo>
                  <a:pt x="183833" y="178245"/>
                </a:lnTo>
                <a:lnTo>
                  <a:pt x="197295" y="183959"/>
                </a:lnTo>
                <a:lnTo>
                  <a:pt x="211265" y="187515"/>
                </a:lnTo>
                <a:lnTo>
                  <a:pt x="225743" y="194627"/>
                </a:lnTo>
                <a:close/>
                <a:moveTo>
                  <a:pt x="1119569" y="218250"/>
                </a:moveTo>
                <a:lnTo>
                  <a:pt x="1123886" y="231458"/>
                </a:lnTo>
                <a:lnTo>
                  <a:pt x="1109409" y="221806"/>
                </a:lnTo>
                <a:lnTo>
                  <a:pt x="1119569" y="218250"/>
                </a:lnTo>
                <a:close/>
                <a:moveTo>
                  <a:pt x="1095947" y="236665"/>
                </a:moveTo>
                <a:lnTo>
                  <a:pt x="1111441" y="248857"/>
                </a:lnTo>
                <a:lnTo>
                  <a:pt x="1095947" y="245809"/>
                </a:lnTo>
                <a:lnTo>
                  <a:pt x="1095947" y="236665"/>
                </a:lnTo>
                <a:close/>
                <a:moveTo>
                  <a:pt x="1159701" y="303213"/>
                </a:moveTo>
                <a:lnTo>
                  <a:pt x="1168336" y="315913"/>
                </a:lnTo>
                <a:lnTo>
                  <a:pt x="1153859" y="301689"/>
                </a:lnTo>
                <a:lnTo>
                  <a:pt x="1159701" y="303213"/>
                </a:lnTo>
                <a:close/>
                <a:moveTo>
                  <a:pt x="1177481" y="349187"/>
                </a:moveTo>
                <a:lnTo>
                  <a:pt x="1180656" y="362521"/>
                </a:lnTo>
                <a:lnTo>
                  <a:pt x="1174814" y="349187"/>
                </a:lnTo>
                <a:lnTo>
                  <a:pt x="1177481" y="349187"/>
                </a:lnTo>
                <a:close/>
                <a:moveTo>
                  <a:pt x="1381189" y="509461"/>
                </a:moveTo>
                <a:lnTo>
                  <a:pt x="1380172" y="522796"/>
                </a:lnTo>
                <a:lnTo>
                  <a:pt x="1371029" y="509461"/>
                </a:lnTo>
                <a:lnTo>
                  <a:pt x="1381189" y="509461"/>
                </a:lnTo>
                <a:close/>
                <a:moveTo>
                  <a:pt x="1367727" y="528384"/>
                </a:moveTo>
                <a:lnTo>
                  <a:pt x="1375855" y="542734"/>
                </a:lnTo>
                <a:lnTo>
                  <a:pt x="1381189" y="555562"/>
                </a:lnTo>
                <a:lnTo>
                  <a:pt x="1377379" y="569405"/>
                </a:lnTo>
                <a:lnTo>
                  <a:pt x="1363535" y="569405"/>
                </a:lnTo>
                <a:lnTo>
                  <a:pt x="1356551" y="554546"/>
                </a:lnTo>
                <a:lnTo>
                  <a:pt x="1357567" y="541211"/>
                </a:lnTo>
                <a:lnTo>
                  <a:pt x="1352233" y="528384"/>
                </a:lnTo>
                <a:lnTo>
                  <a:pt x="1345247" y="514540"/>
                </a:lnTo>
                <a:lnTo>
                  <a:pt x="1359726" y="513525"/>
                </a:lnTo>
                <a:lnTo>
                  <a:pt x="1367727" y="528384"/>
                </a:lnTo>
                <a:close/>
                <a:moveTo>
                  <a:pt x="1647635" y="591884"/>
                </a:moveTo>
                <a:lnTo>
                  <a:pt x="1651953" y="605219"/>
                </a:lnTo>
                <a:lnTo>
                  <a:pt x="1657286" y="617919"/>
                </a:lnTo>
                <a:lnTo>
                  <a:pt x="1671257" y="630238"/>
                </a:lnTo>
                <a:lnTo>
                  <a:pt x="1685227" y="636969"/>
                </a:lnTo>
                <a:lnTo>
                  <a:pt x="1671257" y="648652"/>
                </a:lnTo>
                <a:lnTo>
                  <a:pt x="1657286" y="635445"/>
                </a:lnTo>
                <a:lnTo>
                  <a:pt x="1641793" y="623634"/>
                </a:lnTo>
                <a:lnTo>
                  <a:pt x="1629473" y="610299"/>
                </a:lnTo>
                <a:lnTo>
                  <a:pt x="1629473" y="595440"/>
                </a:lnTo>
                <a:lnTo>
                  <a:pt x="1643952" y="594424"/>
                </a:lnTo>
                <a:lnTo>
                  <a:pt x="1647635" y="591884"/>
                </a:lnTo>
                <a:close/>
                <a:moveTo>
                  <a:pt x="1692211" y="639509"/>
                </a:moveTo>
                <a:lnTo>
                  <a:pt x="1706182" y="650177"/>
                </a:lnTo>
                <a:lnTo>
                  <a:pt x="1719517" y="661988"/>
                </a:lnTo>
                <a:lnTo>
                  <a:pt x="1714183" y="676846"/>
                </a:lnTo>
                <a:lnTo>
                  <a:pt x="1700721" y="674815"/>
                </a:lnTo>
                <a:lnTo>
                  <a:pt x="1692720" y="668592"/>
                </a:lnTo>
                <a:lnTo>
                  <a:pt x="1698561" y="681927"/>
                </a:lnTo>
                <a:lnTo>
                  <a:pt x="1704531" y="694754"/>
                </a:lnTo>
                <a:lnTo>
                  <a:pt x="1693228" y="708596"/>
                </a:lnTo>
                <a:lnTo>
                  <a:pt x="1679893" y="719392"/>
                </a:lnTo>
                <a:lnTo>
                  <a:pt x="1671257" y="732092"/>
                </a:lnTo>
                <a:lnTo>
                  <a:pt x="1657286" y="745427"/>
                </a:lnTo>
                <a:lnTo>
                  <a:pt x="1643952" y="754698"/>
                </a:lnTo>
                <a:lnTo>
                  <a:pt x="1629473" y="741871"/>
                </a:lnTo>
                <a:lnTo>
                  <a:pt x="1615504" y="727012"/>
                </a:lnTo>
                <a:lnTo>
                  <a:pt x="1619822" y="713677"/>
                </a:lnTo>
                <a:lnTo>
                  <a:pt x="1624140" y="699326"/>
                </a:lnTo>
                <a:lnTo>
                  <a:pt x="1624140" y="685483"/>
                </a:lnTo>
                <a:lnTo>
                  <a:pt x="1625664" y="672275"/>
                </a:lnTo>
                <a:lnTo>
                  <a:pt x="1640650" y="674815"/>
                </a:lnTo>
                <a:lnTo>
                  <a:pt x="1628331" y="661988"/>
                </a:lnTo>
                <a:lnTo>
                  <a:pt x="1630997" y="648652"/>
                </a:lnTo>
                <a:lnTo>
                  <a:pt x="1628331" y="635445"/>
                </a:lnTo>
                <a:lnTo>
                  <a:pt x="1624140" y="622618"/>
                </a:lnTo>
                <a:lnTo>
                  <a:pt x="1629473" y="616902"/>
                </a:lnTo>
                <a:lnTo>
                  <a:pt x="1643952" y="627698"/>
                </a:lnTo>
                <a:lnTo>
                  <a:pt x="1657286" y="639509"/>
                </a:lnTo>
                <a:lnTo>
                  <a:pt x="1662747" y="652336"/>
                </a:lnTo>
                <a:lnTo>
                  <a:pt x="1676591" y="660464"/>
                </a:lnTo>
                <a:lnTo>
                  <a:pt x="1690560" y="666559"/>
                </a:lnTo>
                <a:lnTo>
                  <a:pt x="1685227" y="661988"/>
                </a:lnTo>
                <a:lnTo>
                  <a:pt x="1675067" y="648652"/>
                </a:lnTo>
                <a:lnTo>
                  <a:pt x="1691069" y="637984"/>
                </a:lnTo>
                <a:lnTo>
                  <a:pt x="1692211" y="639509"/>
                </a:lnTo>
                <a:close/>
                <a:moveTo>
                  <a:pt x="1740472" y="693738"/>
                </a:moveTo>
                <a:lnTo>
                  <a:pt x="1743139" y="706565"/>
                </a:lnTo>
                <a:lnTo>
                  <a:pt x="1736661" y="721932"/>
                </a:lnTo>
                <a:lnTo>
                  <a:pt x="1730820" y="708596"/>
                </a:lnTo>
                <a:lnTo>
                  <a:pt x="1736661" y="694754"/>
                </a:lnTo>
                <a:lnTo>
                  <a:pt x="1740472" y="693738"/>
                </a:lnTo>
                <a:close/>
                <a:moveTo>
                  <a:pt x="1152716" y="709613"/>
                </a:moveTo>
                <a:lnTo>
                  <a:pt x="1147382" y="724471"/>
                </a:lnTo>
                <a:lnTo>
                  <a:pt x="1148525" y="711137"/>
                </a:lnTo>
                <a:lnTo>
                  <a:pt x="1152716" y="709613"/>
                </a:lnTo>
                <a:close/>
                <a:moveTo>
                  <a:pt x="1181672" y="788988"/>
                </a:moveTo>
                <a:lnTo>
                  <a:pt x="1197293" y="788988"/>
                </a:lnTo>
                <a:lnTo>
                  <a:pt x="1210628" y="787972"/>
                </a:lnTo>
                <a:lnTo>
                  <a:pt x="1225106" y="802196"/>
                </a:lnTo>
                <a:lnTo>
                  <a:pt x="1210628" y="805371"/>
                </a:lnTo>
                <a:lnTo>
                  <a:pt x="1195642" y="797116"/>
                </a:lnTo>
                <a:lnTo>
                  <a:pt x="1181672" y="798640"/>
                </a:lnTo>
                <a:lnTo>
                  <a:pt x="1181672" y="788988"/>
                </a:lnTo>
                <a:close/>
                <a:moveTo>
                  <a:pt x="1047686" y="844741"/>
                </a:moveTo>
                <a:lnTo>
                  <a:pt x="1061148" y="843217"/>
                </a:lnTo>
                <a:lnTo>
                  <a:pt x="1057339" y="856552"/>
                </a:lnTo>
                <a:lnTo>
                  <a:pt x="1043369" y="858584"/>
                </a:lnTo>
                <a:lnTo>
                  <a:pt x="1045020" y="844741"/>
                </a:lnTo>
                <a:lnTo>
                  <a:pt x="1047686" y="844741"/>
                </a:lnTo>
                <a:close/>
                <a:moveTo>
                  <a:pt x="1015556" y="859600"/>
                </a:moveTo>
                <a:lnTo>
                  <a:pt x="1028891" y="863156"/>
                </a:lnTo>
                <a:lnTo>
                  <a:pt x="1015556" y="868236"/>
                </a:lnTo>
                <a:lnTo>
                  <a:pt x="1015556" y="859600"/>
                </a:lnTo>
                <a:close/>
                <a:moveTo>
                  <a:pt x="1062672" y="882079"/>
                </a:moveTo>
                <a:lnTo>
                  <a:pt x="1057339" y="895414"/>
                </a:lnTo>
                <a:lnTo>
                  <a:pt x="1042353" y="898970"/>
                </a:lnTo>
                <a:lnTo>
                  <a:pt x="1051497" y="885635"/>
                </a:lnTo>
                <a:lnTo>
                  <a:pt x="1062672" y="882079"/>
                </a:lnTo>
                <a:close/>
                <a:moveTo>
                  <a:pt x="1746314" y="651193"/>
                </a:moveTo>
                <a:lnTo>
                  <a:pt x="1745297" y="664527"/>
                </a:lnTo>
                <a:lnTo>
                  <a:pt x="1745297" y="651193"/>
                </a:lnTo>
                <a:lnTo>
                  <a:pt x="1746314" y="651193"/>
                </a:lnTo>
                <a:close/>
                <a:moveTo>
                  <a:pt x="1162368" y="788988"/>
                </a:moveTo>
                <a:lnTo>
                  <a:pt x="1147382" y="793052"/>
                </a:lnTo>
                <a:lnTo>
                  <a:pt x="1141540" y="806387"/>
                </a:lnTo>
                <a:lnTo>
                  <a:pt x="1127570" y="818579"/>
                </a:lnTo>
                <a:lnTo>
                  <a:pt x="1114235" y="831406"/>
                </a:lnTo>
                <a:lnTo>
                  <a:pt x="1108266" y="845757"/>
                </a:lnTo>
                <a:lnTo>
                  <a:pt x="1093280" y="851345"/>
                </a:lnTo>
                <a:lnTo>
                  <a:pt x="1081977" y="864680"/>
                </a:lnTo>
                <a:lnTo>
                  <a:pt x="1076643" y="878015"/>
                </a:lnTo>
                <a:lnTo>
                  <a:pt x="1074992" y="891350"/>
                </a:lnTo>
                <a:lnTo>
                  <a:pt x="1061148" y="896430"/>
                </a:lnTo>
                <a:lnTo>
                  <a:pt x="1069658" y="909765"/>
                </a:lnTo>
                <a:lnTo>
                  <a:pt x="1055688" y="923100"/>
                </a:lnTo>
                <a:lnTo>
                  <a:pt x="1062672" y="936308"/>
                </a:lnTo>
                <a:lnTo>
                  <a:pt x="1060006" y="950659"/>
                </a:lnTo>
                <a:lnTo>
                  <a:pt x="1074992" y="950659"/>
                </a:lnTo>
                <a:lnTo>
                  <a:pt x="1088961" y="944563"/>
                </a:lnTo>
                <a:lnTo>
                  <a:pt x="1104583" y="950659"/>
                </a:lnTo>
                <a:lnTo>
                  <a:pt x="1104583" y="936308"/>
                </a:lnTo>
                <a:lnTo>
                  <a:pt x="1114235" y="923100"/>
                </a:lnTo>
                <a:lnTo>
                  <a:pt x="1127570" y="913829"/>
                </a:lnTo>
                <a:lnTo>
                  <a:pt x="1133411" y="899986"/>
                </a:lnTo>
                <a:lnTo>
                  <a:pt x="1148525" y="896430"/>
                </a:lnTo>
                <a:lnTo>
                  <a:pt x="1159701" y="882079"/>
                </a:lnTo>
                <a:lnTo>
                  <a:pt x="1163510" y="868236"/>
                </a:lnTo>
                <a:lnTo>
                  <a:pt x="1168336" y="854012"/>
                </a:lnTo>
                <a:lnTo>
                  <a:pt x="1166178" y="841185"/>
                </a:lnTo>
                <a:lnTo>
                  <a:pt x="1165161" y="827850"/>
                </a:lnTo>
                <a:lnTo>
                  <a:pt x="1161352" y="814007"/>
                </a:lnTo>
                <a:lnTo>
                  <a:pt x="1174814" y="808927"/>
                </a:lnTo>
                <a:lnTo>
                  <a:pt x="1173671" y="796100"/>
                </a:lnTo>
                <a:lnTo>
                  <a:pt x="1162368" y="788988"/>
                </a:lnTo>
                <a:close/>
              </a:path>
            </a:pathLst>
          </a:custGeom>
          <a:ln w="9525">
            <a:solidFill>
              <a:srgbClr val="FFFFFF"/>
            </a:solidFill>
          </a:ln>
        </p:spPr>
        <p:txBody>
          <a:bodyPr wrap="square" lIns="0" tIns="0" rIns="0" bIns="0" rtlCol="0">
            <a:noAutofit/>
          </a:bodyPr>
          <a:lstStyle/>
          <a:p>
            <a:endParaRPr sz="1662"/>
          </a:p>
        </p:txBody>
      </p:sp>
      <p:sp>
        <p:nvSpPr>
          <p:cNvPr id="283" name="object 283"/>
          <p:cNvSpPr/>
          <p:nvPr/>
        </p:nvSpPr>
        <p:spPr>
          <a:xfrm>
            <a:off x="4634953" y="2769226"/>
            <a:ext cx="424610" cy="916158"/>
          </a:xfrm>
          <a:custGeom>
            <a:avLst/>
            <a:gdLst/>
            <a:ahLst/>
            <a:cxnLst/>
            <a:rect l="l" t="t" r="r" b="b"/>
            <a:pathLst>
              <a:path w="459994" h="992505">
                <a:moveTo>
                  <a:pt x="280543" y="980821"/>
                </a:moveTo>
                <a:lnTo>
                  <a:pt x="294513" y="982345"/>
                </a:lnTo>
                <a:lnTo>
                  <a:pt x="307848" y="983361"/>
                </a:lnTo>
                <a:lnTo>
                  <a:pt x="323469" y="985901"/>
                </a:lnTo>
                <a:lnTo>
                  <a:pt x="307848" y="992505"/>
                </a:lnTo>
                <a:lnTo>
                  <a:pt x="294513" y="986917"/>
                </a:lnTo>
                <a:lnTo>
                  <a:pt x="279019" y="986917"/>
                </a:lnTo>
                <a:lnTo>
                  <a:pt x="280543" y="980821"/>
                </a:lnTo>
                <a:close/>
                <a:moveTo>
                  <a:pt x="88392" y="16383"/>
                </a:moveTo>
                <a:lnTo>
                  <a:pt x="88900" y="27177"/>
                </a:lnTo>
                <a:lnTo>
                  <a:pt x="91567" y="44577"/>
                </a:lnTo>
                <a:lnTo>
                  <a:pt x="93218" y="55880"/>
                </a:lnTo>
                <a:lnTo>
                  <a:pt x="96393" y="67183"/>
                </a:lnTo>
                <a:lnTo>
                  <a:pt x="99568" y="78486"/>
                </a:lnTo>
                <a:lnTo>
                  <a:pt x="103378" y="89789"/>
                </a:lnTo>
                <a:lnTo>
                  <a:pt x="106045" y="95377"/>
                </a:lnTo>
                <a:lnTo>
                  <a:pt x="107696" y="102615"/>
                </a:lnTo>
                <a:lnTo>
                  <a:pt x="109220" y="108712"/>
                </a:lnTo>
                <a:lnTo>
                  <a:pt x="109855" y="115443"/>
                </a:lnTo>
                <a:lnTo>
                  <a:pt x="110871" y="128777"/>
                </a:lnTo>
                <a:lnTo>
                  <a:pt x="110363" y="141986"/>
                </a:lnTo>
                <a:lnTo>
                  <a:pt x="108204" y="161036"/>
                </a:lnTo>
                <a:lnTo>
                  <a:pt x="107188" y="169164"/>
                </a:lnTo>
                <a:lnTo>
                  <a:pt x="96901" y="169671"/>
                </a:lnTo>
                <a:lnTo>
                  <a:pt x="74422" y="171323"/>
                </a:lnTo>
                <a:lnTo>
                  <a:pt x="62103" y="171831"/>
                </a:lnTo>
                <a:lnTo>
                  <a:pt x="50419" y="171831"/>
                </a:lnTo>
                <a:lnTo>
                  <a:pt x="41275" y="171831"/>
                </a:lnTo>
                <a:lnTo>
                  <a:pt x="35433" y="170815"/>
                </a:lnTo>
                <a:lnTo>
                  <a:pt x="34798" y="170815"/>
                </a:lnTo>
                <a:lnTo>
                  <a:pt x="33782" y="171323"/>
                </a:lnTo>
                <a:lnTo>
                  <a:pt x="33274" y="172339"/>
                </a:lnTo>
                <a:lnTo>
                  <a:pt x="32766" y="173355"/>
                </a:lnTo>
                <a:lnTo>
                  <a:pt x="32131" y="177419"/>
                </a:lnTo>
                <a:lnTo>
                  <a:pt x="31623" y="182499"/>
                </a:lnTo>
                <a:lnTo>
                  <a:pt x="30607" y="196342"/>
                </a:lnTo>
                <a:lnTo>
                  <a:pt x="30607" y="211709"/>
                </a:lnTo>
                <a:lnTo>
                  <a:pt x="31115" y="228219"/>
                </a:lnTo>
                <a:lnTo>
                  <a:pt x="31623" y="242062"/>
                </a:lnTo>
                <a:lnTo>
                  <a:pt x="32131" y="251714"/>
                </a:lnTo>
                <a:lnTo>
                  <a:pt x="32131" y="255396"/>
                </a:lnTo>
                <a:lnTo>
                  <a:pt x="4318" y="281940"/>
                </a:lnTo>
                <a:lnTo>
                  <a:pt x="1651" y="283590"/>
                </a:lnTo>
                <a:lnTo>
                  <a:pt x="0" y="285623"/>
                </a:lnTo>
                <a:lnTo>
                  <a:pt x="2159" y="285115"/>
                </a:lnTo>
                <a:lnTo>
                  <a:pt x="16129" y="292227"/>
                </a:lnTo>
                <a:lnTo>
                  <a:pt x="31115" y="305054"/>
                </a:lnTo>
                <a:lnTo>
                  <a:pt x="24130" y="318389"/>
                </a:lnTo>
                <a:lnTo>
                  <a:pt x="18796" y="331724"/>
                </a:lnTo>
                <a:lnTo>
                  <a:pt x="20447" y="335788"/>
                </a:lnTo>
                <a:lnTo>
                  <a:pt x="28448" y="350139"/>
                </a:lnTo>
                <a:lnTo>
                  <a:pt x="42291" y="376301"/>
                </a:lnTo>
                <a:lnTo>
                  <a:pt x="51943" y="391159"/>
                </a:lnTo>
                <a:lnTo>
                  <a:pt x="47752" y="404495"/>
                </a:lnTo>
                <a:lnTo>
                  <a:pt x="53594" y="417830"/>
                </a:lnTo>
                <a:lnTo>
                  <a:pt x="47752" y="432689"/>
                </a:lnTo>
                <a:lnTo>
                  <a:pt x="51943" y="446024"/>
                </a:lnTo>
                <a:lnTo>
                  <a:pt x="49276" y="460375"/>
                </a:lnTo>
                <a:lnTo>
                  <a:pt x="47752" y="473202"/>
                </a:lnTo>
                <a:lnTo>
                  <a:pt x="46101" y="487045"/>
                </a:lnTo>
                <a:lnTo>
                  <a:pt x="39624" y="501396"/>
                </a:lnTo>
                <a:lnTo>
                  <a:pt x="32766" y="514731"/>
                </a:lnTo>
                <a:lnTo>
                  <a:pt x="28448" y="529590"/>
                </a:lnTo>
                <a:lnTo>
                  <a:pt x="32766" y="542925"/>
                </a:lnTo>
                <a:lnTo>
                  <a:pt x="31115" y="557276"/>
                </a:lnTo>
                <a:lnTo>
                  <a:pt x="24130" y="570102"/>
                </a:lnTo>
                <a:lnTo>
                  <a:pt x="21463" y="573151"/>
                </a:lnTo>
                <a:lnTo>
                  <a:pt x="17653" y="586486"/>
                </a:lnTo>
                <a:lnTo>
                  <a:pt x="6477" y="599821"/>
                </a:lnTo>
                <a:lnTo>
                  <a:pt x="5461" y="609092"/>
                </a:lnTo>
                <a:lnTo>
                  <a:pt x="3302" y="622427"/>
                </a:lnTo>
                <a:lnTo>
                  <a:pt x="2159" y="635762"/>
                </a:lnTo>
                <a:lnTo>
                  <a:pt x="6477" y="649096"/>
                </a:lnTo>
                <a:lnTo>
                  <a:pt x="16129" y="663448"/>
                </a:lnTo>
                <a:lnTo>
                  <a:pt x="18796" y="676783"/>
                </a:lnTo>
                <a:lnTo>
                  <a:pt x="32766" y="674243"/>
                </a:lnTo>
                <a:lnTo>
                  <a:pt x="39624" y="686943"/>
                </a:lnTo>
                <a:lnTo>
                  <a:pt x="53594" y="681863"/>
                </a:lnTo>
                <a:lnTo>
                  <a:pt x="68580" y="695198"/>
                </a:lnTo>
                <a:lnTo>
                  <a:pt x="82550" y="696721"/>
                </a:lnTo>
                <a:lnTo>
                  <a:pt x="95377" y="683387"/>
                </a:lnTo>
                <a:lnTo>
                  <a:pt x="108712" y="670052"/>
                </a:lnTo>
                <a:lnTo>
                  <a:pt x="122682" y="672592"/>
                </a:lnTo>
                <a:lnTo>
                  <a:pt x="124206" y="672592"/>
                </a:lnTo>
                <a:lnTo>
                  <a:pt x="137668" y="675259"/>
                </a:lnTo>
                <a:lnTo>
                  <a:pt x="153162" y="672592"/>
                </a:lnTo>
                <a:lnTo>
                  <a:pt x="167132" y="665988"/>
                </a:lnTo>
                <a:lnTo>
                  <a:pt x="182118" y="662432"/>
                </a:lnTo>
                <a:lnTo>
                  <a:pt x="196596" y="674243"/>
                </a:lnTo>
                <a:lnTo>
                  <a:pt x="209931" y="677799"/>
                </a:lnTo>
                <a:lnTo>
                  <a:pt x="204089" y="663448"/>
                </a:lnTo>
                <a:lnTo>
                  <a:pt x="201930" y="650113"/>
                </a:lnTo>
                <a:lnTo>
                  <a:pt x="196596" y="635762"/>
                </a:lnTo>
                <a:lnTo>
                  <a:pt x="187960" y="622427"/>
                </a:lnTo>
                <a:lnTo>
                  <a:pt x="182118" y="609092"/>
                </a:lnTo>
                <a:lnTo>
                  <a:pt x="173990" y="594740"/>
                </a:lnTo>
                <a:lnTo>
                  <a:pt x="178308" y="580898"/>
                </a:lnTo>
                <a:lnTo>
                  <a:pt x="180975" y="567563"/>
                </a:lnTo>
                <a:lnTo>
                  <a:pt x="182118" y="553212"/>
                </a:lnTo>
                <a:lnTo>
                  <a:pt x="183134" y="540384"/>
                </a:lnTo>
                <a:lnTo>
                  <a:pt x="197612" y="533146"/>
                </a:lnTo>
                <a:lnTo>
                  <a:pt x="199263" y="520446"/>
                </a:lnTo>
                <a:lnTo>
                  <a:pt x="206756" y="507111"/>
                </a:lnTo>
                <a:lnTo>
                  <a:pt x="199263" y="492252"/>
                </a:lnTo>
                <a:lnTo>
                  <a:pt x="197612" y="477901"/>
                </a:lnTo>
                <a:lnTo>
                  <a:pt x="193294" y="464565"/>
                </a:lnTo>
                <a:lnTo>
                  <a:pt x="196596" y="449580"/>
                </a:lnTo>
                <a:lnTo>
                  <a:pt x="197612" y="444500"/>
                </a:lnTo>
                <a:lnTo>
                  <a:pt x="193294" y="429640"/>
                </a:lnTo>
                <a:lnTo>
                  <a:pt x="196596" y="416306"/>
                </a:lnTo>
                <a:lnTo>
                  <a:pt x="189103" y="401955"/>
                </a:lnTo>
                <a:lnTo>
                  <a:pt x="189103" y="375284"/>
                </a:lnTo>
                <a:lnTo>
                  <a:pt x="193294" y="361950"/>
                </a:lnTo>
                <a:lnTo>
                  <a:pt x="201930" y="347599"/>
                </a:lnTo>
                <a:lnTo>
                  <a:pt x="206756" y="334264"/>
                </a:lnTo>
                <a:lnTo>
                  <a:pt x="202946" y="319405"/>
                </a:lnTo>
                <a:lnTo>
                  <a:pt x="200279" y="306577"/>
                </a:lnTo>
                <a:lnTo>
                  <a:pt x="199263" y="293243"/>
                </a:lnTo>
                <a:lnTo>
                  <a:pt x="199263" y="265049"/>
                </a:lnTo>
                <a:lnTo>
                  <a:pt x="202946" y="252221"/>
                </a:lnTo>
                <a:lnTo>
                  <a:pt x="187960" y="240538"/>
                </a:lnTo>
                <a:lnTo>
                  <a:pt x="173990" y="232283"/>
                </a:lnTo>
                <a:lnTo>
                  <a:pt x="173990" y="218948"/>
                </a:lnTo>
                <a:lnTo>
                  <a:pt x="167132" y="205105"/>
                </a:lnTo>
                <a:lnTo>
                  <a:pt x="173990" y="192277"/>
                </a:lnTo>
                <a:lnTo>
                  <a:pt x="187960" y="182499"/>
                </a:lnTo>
                <a:lnTo>
                  <a:pt x="201930" y="175387"/>
                </a:lnTo>
                <a:lnTo>
                  <a:pt x="216916" y="165608"/>
                </a:lnTo>
                <a:lnTo>
                  <a:pt x="230759" y="153796"/>
                </a:lnTo>
                <a:lnTo>
                  <a:pt x="244729" y="145669"/>
                </a:lnTo>
                <a:lnTo>
                  <a:pt x="259715" y="138938"/>
                </a:lnTo>
                <a:lnTo>
                  <a:pt x="273685" y="136398"/>
                </a:lnTo>
                <a:lnTo>
                  <a:pt x="289179" y="140462"/>
                </a:lnTo>
                <a:lnTo>
                  <a:pt x="302514" y="143637"/>
                </a:lnTo>
                <a:lnTo>
                  <a:pt x="318135" y="148209"/>
                </a:lnTo>
                <a:lnTo>
                  <a:pt x="323469" y="162559"/>
                </a:lnTo>
                <a:lnTo>
                  <a:pt x="320167" y="176402"/>
                </a:lnTo>
                <a:lnTo>
                  <a:pt x="326644" y="187706"/>
                </a:lnTo>
                <a:lnTo>
                  <a:pt x="329311" y="187198"/>
                </a:lnTo>
                <a:lnTo>
                  <a:pt x="329311" y="186690"/>
                </a:lnTo>
                <a:lnTo>
                  <a:pt x="329819" y="186182"/>
                </a:lnTo>
                <a:lnTo>
                  <a:pt x="331470" y="185674"/>
                </a:lnTo>
                <a:lnTo>
                  <a:pt x="335153" y="185674"/>
                </a:lnTo>
                <a:lnTo>
                  <a:pt x="339979" y="186182"/>
                </a:lnTo>
                <a:lnTo>
                  <a:pt x="348107" y="187706"/>
                </a:lnTo>
                <a:lnTo>
                  <a:pt x="359283" y="190754"/>
                </a:lnTo>
                <a:lnTo>
                  <a:pt x="373761" y="194818"/>
                </a:lnTo>
                <a:lnTo>
                  <a:pt x="384429" y="198501"/>
                </a:lnTo>
                <a:lnTo>
                  <a:pt x="393065" y="200025"/>
                </a:lnTo>
                <a:lnTo>
                  <a:pt x="400558" y="201040"/>
                </a:lnTo>
                <a:lnTo>
                  <a:pt x="406908" y="201040"/>
                </a:lnTo>
                <a:lnTo>
                  <a:pt x="417703" y="200025"/>
                </a:lnTo>
                <a:lnTo>
                  <a:pt x="428879" y="199517"/>
                </a:lnTo>
                <a:lnTo>
                  <a:pt x="428879" y="199009"/>
                </a:lnTo>
                <a:lnTo>
                  <a:pt x="429387" y="198501"/>
                </a:lnTo>
                <a:lnTo>
                  <a:pt x="432054" y="194309"/>
                </a:lnTo>
                <a:lnTo>
                  <a:pt x="439547" y="187706"/>
                </a:lnTo>
                <a:lnTo>
                  <a:pt x="453517" y="175895"/>
                </a:lnTo>
                <a:lnTo>
                  <a:pt x="455676" y="174371"/>
                </a:lnTo>
                <a:lnTo>
                  <a:pt x="457327" y="171831"/>
                </a:lnTo>
                <a:lnTo>
                  <a:pt x="458343" y="170180"/>
                </a:lnTo>
                <a:lnTo>
                  <a:pt x="459359" y="168148"/>
                </a:lnTo>
                <a:lnTo>
                  <a:pt x="459994" y="166624"/>
                </a:lnTo>
                <a:lnTo>
                  <a:pt x="459994" y="164592"/>
                </a:lnTo>
                <a:lnTo>
                  <a:pt x="459359" y="162559"/>
                </a:lnTo>
                <a:lnTo>
                  <a:pt x="458851" y="161036"/>
                </a:lnTo>
                <a:lnTo>
                  <a:pt x="457327" y="157480"/>
                </a:lnTo>
                <a:lnTo>
                  <a:pt x="454025" y="153796"/>
                </a:lnTo>
                <a:lnTo>
                  <a:pt x="450850" y="150240"/>
                </a:lnTo>
                <a:lnTo>
                  <a:pt x="447675" y="147193"/>
                </a:lnTo>
                <a:lnTo>
                  <a:pt x="439039" y="141986"/>
                </a:lnTo>
                <a:lnTo>
                  <a:pt x="431038" y="137414"/>
                </a:lnTo>
                <a:lnTo>
                  <a:pt x="425704" y="134365"/>
                </a:lnTo>
                <a:lnTo>
                  <a:pt x="423545" y="133350"/>
                </a:lnTo>
                <a:lnTo>
                  <a:pt x="420370" y="131826"/>
                </a:lnTo>
                <a:lnTo>
                  <a:pt x="412242" y="127127"/>
                </a:lnTo>
                <a:lnTo>
                  <a:pt x="400558" y="121539"/>
                </a:lnTo>
                <a:lnTo>
                  <a:pt x="384429" y="113284"/>
                </a:lnTo>
                <a:lnTo>
                  <a:pt x="365760" y="105156"/>
                </a:lnTo>
                <a:lnTo>
                  <a:pt x="345948" y="97409"/>
                </a:lnTo>
                <a:lnTo>
                  <a:pt x="335153" y="94361"/>
                </a:lnTo>
                <a:lnTo>
                  <a:pt x="324485" y="91313"/>
                </a:lnTo>
                <a:lnTo>
                  <a:pt x="313309" y="88773"/>
                </a:lnTo>
                <a:lnTo>
                  <a:pt x="302514" y="86106"/>
                </a:lnTo>
                <a:lnTo>
                  <a:pt x="296672" y="85090"/>
                </a:lnTo>
                <a:lnTo>
                  <a:pt x="291846" y="83565"/>
                </a:lnTo>
                <a:lnTo>
                  <a:pt x="286512" y="82042"/>
                </a:lnTo>
                <a:lnTo>
                  <a:pt x="282194" y="80518"/>
                </a:lnTo>
                <a:lnTo>
                  <a:pt x="272542" y="75946"/>
                </a:lnTo>
                <a:lnTo>
                  <a:pt x="264541" y="71246"/>
                </a:lnTo>
                <a:lnTo>
                  <a:pt x="256540" y="65659"/>
                </a:lnTo>
                <a:lnTo>
                  <a:pt x="249047" y="60071"/>
                </a:lnTo>
                <a:lnTo>
                  <a:pt x="242570" y="53848"/>
                </a:lnTo>
                <a:lnTo>
                  <a:pt x="236220" y="47752"/>
                </a:lnTo>
                <a:lnTo>
                  <a:pt x="224409" y="34925"/>
                </a:lnTo>
                <a:lnTo>
                  <a:pt x="214757" y="22098"/>
                </a:lnTo>
                <a:lnTo>
                  <a:pt x="210439" y="17018"/>
                </a:lnTo>
                <a:lnTo>
                  <a:pt x="206121" y="11811"/>
                </a:lnTo>
                <a:lnTo>
                  <a:pt x="202438" y="8255"/>
                </a:lnTo>
                <a:lnTo>
                  <a:pt x="198628" y="5207"/>
                </a:lnTo>
                <a:lnTo>
                  <a:pt x="197104" y="3683"/>
                </a:lnTo>
                <a:lnTo>
                  <a:pt x="194437" y="2540"/>
                </a:lnTo>
                <a:lnTo>
                  <a:pt x="191770" y="1524"/>
                </a:lnTo>
                <a:lnTo>
                  <a:pt x="189103" y="1015"/>
                </a:lnTo>
                <a:lnTo>
                  <a:pt x="182118" y="0"/>
                </a:lnTo>
                <a:lnTo>
                  <a:pt x="174625" y="0"/>
                </a:lnTo>
                <a:lnTo>
                  <a:pt x="165481" y="508"/>
                </a:lnTo>
                <a:lnTo>
                  <a:pt x="156337" y="1524"/>
                </a:lnTo>
                <a:lnTo>
                  <a:pt x="147320" y="3683"/>
                </a:lnTo>
                <a:lnTo>
                  <a:pt x="137668" y="4699"/>
                </a:lnTo>
                <a:lnTo>
                  <a:pt x="120015" y="8255"/>
                </a:lnTo>
                <a:lnTo>
                  <a:pt x="103886" y="11811"/>
                </a:lnTo>
                <a:lnTo>
                  <a:pt x="93218" y="14859"/>
                </a:lnTo>
                <a:lnTo>
                  <a:pt x="88392" y="16383"/>
                </a:lnTo>
                <a:close/>
                <a:moveTo>
                  <a:pt x="216916" y="711581"/>
                </a:moveTo>
                <a:lnTo>
                  <a:pt x="221107" y="724408"/>
                </a:lnTo>
                <a:lnTo>
                  <a:pt x="224917" y="737743"/>
                </a:lnTo>
                <a:lnTo>
                  <a:pt x="229235" y="752094"/>
                </a:lnTo>
                <a:lnTo>
                  <a:pt x="227584" y="765937"/>
                </a:lnTo>
                <a:lnTo>
                  <a:pt x="223901" y="780288"/>
                </a:lnTo>
                <a:lnTo>
                  <a:pt x="223901" y="793623"/>
                </a:lnTo>
                <a:lnTo>
                  <a:pt x="221107" y="808482"/>
                </a:lnTo>
                <a:lnTo>
                  <a:pt x="216916" y="821309"/>
                </a:lnTo>
                <a:lnTo>
                  <a:pt x="215265" y="834644"/>
                </a:lnTo>
                <a:lnTo>
                  <a:pt x="209931" y="821309"/>
                </a:lnTo>
                <a:lnTo>
                  <a:pt x="212598" y="808482"/>
                </a:lnTo>
                <a:lnTo>
                  <a:pt x="205613" y="793623"/>
                </a:lnTo>
                <a:lnTo>
                  <a:pt x="205613" y="780288"/>
                </a:lnTo>
                <a:lnTo>
                  <a:pt x="208915" y="766952"/>
                </a:lnTo>
                <a:lnTo>
                  <a:pt x="205613" y="754126"/>
                </a:lnTo>
                <a:lnTo>
                  <a:pt x="206756" y="738759"/>
                </a:lnTo>
                <a:lnTo>
                  <a:pt x="206756" y="725932"/>
                </a:lnTo>
                <a:lnTo>
                  <a:pt x="209931" y="712596"/>
                </a:lnTo>
                <a:lnTo>
                  <a:pt x="216916" y="711581"/>
                </a:lnTo>
                <a:close/>
                <a:moveTo>
                  <a:pt x="247396" y="935101"/>
                </a:moveTo>
                <a:lnTo>
                  <a:pt x="260731" y="944880"/>
                </a:lnTo>
                <a:lnTo>
                  <a:pt x="251206" y="958215"/>
                </a:lnTo>
                <a:lnTo>
                  <a:pt x="242062" y="944880"/>
                </a:lnTo>
                <a:lnTo>
                  <a:pt x="247396" y="935101"/>
                </a:lnTo>
                <a:close/>
              </a:path>
            </a:pathLst>
          </a:custGeom>
          <a:solidFill>
            <a:srgbClr val="D6D6D6"/>
          </a:solidFill>
        </p:spPr>
        <p:txBody>
          <a:bodyPr wrap="square" lIns="0" tIns="0" rIns="0" bIns="0" rtlCol="0">
            <a:noAutofit/>
          </a:bodyPr>
          <a:lstStyle/>
          <a:p>
            <a:endParaRPr sz="1662"/>
          </a:p>
        </p:txBody>
      </p:sp>
      <p:sp>
        <p:nvSpPr>
          <p:cNvPr id="284" name="object 284"/>
          <p:cNvSpPr/>
          <p:nvPr/>
        </p:nvSpPr>
        <p:spPr>
          <a:xfrm>
            <a:off x="4630557" y="2764829"/>
            <a:ext cx="433402" cy="924951"/>
          </a:xfrm>
          <a:custGeom>
            <a:avLst/>
            <a:gdLst/>
            <a:ahLst/>
            <a:cxnLst/>
            <a:rect l="l" t="t" r="r" b="b"/>
            <a:pathLst>
              <a:path w="469519" h="1002030">
                <a:moveTo>
                  <a:pt x="285306" y="985584"/>
                </a:moveTo>
                <a:lnTo>
                  <a:pt x="299276" y="987108"/>
                </a:lnTo>
                <a:lnTo>
                  <a:pt x="312611" y="988124"/>
                </a:lnTo>
                <a:lnTo>
                  <a:pt x="328232" y="990664"/>
                </a:lnTo>
                <a:lnTo>
                  <a:pt x="312611" y="997268"/>
                </a:lnTo>
                <a:lnTo>
                  <a:pt x="299276" y="991680"/>
                </a:lnTo>
                <a:lnTo>
                  <a:pt x="283782" y="991680"/>
                </a:lnTo>
                <a:lnTo>
                  <a:pt x="285306" y="985584"/>
                </a:lnTo>
                <a:close/>
                <a:moveTo>
                  <a:pt x="93155" y="21146"/>
                </a:moveTo>
                <a:lnTo>
                  <a:pt x="93663" y="31940"/>
                </a:lnTo>
                <a:lnTo>
                  <a:pt x="96330" y="49340"/>
                </a:lnTo>
                <a:lnTo>
                  <a:pt x="97981" y="60643"/>
                </a:lnTo>
                <a:lnTo>
                  <a:pt x="101156" y="71946"/>
                </a:lnTo>
                <a:lnTo>
                  <a:pt x="104331" y="83249"/>
                </a:lnTo>
                <a:lnTo>
                  <a:pt x="108141" y="94552"/>
                </a:lnTo>
                <a:lnTo>
                  <a:pt x="110808" y="100140"/>
                </a:lnTo>
                <a:lnTo>
                  <a:pt x="112459" y="107378"/>
                </a:lnTo>
                <a:lnTo>
                  <a:pt x="113983" y="113475"/>
                </a:lnTo>
                <a:lnTo>
                  <a:pt x="114618" y="120206"/>
                </a:lnTo>
                <a:lnTo>
                  <a:pt x="115634" y="133540"/>
                </a:lnTo>
                <a:lnTo>
                  <a:pt x="115126" y="146749"/>
                </a:lnTo>
                <a:lnTo>
                  <a:pt x="112967" y="165799"/>
                </a:lnTo>
                <a:lnTo>
                  <a:pt x="111951" y="173927"/>
                </a:lnTo>
                <a:lnTo>
                  <a:pt x="101664" y="174434"/>
                </a:lnTo>
                <a:lnTo>
                  <a:pt x="79185" y="176086"/>
                </a:lnTo>
                <a:lnTo>
                  <a:pt x="66866" y="176594"/>
                </a:lnTo>
                <a:lnTo>
                  <a:pt x="55182" y="176594"/>
                </a:lnTo>
                <a:lnTo>
                  <a:pt x="46038" y="176594"/>
                </a:lnTo>
                <a:lnTo>
                  <a:pt x="40196" y="175578"/>
                </a:lnTo>
                <a:lnTo>
                  <a:pt x="39561" y="175578"/>
                </a:lnTo>
                <a:lnTo>
                  <a:pt x="38545" y="176086"/>
                </a:lnTo>
                <a:lnTo>
                  <a:pt x="38037" y="177102"/>
                </a:lnTo>
                <a:lnTo>
                  <a:pt x="37529" y="178118"/>
                </a:lnTo>
                <a:lnTo>
                  <a:pt x="36894" y="182182"/>
                </a:lnTo>
                <a:lnTo>
                  <a:pt x="36386" y="187262"/>
                </a:lnTo>
                <a:lnTo>
                  <a:pt x="35370" y="201105"/>
                </a:lnTo>
                <a:lnTo>
                  <a:pt x="35370" y="216472"/>
                </a:lnTo>
                <a:lnTo>
                  <a:pt x="35878" y="232982"/>
                </a:lnTo>
                <a:lnTo>
                  <a:pt x="36386" y="246825"/>
                </a:lnTo>
                <a:lnTo>
                  <a:pt x="36894" y="256477"/>
                </a:lnTo>
                <a:lnTo>
                  <a:pt x="36894" y="260159"/>
                </a:lnTo>
                <a:lnTo>
                  <a:pt x="9081" y="286703"/>
                </a:lnTo>
                <a:lnTo>
                  <a:pt x="6414" y="288353"/>
                </a:lnTo>
                <a:lnTo>
                  <a:pt x="4763" y="290386"/>
                </a:lnTo>
                <a:lnTo>
                  <a:pt x="6922" y="289878"/>
                </a:lnTo>
                <a:lnTo>
                  <a:pt x="20892" y="296990"/>
                </a:lnTo>
                <a:lnTo>
                  <a:pt x="35878" y="309817"/>
                </a:lnTo>
                <a:lnTo>
                  <a:pt x="28893" y="323152"/>
                </a:lnTo>
                <a:lnTo>
                  <a:pt x="23559" y="336487"/>
                </a:lnTo>
                <a:lnTo>
                  <a:pt x="25210" y="340551"/>
                </a:lnTo>
                <a:lnTo>
                  <a:pt x="33211" y="354902"/>
                </a:lnTo>
                <a:lnTo>
                  <a:pt x="47054" y="381064"/>
                </a:lnTo>
                <a:lnTo>
                  <a:pt x="56706" y="395922"/>
                </a:lnTo>
                <a:lnTo>
                  <a:pt x="52515" y="409258"/>
                </a:lnTo>
                <a:lnTo>
                  <a:pt x="58357" y="422593"/>
                </a:lnTo>
                <a:lnTo>
                  <a:pt x="52515" y="437452"/>
                </a:lnTo>
                <a:lnTo>
                  <a:pt x="56706" y="450787"/>
                </a:lnTo>
                <a:lnTo>
                  <a:pt x="54039" y="465138"/>
                </a:lnTo>
                <a:lnTo>
                  <a:pt x="52515" y="477965"/>
                </a:lnTo>
                <a:lnTo>
                  <a:pt x="50864" y="491808"/>
                </a:lnTo>
                <a:lnTo>
                  <a:pt x="44387" y="506159"/>
                </a:lnTo>
                <a:lnTo>
                  <a:pt x="37529" y="519494"/>
                </a:lnTo>
                <a:lnTo>
                  <a:pt x="33211" y="534353"/>
                </a:lnTo>
                <a:lnTo>
                  <a:pt x="37529" y="547688"/>
                </a:lnTo>
                <a:lnTo>
                  <a:pt x="35878" y="562039"/>
                </a:lnTo>
                <a:lnTo>
                  <a:pt x="28893" y="574865"/>
                </a:lnTo>
                <a:lnTo>
                  <a:pt x="26226" y="577914"/>
                </a:lnTo>
                <a:lnTo>
                  <a:pt x="22416" y="591249"/>
                </a:lnTo>
                <a:lnTo>
                  <a:pt x="11240" y="604584"/>
                </a:lnTo>
                <a:lnTo>
                  <a:pt x="10224" y="613855"/>
                </a:lnTo>
                <a:lnTo>
                  <a:pt x="8065" y="627190"/>
                </a:lnTo>
                <a:lnTo>
                  <a:pt x="6922" y="640525"/>
                </a:lnTo>
                <a:lnTo>
                  <a:pt x="11240" y="653859"/>
                </a:lnTo>
                <a:lnTo>
                  <a:pt x="20892" y="668211"/>
                </a:lnTo>
                <a:lnTo>
                  <a:pt x="23559" y="681546"/>
                </a:lnTo>
                <a:lnTo>
                  <a:pt x="37529" y="679006"/>
                </a:lnTo>
                <a:lnTo>
                  <a:pt x="44387" y="691706"/>
                </a:lnTo>
                <a:lnTo>
                  <a:pt x="58357" y="686626"/>
                </a:lnTo>
                <a:lnTo>
                  <a:pt x="73343" y="699961"/>
                </a:lnTo>
                <a:lnTo>
                  <a:pt x="87313" y="701484"/>
                </a:lnTo>
                <a:lnTo>
                  <a:pt x="100140" y="688150"/>
                </a:lnTo>
                <a:lnTo>
                  <a:pt x="113475" y="674815"/>
                </a:lnTo>
                <a:lnTo>
                  <a:pt x="127445" y="677355"/>
                </a:lnTo>
                <a:lnTo>
                  <a:pt x="128969" y="677355"/>
                </a:lnTo>
                <a:lnTo>
                  <a:pt x="142431" y="680022"/>
                </a:lnTo>
                <a:lnTo>
                  <a:pt x="157925" y="677355"/>
                </a:lnTo>
                <a:lnTo>
                  <a:pt x="171895" y="670751"/>
                </a:lnTo>
                <a:lnTo>
                  <a:pt x="186881" y="667195"/>
                </a:lnTo>
                <a:lnTo>
                  <a:pt x="201359" y="679006"/>
                </a:lnTo>
                <a:lnTo>
                  <a:pt x="214694" y="682562"/>
                </a:lnTo>
                <a:lnTo>
                  <a:pt x="208852" y="668211"/>
                </a:lnTo>
                <a:lnTo>
                  <a:pt x="206693" y="654876"/>
                </a:lnTo>
                <a:lnTo>
                  <a:pt x="201359" y="640525"/>
                </a:lnTo>
                <a:lnTo>
                  <a:pt x="192723" y="627190"/>
                </a:lnTo>
                <a:lnTo>
                  <a:pt x="186881" y="613855"/>
                </a:lnTo>
                <a:lnTo>
                  <a:pt x="178753" y="599503"/>
                </a:lnTo>
                <a:lnTo>
                  <a:pt x="183071" y="585661"/>
                </a:lnTo>
                <a:lnTo>
                  <a:pt x="185738" y="572326"/>
                </a:lnTo>
                <a:lnTo>
                  <a:pt x="186881" y="557975"/>
                </a:lnTo>
                <a:lnTo>
                  <a:pt x="187897" y="545147"/>
                </a:lnTo>
                <a:lnTo>
                  <a:pt x="202375" y="537909"/>
                </a:lnTo>
                <a:lnTo>
                  <a:pt x="204026" y="525209"/>
                </a:lnTo>
                <a:lnTo>
                  <a:pt x="211519" y="511874"/>
                </a:lnTo>
                <a:lnTo>
                  <a:pt x="204026" y="497015"/>
                </a:lnTo>
                <a:lnTo>
                  <a:pt x="202375" y="482664"/>
                </a:lnTo>
                <a:lnTo>
                  <a:pt x="198057" y="469328"/>
                </a:lnTo>
                <a:lnTo>
                  <a:pt x="201359" y="454343"/>
                </a:lnTo>
                <a:lnTo>
                  <a:pt x="202375" y="449263"/>
                </a:lnTo>
                <a:lnTo>
                  <a:pt x="198057" y="434403"/>
                </a:lnTo>
                <a:lnTo>
                  <a:pt x="201359" y="421069"/>
                </a:lnTo>
                <a:lnTo>
                  <a:pt x="193866" y="406718"/>
                </a:lnTo>
                <a:lnTo>
                  <a:pt x="193866" y="380047"/>
                </a:lnTo>
                <a:lnTo>
                  <a:pt x="198057" y="366713"/>
                </a:lnTo>
                <a:lnTo>
                  <a:pt x="206693" y="352362"/>
                </a:lnTo>
                <a:lnTo>
                  <a:pt x="211519" y="339027"/>
                </a:lnTo>
                <a:lnTo>
                  <a:pt x="207709" y="324168"/>
                </a:lnTo>
                <a:lnTo>
                  <a:pt x="205042" y="311340"/>
                </a:lnTo>
                <a:lnTo>
                  <a:pt x="204026" y="298006"/>
                </a:lnTo>
                <a:lnTo>
                  <a:pt x="204026" y="269812"/>
                </a:lnTo>
                <a:lnTo>
                  <a:pt x="207709" y="256984"/>
                </a:lnTo>
                <a:lnTo>
                  <a:pt x="192723" y="245301"/>
                </a:lnTo>
                <a:lnTo>
                  <a:pt x="178753" y="237046"/>
                </a:lnTo>
                <a:lnTo>
                  <a:pt x="178753" y="223711"/>
                </a:lnTo>
                <a:lnTo>
                  <a:pt x="171895" y="209868"/>
                </a:lnTo>
                <a:lnTo>
                  <a:pt x="178753" y="197040"/>
                </a:lnTo>
                <a:lnTo>
                  <a:pt x="192723" y="187262"/>
                </a:lnTo>
                <a:lnTo>
                  <a:pt x="206693" y="180150"/>
                </a:lnTo>
                <a:lnTo>
                  <a:pt x="221679" y="170371"/>
                </a:lnTo>
                <a:lnTo>
                  <a:pt x="235522" y="158559"/>
                </a:lnTo>
                <a:lnTo>
                  <a:pt x="249492" y="150432"/>
                </a:lnTo>
                <a:lnTo>
                  <a:pt x="264478" y="143701"/>
                </a:lnTo>
                <a:lnTo>
                  <a:pt x="278448" y="141161"/>
                </a:lnTo>
                <a:lnTo>
                  <a:pt x="293942" y="145225"/>
                </a:lnTo>
                <a:lnTo>
                  <a:pt x="307277" y="148400"/>
                </a:lnTo>
                <a:lnTo>
                  <a:pt x="322898" y="152972"/>
                </a:lnTo>
                <a:lnTo>
                  <a:pt x="328232" y="167322"/>
                </a:lnTo>
                <a:lnTo>
                  <a:pt x="324930" y="181165"/>
                </a:lnTo>
                <a:lnTo>
                  <a:pt x="331407" y="192469"/>
                </a:lnTo>
                <a:lnTo>
                  <a:pt x="334074" y="191961"/>
                </a:lnTo>
                <a:lnTo>
                  <a:pt x="334074" y="191453"/>
                </a:lnTo>
                <a:lnTo>
                  <a:pt x="334582" y="190945"/>
                </a:lnTo>
                <a:lnTo>
                  <a:pt x="336233" y="190437"/>
                </a:lnTo>
                <a:lnTo>
                  <a:pt x="339916" y="190437"/>
                </a:lnTo>
                <a:lnTo>
                  <a:pt x="344742" y="190945"/>
                </a:lnTo>
                <a:lnTo>
                  <a:pt x="352870" y="192469"/>
                </a:lnTo>
                <a:lnTo>
                  <a:pt x="364046" y="195517"/>
                </a:lnTo>
                <a:lnTo>
                  <a:pt x="378524" y="199581"/>
                </a:lnTo>
                <a:lnTo>
                  <a:pt x="389192" y="203264"/>
                </a:lnTo>
                <a:lnTo>
                  <a:pt x="397828" y="204788"/>
                </a:lnTo>
                <a:lnTo>
                  <a:pt x="405321" y="205803"/>
                </a:lnTo>
                <a:lnTo>
                  <a:pt x="411671" y="205803"/>
                </a:lnTo>
                <a:lnTo>
                  <a:pt x="422466" y="204788"/>
                </a:lnTo>
                <a:lnTo>
                  <a:pt x="433642" y="204280"/>
                </a:lnTo>
                <a:lnTo>
                  <a:pt x="433642" y="203772"/>
                </a:lnTo>
                <a:lnTo>
                  <a:pt x="434150" y="203264"/>
                </a:lnTo>
                <a:lnTo>
                  <a:pt x="436817" y="199072"/>
                </a:lnTo>
                <a:lnTo>
                  <a:pt x="444310" y="192469"/>
                </a:lnTo>
                <a:lnTo>
                  <a:pt x="458280" y="180658"/>
                </a:lnTo>
                <a:lnTo>
                  <a:pt x="460439" y="179134"/>
                </a:lnTo>
                <a:lnTo>
                  <a:pt x="462090" y="176594"/>
                </a:lnTo>
                <a:lnTo>
                  <a:pt x="463106" y="174943"/>
                </a:lnTo>
                <a:lnTo>
                  <a:pt x="464122" y="172911"/>
                </a:lnTo>
                <a:lnTo>
                  <a:pt x="464757" y="171387"/>
                </a:lnTo>
                <a:lnTo>
                  <a:pt x="464757" y="169355"/>
                </a:lnTo>
                <a:lnTo>
                  <a:pt x="464122" y="167322"/>
                </a:lnTo>
                <a:lnTo>
                  <a:pt x="463614" y="165799"/>
                </a:lnTo>
                <a:lnTo>
                  <a:pt x="462090" y="162243"/>
                </a:lnTo>
                <a:lnTo>
                  <a:pt x="458788" y="158559"/>
                </a:lnTo>
                <a:lnTo>
                  <a:pt x="455613" y="155003"/>
                </a:lnTo>
                <a:lnTo>
                  <a:pt x="452438" y="151956"/>
                </a:lnTo>
                <a:lnTo>
                  <a:pt x="443802" y="146749"/>
                </a:lnTo>
                <a:lnTo>
                  <a:pt x="435801" y="142177"/>
                </a:lnTo>
                <a:lnTo>
                  <a:pt x="430467" y="139128"/>
                </a:lnTo>
                <a:lnTo>
                  <a:pt x="428308" y="138113"/>
                </a:lnTo>
                <a:lnTo>
                  <a:pt x="425133" y="136589"/>
                </a:lnTo>
                <a:lnTo>
                  <a:pt x="417005" y="131890"/>
                </a:lnTo>
                <a:lnTo>
                  <a:pt x="405321" y="126302"/>
                </a:lnTo>
                <a:lnTo>
                  <a:pt x="389192" y="118047"/>
                </a:lnTo>
                <a:lnTo>
                  <a:pt x="370523" y="109919"/>
                </a:lnTo>
                <a:lnTo>
                  <a:pt x="350711" y="102172"/>
                </a:lnTo>
                <a:lnTo>
                  <a:pt x="339916" y="99124"/>
                </a:lnTo>
                <a:lnTo>
                  <a:pt x="329248" y="96076"/>
                </a:lnTo>
                <a:lnTo>
                  <a:pt x="318072" y="93536"/>
                </a:lnTo>
                <a:lnTo>
                  <a:pt x="307277" y="90869"/>
                </a:lnTo>
                <a:lnTo>
                  <a:pt x="301435" y="89853"/>
                </a:lnTo>
                <a:lnTo>
                  <a:pt x="296609" y="88328"/>
                </a:lnTo>
                <a:lnTo>
                  <a:pt x="291275" y="86805"/>
                </a:lnTo>
                <a:lnTo>
                  <a:pt x="286957" y="85281"/>
                </a:lnTo>
                <a:lnTo>
                  <a:pt x="277305" y="80709"/>
                </a:lnTo>
                <a:lnTo>
                  <a:pt x="269304" y="76009"/>
                </a:lnTo>
                <a:lnTo>
                  <a:pt x="261303" y="70422"/>
                </a:lnTo>
                <a:lnTo>
                  <a:pt x="253810" y="64834"/>
                </a:lnTo>
                <a:lnTo>
                  <a:pt x="247333" y="58611"/>
                </a:lnTo>
                <a:lnTo>
                  <a:pt x="240983" y="52515"/>
                </a:lnTo>
                <a:lnTo>
                  <a:pt x="229172" y="39688"/>
                </a:lnTo>
                <a:lnTo>
                  <a:pt x="219520" y="26861"/>
                </a:lnTo>
                <a:lnTo>
                  <a:pt x="215202" y="21781"/>
                </a:lnTo>
                <a:lnTo>
                  <a:pt x="210884" y="16574"/>
                </a:lnTo>
                <a:lnTo>
                  <a:pt x="207201" y="13018"/>
                </a:lnTo>
                <a:lnTo>
                  <a:pt x="203391" y="9970"/>
                </a:lnTo>
                <a:lnTo>
                  <a:pt x="201867" y="8446"/>
                </a:lnTo>
                <a:lnTo>
                  <a:pt x="199200" y="7303"/>
                </a:lnTo>
                <a:lnTo>
                  <a:pt x="196533" y="6287"/>
                </a:lnTo>
                <a:lnTo>
                  <a:pt x="193866" y="5778"/>
                </a:lnTo>
                <a:lnTo>
                  <a:pt x="186881" y="4763"/>
                </a:lnTo>
                <a:lnTo>
                  <a:pt x="179388" y="4763"/>
                </a:lnTo>
                <a:lnTo>
                  <a:pt x="170244" y="5271"/>
                </a:lnTo>
                <a:lnTo>
                  <a:pt x="161100" y="6287"/>
                </a:lnTo>
                <a:lnTo>
                  <a:pt x="152083" y="8446"/>
                </a:lnTo>
                <a:lnTo>
                  <a:pt x="142431" y="9462"/>
                </a:lnTo>
                <a:lnTo>
                  <a:pt x="124778" y="13018"/>
                </a:lnTo>
                <a:lnTo>
                  <a:pt x="108649" y="16574"/>
                </a:lnTo>
                <a:lnTo>
                  <a:pt x="97981" y="19622"/>
                </a:lnTo>
                <a:lnTo>
                  <a:pt x="93155" y="21146"/>
                </a:lnTo>
                <a:close/>
                <a:moveTo>
                  <a:pt x="221679" y="716344"/>
                </a:moveTo>
                <a:lnTo>
                  <a:pt x="225870" y="729171"/>
                </a:lnTo>
                <a:lnTo>
                  <a:pt x="229680" y="742506"/>
                </a:lnTo>
                <a:lnTo>
                  <a:pt x="233998" y="756857"/>
                </a:lnTo>
                <a:lnTo>
                  <a:pt x="232347" y="770700"/>
                </a:lnTo>
                <a:lnTo>
                  <a:pt x="228664" y="785051"/>
                </a:lnTo>
                <a:lnTo>
                  <a:pt x="228664" y="798386"/>
                </a:lnTo>
                <a:lnTo>
                  <a:pt x="225870" y="813245"/>
                </a:lnTo>
                <a:lnTo>
                  <a:pt x="221679" y="826072"/>
                </a:lnTo>
                <a:lnTo>
                  <a:pt x="220028" y="839407"/>
                </a:lnTo>
                <a:lnTo>
                  <a:pt x="214694" y="826072"/>
                </a:lnTo>
                <a:lnTo>
                  <a:pt x="217361" y="813245"/>
                </a:lnTo>
                <a:lnTo>
                  <a:pt x="210376" y="798386"/>
                </a:lnTo>
                <a:lnTo>
                  <a:pt x="210376" y="785051"/>
                </a:lnTo>
                <a:lnTo>
                  <a:pt x="213678" y="771715"/>
                </a:lnTo>
                <a:lnTo>
                  <a:pt x="210376" y="758889"/>
                </a:lnTo>
                <a:lnTo>
                  <a:pt x="211519" y="743522"/>
                </a:lnTo>
                <a:lnTo>
                  <a:pt x="211519" y="730695"/>
                </a:lnTo>
                <a:lnTo>
                  <a:pt x="214694" y="717359"/>
                </a:lnTo>
                <a:lnTo>
                  <a:pt x="221679" y="716344"/>
                </a:lnTo>
                <a:close/>
                <a:moveTo>
                  <a:pt x="252159" y="939864"/>
                </a:moveTo>
                <a:lnTo>
                  <a:pt x="265494" y="949643"/>
                </a:lnTo>
                <a:lnTo>
                  <a:pt x="255969" y="962978"/>
                </a:lnTo>
                <a:lnTo>
                  <a:pt x="246825" y="949643"/>
                </a:lnTo>
                <a:lnTo>
                  <a:pt x="252159" y="939864"/>
                </a:lnTo>
                <a:close/>
              </a:path>
            </a:pathLst>
          </a:custGeom>
          <a:ln w="9525">
            <a:solidFill>
              <a:srgbClr val="FFFFFF"/>
            </a:solidFill>
          </a:ln>
        </p:spPr>
        <p:txBody>
          <a:bodyPr wrap="square" lIns="0" tIns="0" rIns="0" bIns="0" rtlCol="0">
            <a:noAutofit/>
          </a:bodyPr>
          <a:lstStyle/>
          <a:p>
            <a:endParaRPr sz="1662"/>
          </a:p>
        </p:txBody>
      </p:sp>
      <p:sp>
        <p:nvSpPr>
          <p:cNvPr id="285" name="object 285"/>
          <p:cNvSpPr/>
          <p:nvPr/>
        </p:nvSpPr>
        <p:spPr>
          <a:xfrm>
            <a:off x="4023477" y="3811641"/>
            <a:ext cx="580292" cy="171626"/>
          </a:xfrm>
          <a:custGeom>
            <a:avLst/>
            <a:gdLst/>
            <a:ahLst/>
            <a:cxnLst/>
            <a:rect l="l" t="t" r="r" b="b"/>
            <a:pathLst>
              <a:path w="628650" h="185928">
                <a:moveTo>
                  <a:pt x="319913" y="55499"/>
                </a:moveTo>
                <a:lnTo>
                  <a:pt x="312420" y="41783"/>
                </a:lnTo>
                <a:lnTo>
                  <a:pt x="308737" y="28575"/>
                </a:lnTo>
                <a:lnTo>
                  <a:pt x="317246" y="14224"/>
                </a:lnTo>
                <a:lnTo>
                  <a:pt x="331216" y="13208"/>
                </a:lnTo>
                <a:lnTo>
                  <a:pt x="346202" y="13208"/>
                </a:lnTo>
                <a:lnTo>
                  <a:pt x="338201" y="26035"/>
                </a:lnTo>
                <a:lnTo>
                  <a:pt x="331216" y="39243"/>
                </a:lnTo>
                <a:lnTo>
                  <a:pt x="322580" y="53975"/>
                </a:lnTo>
                <a:lnTo>
                  <a:pt x="319913" y="55499"/>
                </a:lnTo>
                <a:close/>
                <a:moveTo>
                  <a:pt x="93726" y="25019"/>
                </a:moveTo>
                <a:lnTo>
                  <a:pt x="78740" y="31115"/>
                </a:lnTo>
                <a:lnTo>
                  <a:pt x="65405" y="44831"/>
                </a:lnTo>
                <a:lnTo>
                  <a:pt x="50927" y="55499"/>
                </a:lnTo>
                <a:lnTo>
                  <a:pt x="38481" y="69723"/>
                </a:lnTo>
                <a:lnTo>
                  <a:pt x="47117" y="98806"/>
                </a:lnTo>
                <a:lnTo>
                  <a:pt x="44450" y="112014"/>
                </a:lnTo>
                <a:lnTo>
                  <a:pt x="28321" y="119634"/>
                </a:lnTo>
                <a:lnTo>
                  <a:pt x="14986" y="123825"/>
                </a:lnTo>
                <a:lnTo>
                  <a:pt x="0" y="121285"/>
                </a:lnTo>
                <a:lnTo>
                  <a:pt x="2667" y="134493"/>
                </a:lnTo>
                <a:lnTo>
                  <a:pt x="16002" y="141097"/>
                </a:lnTo>
                <a:lnTo>
                  <a:pt x="31623" y="150241"/>
                </a:lnTo>
                <a:lnTo>
                  <a:pt x="45466" y="142113"/>
                </a:lnTo>
                <a:lnTo>
                  <a:pt x="60579" y="144653"/>
                </a:lnTo>
                <a:lnTo>
                  <a:pt x="74422" y="150241"/>
                </a:lnTo>
                <a:lnTo>
                  <a:pt x="88392" y="150241"/>
                </a:lnTo>
                <a:lnTo>
                  <a:pt x="103886" y="158877"/>
                </a:lnTo>
                <a:lnTo>
                  <a:pt x="108712" y="146177"/>
                </a:lnTo>
                <a:lnTo>
                  <a:pt x="123190" y="150241"/>
                </a:lnTo>
                <a:lnTo>
                  <a:pt x="137160" y="149225"/>
                </a:lnTo>
                <a:lnTo>
                  <a:pt x="125857" y="135509"/>
                </a:lnTo>
                <a:lnTo>
                  <a:pt x="135509" y="122301"/>
                </a:lnTo>
                <a:lnTo>
                  <a:pt x="141986" y="107950"/>
                </a:lnTo>
                <a:lnTo>
                  <a:pt x="150622" y="94742"/>
                </a:lnTo>
                <a:lnTo>
                  <a:pt x="156464" y="80518"/>
                </a:lnTo>
                <a:lnTo>
                  <a:pt x="161798" y="67183"/>
                </a:lnTo>
                <a:lnTo>
                  <a:pt x="168783" y="53975"/>
                </a:lnTo>
                <a:lnTo>
                  <a:pt x="158115" y="40767"/>
                </a:lnTo>
                <a:lnTo>
                  <a:pt x="144145" y="35687"/>
                </a:lnTo>
                <a:lnTo>
                  <a:pt x="129667" y="31115"/>
                </a:lnTo>
                <a:lnTo>
                  <a:pt x="114681" y="25019"/>
                </a:lnTo>
                <a:lnTo>
                  <a:pt x="99695" y="22352"/>
                </a:lnTo>
                <a:lnTo>
                  <a:pt x="93726" y="25019"/>
                </a:lnTo>
                <a:close/>
                <a:moveTo>
                  <a:pt x="389128" y="152781"/>
                </a:moveTo>
                <a:lnTo>
                  <a:pt x="377825" y="152781"/>
                </a:lnTo>
                <a:lnTo>
                  <a:pt x="364490" y="155321"/>
                </a:lnTo>
                <a:lnTo>
                  <a:pt x="349377" y="152781"/>
                </a:lnTo>
                <a:lnTo>
                  <a:pt x="335026" y="160909"/>
                </a:lnTo>
                <a:lnTo>
                  <a:pt x="321056" y="168529"/>
                </a:lnTo>
                <a:lnTo>
                  <a:pt x="306070" y="172720"/>
                </a:lnTo>
                <a:lnTo>
                  <a:pt x="292608" y="175260"/>
                </a:lnTo>
                <a:lnTo>
                  <a:pt x="278130" y="174244"/>
                </a:lnTo>
                <a:lnTo>
                  <a:pt x="263144" y="169672"/>
                </a:lnTo>
                <a:lnTo>
                  <a:pt x="249174" y="180340"/>
                </a:lnTo>
                <a:lnTo>
                  <a:pt x="233680" y="185928"/>
                </a:lnTo>
                <a:lnTo>
                  <a:pt x="219710" y="183388"/>
                </a:lnTo>
                <a:lnTo>
                  <a:pt x="204724" y="178816"/>
                </a:lnTo>
                <a:lnTo>
                  <a:pt x="191262" y="176784"/>
                </a:lnTo>
                <a:lnTo>
                  <a:pt x="176784" y="169672"/>
                </a:lnTo>
                <a:lnTo>
                  <a:pt x="174117" y="156845"/>
                </a:lnTo>
                <a:lnTo>
                  <a:pt x="173101" y="143637"/>
                </a:lnTo>
                <a:lnTo>
                  <a:pt x="183769" y="130429"/>
                </a:lnTo>
                <a:lnTo>
                  <a:pt x="180086" y="117602"/>
                </a:lnTo>
                <a:lnTo>
                  <a:pt x="176784" y="102362"/>
                </a:lnTo>
                <a:lnTo>
                  <a:pt x="183769" y="89662"/>
                </a:lnTo>
                <a:lnTo>
                  <a:pt x="197739" y="80010"/>
                </a:lnTo>
                <a:lnTo>
                  <a:pt x="212217" y="75438"/>
                </a:lnTo>
                <a:lnTo>
                  <a:pt x="225679" y="68199"/>
                </a:lnTo>
                <a:lnTo>
                  <a:pt x="239522" y="55499"/>
                </a:lnTo>
                <a:lnTo>
                  <a:pt x="254508" y="50927"/>
                </a:lnTo>
                <a:lnTo>
                  <a:pt x="268986" y="56515"/>
                </a:lnTo>
                <a:lnTo>
                  <a:pt x="282448" y="64643"/>
                </a:lnTo>
                <a:lnTo>
                  <a:pt x="297434" y="70739"/>
                </a:lnTo>
                <a:lnTo>
                  <a:pt x="311404" y="61595"/>
                </a:lnTo>
                <a:lnTo>
                  <a:pt x="325882" y="60579"/>
                </a:lnTo>
                <a:lnTo>
                  <a:pt x="338201" y="73406"/>
                </a:lnTo>
                <a:lnTo>
                  <a:pt x="343535" y="87122"/>
                </a:lnTo>
                <a:lnTo>
                  <a:pt x="356997" y="89662"/>
                </a:lnTo>
                <a:lnTo>
                  <a:pt x="361823" y="102362"/>
                </a:lnTo>
                <a:lnTo>
                  <a:pt x="374142" y="115570"/>
                </a:lnTo>
                <a:lnTo>
                  <a:pt x="389128" y="118618"/>
                </a:lnTo>
                <a:lnTo>
                  <a:pt x="403098" y="119634"/>
                </a:lnTo>
                <a:lnTo>
                  <a:pt x="418592" y="106934"/>
                </a:lnTo>
                <a:lnTo>
                  <a:pt x="431927" y="102362"/>
                </a:lnTo>
                <a:lnTo>
                  <a:pt x="445897" y="104902"/>
                </a:lnTo>
                <a:lnTo>
                  <a:pt x="461518" y="100330"/>
                </a:lnTo>
                <a:lnTo>
                  <a:pt x="448564" y="85598"/>
                </a:lnTo>
                <a:lnTo>
                  <a:pt x="434721" y="78994"/>
                </a:lnTo>
                <a:lnTo>
                  <a:pt x="421259" y="68199"/>
                </a:lnTo>
                <a:lnTo>
                  <a:pt x="407289" y="70739"/>
                </a:lnTo>
                <a:lnTo>
                  <a:pt x="393446" y="63119"/>
                </a:lnTo>
                <a:lnTo>
                  <a:pt x="377825" y="52451"/>
                </a:lnTo>
                <a:lnTo>
                  <a:pt x="365506" y="39243"/>
                </a:lnTo>
                <a:lnTo>
                  <a:pt x="351536" y="28575"/>
                </a:lnTo>
                <a:lnTo>
                  <a:pt x="355854" y="14224"/>
                </a:lnTo>
                <a:lnTo>
                  <a:pt x="369824" y="6604"/>
                </a:lnTo>
                <a:lnTo>
                  <a:pt x="385318" y="2540"/>
                </a:lnTo>
                <a:lnTo>
                  <a:pt x="398780" y="0"/>
                </a:lnTo>
                <a:lnTo>
                  <a:pt x="412750" y="5080"/>
                </a:lnTo>
                <a:lnTo>
                  <a:pt x="428244" y="6604"/>
                </a:lnTo>
                <a:lnTo>
                  <a:pt x="437388" y="19304"/>
                </a:lnTo>
                <a:lnTo>
                  <a:pt x="444373" y="34163"/>
                </a:lnTo>
                <a:lnTo>
                  <a:pt x="458216" y="45847"/>
                </a:lnTo>
                <a:lnTo>
                  <a:pt x="473837" y="48387"/>
                </a:lnTo>
                <a:lnTo>
                  <a:pt x="487680" y="36703"/>
                </a:lnTo>
                <a:lnTo>
                  <a:pt x="502793" y="30099"/>
                </a:lnTo>
                <a:lnTo>
                  <a:pt x="516636" y="34163"/>
                </a:lnTo>
                <a:lnTo>
                  <a:pt x="530606" y="40767"/>
                </a:lnTo>
                <a:lnTo>
                  <a:pt x="537591" y="53975"/>
                </a:lnTo>
                <a:lnTo>
                  <a:pt x="535940" y="67183"/>
                </a:lnTo>
                <a:lnTo>
                  <a:pt x="535940" y="81534"/>
                </a:lnTo>
                <a:lnTo>
                  <a:pt x="544576" y="67183"/>
                </a:lnTo>
                <a:lnTo>
                  <a:pt x="542925" y="53975"/>
                </a:lnTo>
                <a:lnTo>
                  <a:pt x="556895" y="39243"/>
                </a:lnTo>
                <a:lnTo>
                  <a:pt x="570865" y="38227"/>
                </a:lnTo>
                <a:lnTo>
                  <a:pt x="586359" y="38227"/>
                </a:lnTo>
                <a:lnTo>
                  <a:pt x="595503" y="52451"/>
                </a:lnTo>
                <a:lnTo>
                  <a:pt x="602488" y="66167"/>
                </a:lnTo>
                <a:lnTo>
                  <a:pt x="604012" y="78994"/>
                </a:lnTo>
                <a:lnTo>
                  <a:pt x="601345" y="93218"/>
                </a:lnTo>
                <a:lnTo>
                  <a:pt x="615315" y="101346"/>
                </a:lnTo>
                <a:lnTo>
                  <a:pt x="628650" y="89662"/>
                </a:lnTo>
                <a:lnTo>
                  <a:pt x="628650" y="117602"/>
                </a:lnTo>
                <a:lnTo>
                  <a:pt x="613664" y="122809"/>
                </a:lnTo>
                <a:lnTo>
                  <a:pt x="599821" y="122809"/>
                </a:lnTo>
                <a:lnTo>
                  <a:pt x="584200" y="117602"/>
                </a:lnTo>
                <a:lnTo>
                  <a:pt x="570865" y="117602"/>
                </a:lnTo>
                <a:lnTo>
                  <a:pt x="556895" y="115570"/>
                </a:lnTo>
                <a:lnTo>
                  <a:pt x="542925" y="123825"/>
                </a:lnTo>
                <a:lnTo>
                  <a:pt x="556895" y="126365"/>
                </a:lnTo>
                <a:lnTo>
                  <a:pt x="570865" y="126365"/>
                </a:lnTo>
                <a:lnTo>
                  <a:pt x="584200" y="138557"/>
                </a:lnTo>
                <a:lnTo>
                  <a:pt x="570865" y="140081"/>
                </a:lnTo>
                <a:lnTo>
                  <a:pt x="556895" y="134493"/>
                </a:lnTo>
                <a:lnTo>
                  <a:pt x="542925" y="130429"/>
                </a:lnTo>
                <a:lnTo>
                  <a:pt x="527431" y="134493"/>
                </a:lnTo>
                <a:lnTo>
                  <a:pt x="513969" y="138557"/>
                </a:lnTo>
                <a:lnTo>
                  <a:pt x="499999" y="142621"/>
                </a:lnTo>
                <a:lnTo>
                  <a:pt x="485013" y="140081"/>
                </a:lnTo>
                <a:lnTo>
                  <a:pt x="479171" y="126365"/>
                </a:lnTo>
                <a:lnTo>
                  <a:pt x="488823" y="113030"/>
                </a:lnTo>
                <a:lnTo>
                  <a:pt x="481838" y="98806"/>
                </a:lnTo>
                <a:lnTo>
                  <a:pt x="470535" y="112014"/>
                </a:lnTo>
                <a:lnTo>
                  <a:pt x="461518" y="126365"/>
                </a:lnTo>
                <a:lnTo>
                  <a:pt x="445897" y="135509"/>
                </a:lnTo>
                <a:lnTo>
                  <a:pt x="431927" y="143637"/>
                </a:lnTo>
                <a:lnTo>
                  <a:pt x="418592" y="141097"/>
                </a:lnTo>
                <a:lnTo>
                  <a:pt x="403098" y="147193"/>
                </a:lnTo>
                <a:lnTo>
                  <a:pt x="389128" y="152781"/>
                </a:lnTo>
                <a:close/>
              </a:path>
            </a:pathLst>
          </a:custGeom>
          <a:solidFill>
            <a:srgbClr val="D6D6D6"/>
          </a:solidFill>
        </p:spPr>
        <p:txBody>
          <a:bodyPr wrap="square" lIns="0" tIns="0" rIns="0" bIns="0" rtlCol="0">
            <a:noAutofit/>
          </a:bodyPr>
          <a:lstStyle/>
          <a:p>
            <a:endParaRPr sz="1662"/>
          </a:p>
        </p:txBody>
      </p:sp>
      <p:sp>
        <p:nvSpPr>
          <p:cNvPr id="286" name="object 286"/>
          <p:cNvSpPr/>
          <p:nvPr/>
        </p:nvSpPr>
        <p:spPr>
          <a:xfrm>
            <a:off x="4019081" y="3807245"/>
            <a:ext cx="589085" cy="180418"/>
          </a:xfrm>
          <a:custGeom>
            <a:avLst/>
            <a:gdLst/>
            <a:ahLst/>
            <a:cxnLst/>
            <a:rect l="l" t="t" r="r" b="b"/>
            <a:pathLst>
              <a:path w="638175" h="195453">
                <a:moveTo>
                  <a:pt x="324676" y="60262"/>
                </a:moveTo>
                <a:lnTo>
                  <a:pt x="317183" y="46546"/>
                </a:lnTo>
                <a:lnTo>
                  <a:pt x="313500" y="33338"/>
                </a:lnTo>
                <a:lnTo>
                  <a:pt x="322009" y="18987"/>
                </a:lnTo>
                <a:lnTo>
                  <a:pt x="335979" y="17971"/>
                </a:lnTo>
                <a:lnTo>
                  <a:pt x="350965" y="17971"/>
                </a:lnTo>
                <a:lnTo>
                  <a:pt x="342964" y="30798"/>
                </a:lnTo>
                <a:lnTo>
                  <a:pt x="335979" y="44006"/>
                </a:lnTo>
                <a:lnTo>
                  <a:pt x="327343" y="58738"/>
                </a:lnTo>
                <a:lnTo>
                  <a:pt x="324676" y="60262"/>
                </a:lnTo>
                <a:close/>
                <a:moveTo>
                  <a:pt x="98489" y="29782"/>
                </a:moveTo>
                <a:lnTo>
                  <a:pt x="83503" y="35878"/>
                </a:lnTo>
                <a:lnTo>
                  <a:pt x="70168" y="49594"/>
                </a:lnTo>
                <a:lnTo>
                  <a:pt x="55690" y="60262"/>
                </a:lnTo>
                <a:lnTo>
                  <a:pt x="43244" y="74486"/>
                </a:lnTo>
                <a:lnTo>
                  <a:pt x="51880" y="103569"/>
                </a:lnTo>
                <a:lnTo>
                  <a:pt x="49213" y="116777"/>
                </a:lnTo>
                <a:lnTo>
                  <a:pt x="33084" y="124397"/>
                </a:lnTo>
                <a:lnTo>
                  <a:pt x="19749" y="128588"/>
                </a:lnTo>
                <a:lnTo>
                  <a:pt x="4763" y="126048"/>
                </a:lnTo>
                <a:lnTo>
                  <a:pt x="7430" y="139256"/>
                </a:lnTo>
                <a:lnTo>
                  <a:pt x="20765" y="145860"/>
                </a:lnTo>
                <a:lnTo>
                  <a:pt x="36386" y="155004"/>
                </a:lnTo>
                <a:lnTo>
                  <a:pt x="50229" y="146876"/>
                </a:lnTo>
                <a:lnTo>
                  <a:pt x="65342" y="149416"/>
                </a:lnTo>
                <a:lnTo>
                  <a:pt x="79185" y="155004"/>
                </a:lnTo>
                <a:lnTo>
                  <a:pt x="93155" y="155004"/>
                </a:lnTo>
                <a:lnTo>
                  <a:pt x="108649" y="163640"/>
                </a:lnTo>
                <a:lnTo>
                  <a:pt x="113475" y="150940"/>
                </a:lnTo>
                <a:lnTo>
                  <a:pt x="127953" y="155004"/>
                </a:lnTo>
                <a:lnTo>
                  <a:pt x="141923" y="153988"/>
                </a:lnTo>
                <a:lnTo>
                  <a:pt x="130620" y="140272"/>
                </a:lnTo>
                <a:lnTo>
                  <a:pt x="140272" y="127064"/>
                </a:lnTo>
                <a:lnTo>
                  <a:pt x="146749" y="112713"/>
                </a:lnTo>
                <a:lnTo>
                  <a:pt x="155385" y="99505"/>
                </a:lnTo>
                <a:lnTo>
                  <a:pt x="161227" y="85281"/>
                </a:lnTo>
                <a:lnTo>
                  <a:pt x="166561" y="71946"/>
                </a:lnTo>
                <a:lnTo>
                  <a:pt x="173546" y="58738"/>
                </a:lnTo>
                <a:lnTo>
                  <a:pt x="162878" y="45530"/>
                </a:lnTo>
                <a:lnTo>
                  <a:pt x="148908" y="40450"/>
                </a:lnTo>
                <a:lnTo>
                  <a:pt x="134430" y="35878"/>
                </a:lnTo>
                <a:lnTo>
                  <a:pt x="119444" y="29782"/>
                </a:lnTo>
                <a:lnTo>
                  <a:pt x="104458" y="27115"/>
                </a:lnTo>
                <a:lnTo>
                  <a:pt x="98489" y="29782"/>
                </a:lnTo>
                <a:close/>
                <a:moveTo>
                  <a:pt x="393891" y="157544"/>
                </a:moveTo>
                <a:lnTo>
                  <a:pt x="382588" y="157544"/>
                </a:lnTo>
                <a:lnTo>
                  <a:pt x="369253" y="160084"/>
                </a:lnTo>
                <a:lnTo>
                  <a:pt x="354140" y="157544"/>
                </a:lnTo>
                <a:lnTo>
                  <a:pt x="339789" y="165672"/>
                </a:lnTo>
                <a:lnTo>
                  <a:pt x="325819" y="173292"/>
                </a:lnTo>
                <a:lnTo>
                  <a:pt x="310833" y="177483"/>
                </a:lnTo>
                <a:lnTo>
                  <a:pt x="297371" y="180023"/>
                </a:lnTo>
                <a:lnTo>
                  <a:pt x="282893" y="179007"/>
                </a:lnTo>
                <a:lnTo>
                  <a:pt x="267907" y="174435"/>
                </a:lnTo>
                <a:lnTo>
                  <a:pt x="253937" y="185103"/>
                </a:lnTo>
                <a:lnTo>
                  <a:pt x="238443" y="190691"/>
                </a:lnTo>
                <a:lnTo>
                  <a:pt x="224473" y="188151"/>
                </a:lnTo>
                <a:lnTo>
                  <a:pt x="209487" y="183579"/>
                </a:lnTo>
                <a:lnTo>
                  <a:pt x="196025" y="181547"/>
                </a:lnTo>
                <a:lnTo>
                  <a:pt x="181547" y="174435"/>
                </a:lnTo>
                <a:lnTo>
                  <a:pt x="178880" y="161608"/>
                </a:lnTo>
                <a:lnTo>
                  <a:pt x="177864" y="148400"/>
                </a:lnTo>
                <a:lnTo>
                  <a:pt x="188532" y="135192"/>
                </a:lnTo>
                <a:lnTo>
                  <a:pt x="184849" y="122365"/>
                </a:lnTo>
                <a:lnTo>
                  <a:pt x="181547" y="107125"/>
                </a:lnTo>
                <a:lnTo>
                  <a:pt x="188532" y="94425"/>
                </a:lnTo>
                <a:lnTo>
                  <a:pt x="202502" y="84773"/>
                </a:lnTo>
                <a:lnTo>
                  <a:pt x="216980" y="80201"/>
                </a:lnTo>
                <a:lnTo>
                  <a:pt x="230442" y="72962"/>
                </a:lnTo>
                <a:lnTo>
                  <a:pt x="244285" y="60262"/>
                </a:lnTo>
                <a:lnTo>
                  <a:pt x="259271" y="55690"/>
                </a:lnTo>
                <a:lnTo>
                  <a:pt x="273749" y="61278"/>
                </a:lnTo>
                <a:lnTo>
                  <a:pt x="287211" y="69406"/>
                </a:lnTo>
                <a:lnTo>
                  <a:pt x="302197" y="75502"/>
                </a:lnTo>
                <a:lnTo>
                  <a:pt x="316167" y="66358"/>
                </a:lnTo>
                <a:lnTo>
                  <a:pt x="330645" y="65342"/>
                </a:lnTo>
                <a:lnTo>
                  <a:pt x="342964" y="78169"/>
                </a:lnTo>
                <a:lnTo>
                  <a:pt x="348298" y="91885"/>
                </a:lnTo>
                <a:lnTo>
                  <a:pt x="361760" y="94425"/>
                </a:lnTo>
                <a:lnTo>
                  <a:pt x="366586" y="107125"/>
                </a:lnTo>
                <a:lnTo>
                  <a:pt x="378905" y="120333"/>
                </a:lnTo>
                <a:lnTo>
                  <a:pt x="393891" y="123381"/>
                </a:lnTo>
                <a:lnTo>
                  <a:pt x="407861" y="124397"/>
                </a:lnTo>
                <a:lnTo>
                  <a:pt x="423355" y="111697"/>
                </a:lnTo>
                <a:lnTo>
                  <a:pt x="436690" y="107125"/>
                </a:lnTo>
                <a:lnTo>
                  <a:pt x="450660" y="109665"/>
                </a:lnTo>
                <a:lnTo>
                  <a:pt x="466281" y="105093"/>
                </a:lnTo>
                <a:lnTo>
                  <a:pt x="453327" y="90361"/>
                </a:lnTo>
                <a:lnTo>
                  <a:pt x="439484" y="83757"/>
                </a:lnTo>
                <a:lnTo>
                  <a:pt x="426022" y="72962"/>
                </a:lnTo>
                <a:lnTo>
                  <a:pt x="412052" y="75502"/>
                </a:lnTo>
                <a:lnTo>
                  <a:pt x="398209" y="67882"/>
                </a:lnTo>
                <a:lnTo>
                  <a:pt x="382588" y="57214"/>
                </a:lnTo>
                <a:lnTo>
                  <a:pt x="370269" y="44006"/>
                </a:lnTo>
                <a:lnTo>
                  <a:pt x="356299" y="33338"/>
                </a:lnTo>
                <a:lnTo>
                  <a:pt x="360617" y="18987"/>
                </a:lnTo>
                <a:lnTo>
                  <a:pt x="374587" y="11367"/>
                </a:lnTo>
                <a:lnTo>
                  <a:pt x="390081" y="7303"/>
                </a:lnTo>
                <a:lnTo>
                  <a:pt x="403543" y="4763"/>
                </a:lnTo>
                <a:lnTo>
                  <a:pt x="417513" y="9843"/>
                </a:lnTo>
                <a:lnTo>
                  <a:pt x="433007" y="11367"/>
                </a:lnTo>
                <a:lnTo>
                  <a:pt x="442151" y="24067"/>
                </a:lnTo>
                <a:lnTo>
                  <a:pt x="449136" y="38926"/>
                </a:lnTo>
                <a:lnTo>
                  <a:pt x="462979" y="50610"/>
                </a:lnTo>
                <a:lnTo>
                  <a:pt x="478600" y="53150"/>
                </a:lnTo>
                <a:lnTo>
                  <a:pt x="492443" y="41466"/>
                </a:lnTo>
                <a:lnTo>
                  <a:pt x="507556" y="34862"/>
                </a:lnTo>
                <a:lnTo>
                  <a:pt x="521399" y="38926"/>
                </a:lnTo>
                <a:lnTo>
                  <a:pt x="535369" y="45530"/>
                </a:lnTo>
                <a:lnTo>
                  <a:pt x="542354" y="58738"/>
                </a:lnTo>
                <a:lnTo>
                  <a:pt x="540703" y="71946"/>
                </a:lnTo>
                <a:lnTo>
                  <a:pt x="540703" y="86297"/>
                </a:lnTo>
                <a:lnTo>
                  <a:pt x="549339" y="71946"/>
                </a:lnTo>
                <a:lnTo>
                  <a:pt x="547688" y="58738"/>
                </a:lnTo>
                <a:lnTo>
                  <a:pt x="561658" y="44006"/>
                </a:lnTo>
                <a:lnTo>
                  <a:pt x="575628" y="42990"/>
                </a:lnTo>
                <a:lnTo>
                  <a:pt x="591122" y="42990"/>
                </a:lnTo>
                <a:lnTo>
                  <a:pt x="600266" y="57214"/>
                </a:lnTo>
                <a:lnTo>
                  <a:pt x="607251" y="70930"/>
                </a:lnTo>
                <a:lnTo>
                  <a:pt x="608775" y="83757"/>
                </a:lnTo>
                <a:lnTo>
                  <a:pt x="606108" y="97981"/>
                </a:lnTo>
                <a:lnTo>
                  <a:pt x="620078" y="106109"/>
                </a:lnTo>
                <a:lnTo>
                  <a:pt x="633413" y="94425"/>
                </a:lnTo>
                <a:lnTo>
                  <a:pt x="633413" y="122365"/>
                </a:lnTo>
                <a:lnTo>
                  <a:pt x="618427" y="127572"/>
                </a:lnTo>
                <a:lnTo>
                  <a:pt x="604584" y="127572"/>
                </a:lnTo>
                <a:lnTo>
                  <a:pt x="588963" y="122365"/>
                </a:lnTo>
                <a:lnTo>
                  <a:pt x="575628" y="122365"/>
                </a:lnTo>
                <a:lnTo>
                  <a:pt x="561658" y="120333"/>
                </a:lnTo>
                <a:lnTo>
                  <a:pt x="547688" y="128588"/>
                </a:lnTo>
                <a:lnTo>
                  <a:pt x="561658" y="131128"/>
                </a:lnTo>
                <a:lnTo>
                  <a:pt x="575628" y="131128"/>
                </a:lnTo>
                <a:lnTo>
                  <a:pt x="588963" y="143320"/>
                </a:lnTo>
                <a:lnTo>
                  <a:pt x="575628" y="144844"/>
                </a:lnTo>
                <a:lnTo>
                  <a:pt x="561658" y="139256"/>
                </a:lnTo>
                <a:lnTo>
                  <a:pt x="547688" y="135192"/>
                </a:lnTo>
                <a:lnTo>
                  <a:pt x="532194" y="139256"/>
                </a:lnTo>
                <a:lnTo>
                  <a:pt x="518732" y="143320"/>
                </a:lnTo>
                <a:lnTo>
                  <a:pt x="504762" y="147384"/>
                </a:lnTo>
                <a:lnTo>
                  <a:pt x="489776" y="144844"/>
                </a:lnTo>
                <a:lnTo>
                  <a:pt x="483934" y="131128"/>
                </a:lnTo>
                <a:lnTo>
                  <a:pt x="493586" y="117793"/>
                </a:lnTo>
                <a:lnTo>
                  <a:pt x="486601" y="103569"/>
                </a:lnTo>
                <a:lnTo>
                  <a:pt x="475298" y="116777"/>
                </a:lnTo>
                <a:lnTo>
                  <a:pt x="466281" y="131128"/>
                </a:lnTo>
                <a:lnTo>
                  <a:pt x="450660" y="140272"/>
                </a:lnTo>
                <a:lnTo>
                  <a:pt x="436690" y="148400"/>
                </a:lnTo>
                <a:lnTo>
                  <a:pt x="423355" y="145860"/>
                </a:lnTo>
                <a:lnTo>
                  <a:pt x="407861" y="151956"/>
                </a:lnTo>
                <a:lnTo>
                  <a:pt x="393891" y="157544"/>
                </a:lnTo>
                <a:close/>
              </a:path>
            </a:pathLst>
          </a:custGeom>
          <a:ln w="9525">
            <a:solidFill>
              <a:srgbClr val="FFFFFF"/>
            </a:solidFill>
          </a:ln>
        </p:spPr>
        <p:txBody>
          <a:bodyPr wrap="square" lIns="0" tIns="0" rIns="0" bIns="0" rtlCol="0">
            <a:noAutofit/>
          </a:bodyPr>
          <a:lstStyle/>
          <a:p>
            <a:endParaRPr sz="1662"/>
          </a:p>
        </p:txBody>
      </p:sp>
      <p:sp>
        <p:nvSpPr>
          <p:cNvPr id="287" name="object 287"/>
          <p:cNvSpPr/>
          <p:nvPr/>
        </p:nvSpPr>
        <p:spPr>
          <a:xfrm>
            <a:off x="2092217" y="3418802"/>
            <a:ext cx="11958" cy="11371"/>
          </a:xfrm>
          <a:custGeom>
            <a:avLst/>
            <a:gdLst/>
            <a:ahLst/>
            <a:cxnLst/>
            <a:rect l="l" t="t" r="r" b="b"/>
            <a:pathLst>
              <a:path w="12954" h="12319">
                <a:moveTo>
                  <a:pt x="3302" y="0"/>
                </a:moveTo>
                <a:lnTo>
                  <a:pt x="12954" y="12319"/>
                </a:lnTo>
                <a:lnTo>
                  <a:pt x="0" y="0"/>
                </a:lnTo>
                <a:lnTo>
                  <a:pt x="3302" y="0"/>
                </a:lnTo>
                <a:close/>
              </a:path>
            </a:pathLst>
          </a:custGeom>
          <a:solidFill>
            <a:srgbClr val="D6D6D6"/>
          </a:solidFill>
        </p:spPr>
        <p:txBody>
          <a:bodyPr wrap="square" lIns="0" tIns="0" rIns="0" bIns="0" rtlCol="0">
            <a:noAutofit/>
          </a:bodyPr>
          <a:lstStyle/>
          <a:p>
            <a:endParaRPr sz="1662"/>
          </a:p>
        </p:txBody>
      </p:sp>
      <p:sp>
        <p:nvSpPr>
          <p:cNvPr id="288" name="object 288"/>
          <p:cNvSpPr/>
          <p:nvPr/>
        </p:nvSpPr>
        <p:spPr>
          <a:xfrm>
            <a:off x="2087821" y="3414404"/>
            <a:ext cx="20750" cy="20164"/>
          </a:xfrm>
          <a:custGeom>
            <a:avLst/>
            <a:gdLst/>
            <a:ahLst/>
            <a:cxnLst/>
            <a:rect l="l" t="t" r="r" b="b"/>
            <a:pathLst>
              <a:path w="22479" h="21844">
                <a:moveTo>
                  <a:pt x="8065" y="4763"/>
                </a:moveTo>
                <a:lnTo>
                  <a:pt x="17717" y="17082"/>
                </a:lnTo>
                <a:lnTo>
                  <a:pt x="4763" y="4763"/>
                </a:lnTo>
                <a:lnTo>
                  <a:pt x="8065" y="4763"/>
                </a:lnTo>
                <a:close/>
              </a:path>
            </a:pathLst>
          </a:custGeom>
          <a:ln w="9525">
            <a:solidFill>
              <a:srgbClr val="FFFFFF"/>
            </a:solidFill>
          </a:ln>
        </p:spPr>
        <p:txBody>
          <a:bodyPr wrap="square" lIns="0" tIns="0" rIns="0" bIns="0" rtlCol="0">
            <a:noAutofit/>
          </a:bodyPr>
          <a:lstStyle/>
          <a:p>
            <a:endParaRPr sz="1662"/>
          </a:p>
        </p:txBody>
      </p:sp>
      <p:sp>
        <p:nvSpPr>
          <p:cNvPr id="289" name="object 289"/>
          <p:cNvSpPr/>
          <p:nvPr/>
        </p:nvSpPr>
        <p:spPr>
          <a:xfrm>
            <a:off x="2491505" y="2932411"/>
            <a:ext cx="4455" cy="12660"/>
          </a:xfrm>
          <a:custGeom>
            <a:avLst/>
            <a:gdLst/>
            <a:ahLst/>
            <a:cxnLst/>
            <a:rect l="l" t="t" r="r" b="b"/>
            <a:pathLst>
              <a:path w="4826" h="13715">
                <a:moveTo>
                  <a:pt x="3937" y="13716"/>
                </a:moveTo>
                <a:lnTo>
                  <a:pt x="0" y="0"/>
                </a:lnTo>
                <a:lnTo>
                  <a:pt x="4826" y="13716"/>
                </a:lnTo>
                <a:lnTo>
                  <a:pt x="3937" y="13716"/>
                </a:lnTo>
                <a:close/>
              </a:path>
            </a:pathLst>
          </a:custGeom>
          <a:solidFill>
            <a:srgbClr val="D6D6D6"/>
          </a:solidFill>
        </p:spPr>
        <p:txBody>
          <a:bodyPr wrap="square" lIns="0" tIns="0" rIns="0" bIns="0" rtlCol="0">
            <a:noAutofit/>
          </a:bodyPr>
          <a:lstStyle/>
          <a:p>
            <a:endParaRPr sz="1662"/>
          </a:p>
        </p:txBody>
      </p:sp>
      <p:sp>
        <p:nvSpPr>
          <p:cNvPr id="290" name="object 290"/>
          <p:cNvSpPr/>
          <p:nvPr/>
        </p:nvSpPr>
        <p:spPr>
          <a:xfrm>
            <a:off x="2487109" y="2928014"/>
            <a:ext cx="13247" cy="21452"/>
          </a:xfrm>
          <a:custGeom>
            <a:avLst/>
            <a:gdLst/>
            <a:ahLst/>
            <a:cxnLst/>
            <a:rect l="l" t="t" r="r" b="b"/>
            <a:pathLst>
              <a:path w="14351" h="23240">
                <a:moveTo>
                  <a:pt x="8700" y="18479"/>
                </a:moveTo>
                <a:lnTo>
                  <a:pt x="4763" y="4763"/>
                </a:lnTo>
                <a:lnTo>
                  <a:pt x="9589" y="18479"/>
                </a:lnTo>
                <a:lnTo>
                  <a:pt x="8700" y="18479"/>
                </a:lnTo>
                <a:close/>
              </a:path>
            </a:pathLst>
          </a:custGeom>
          <a:ln w="9525">
            <a:solidFill>
              <a:srgbClr val="FFFFFF"/>
            </a:solidFill>
          </a:ln>
        </p:spPr>
        <p:txBody>
          <a:bodyPr wrap="square" lIns="0" tIns="0" rIns="0" bIns="0" rtlCol="0">
            <a:noAutofit/>
          </a:bodyPr>
          <a:lstStyle/>
          <a:p>
            <a:endParaRPr sz="1662"/>
          </a:p>
        </p:txBody>
      </p:sp>
      <p:sp>
        <p:nvSpPr>
          <p:cNvPr id="291" name="object 291"/>
          <p:cNvSpPr/>
          <p:nvPr/>
        </p:nvSpPr>
        <p:spPr>
          <a:xfrm>
            <a:off x="1758227" y="1661629"/>
            <a:ext cx="1080633" cy="907718"/>
          </a:xfrm>
          <a:custGeom>
            <a:avLst/>
            <a:gdLst/>
            <a:ahLst/>
            <a:cxnLst/>
            <a:rect l="l" t="t" r="r" b="b"/>
            <a:pathLst>
              <a:path w="1170686" h="983361">
                <a:moveTo>
                  <a:pt x="308991" y="926338"/>
                </a:moveTo>
                <a:lnTo>
                  <a:pt x="322961" y="939673"/>
                </a:lnTo>
                <a:lnTo>
                  <a:pt x="326771" y="953008"/>
                </a:lnTo>
                <a:lnTo>
                  <a:pt x="315976" y="967867"/>
                </a:lnTo>
                <a:lnTo>
                  <a:pt x="302133" y="970534"/>
                </a:lnTo>
                <a:lnTo>
                  <a:pt x="289814" y="983361"/>
                </a:lnTo>
                <a:lnTo>
                  <a:pt x="282829" y="969010"/>
                </a:lnTo>
                <a:lnTo>
                  <a:pt x="270002" y="955675"/>
                </a:lnTo>
                <a:lnTo>
                  <a:pt x="267335" y="940816"/>
                </a:lnTo>
                <a:lnTo>
                  <a:pt x="280162" y="927989"/>
                </a:lnTo>
                <a:lnTo>
                  <a:pt x="281178" y="940816"/>
                </a:lnTo>
                <a:lnTo>
                  <a:pt x="295148" y="934085"/>
                </a:lnTo>
                <a:lnTo>
                  <a:pt x="308991" y="926338"/>
                </a:lnTo>
                <a:close/>
                <a:moveTo>
                  <a:pt x="378714" y="688975"/>
                </a:moveTo>
                <a:lnTo>
                  <a:pt x="373888" y="685927"/>
                </a:lnTo>
                <a:lnTo>
                  <a:pt x="378714" y="688975"/>
                </a:lnTo>
                <a:close/>
                <a:moveTo>
                  <a:pt x="331597" y="863854"/>
                </a:moveTo>
                <a:lnTo>
                  <a:pt x="335280" y="865378"/>
                </a:lnTo>
                <a:lnTo>
                  <a:pt x="339598" y="879729"/>
                </a:lnTo>
                <a:lnTo>
                  <a:pt x="352933" y="885444"/>
                </a:lnTo>
                <a:lnTo>
                  <a:pt x="365760" y="899795"/>
                </a:lnTo>
                <a:lnTo>
                  <a:pt x="380873" y="891540"/>
                </a:lnTo>
                <a:lnTo>
                  <a:pt x="392049" y="906399"/>
                </a:lnTo>
                <a:lnTo>
                  <a:pt x="406019" y="913638"/>
                </a:lnTo>
                <a:lnTo>
                  <a:pt x="408686" y="917194"/>
                </a:lnTo>
                <a:lnTo>
                  <a:pt x="403352" y="917194"/>
                </a:lnTo>
                <a:lnTo>
                  <a:pt x="388366" y="922274"/>
                </a:lnTo>
                <a:lnTo>
                  <a:pt x="373888" y="915670"/>
                </a:lnTo>
                <a:lnTo>
                  <a:pt x="358902" y="906399"/>
                </a:lnTo>
                <a:lnTo>
                  <a:pt x="344932" y="902335"/>
                </a:lnTo>
                <a:lnTo>
                  <a:pt x="329438" y="908939"/>
                </a:lnTo>
                <a:lnTo>
                  <a:pt x="315976" y="913638"/>
                </a:lnTo>
                <a:lnTo>
                  <a:pt x="302133" y="905383"/>
                </a:lnTo>
                <a:lnTo>
                  <a:pt x="308991" y="891540"/>
                </a:lnTo>
                <a:lnTo>
                  <a:pt x="314452" y="877189"/>
                </a:lnTo>
                <a:lnTo>
                  <a:pt x="315976" y="863854"/>
                </a:lnTo>
                <a:lnTo>
                  <a:pt x="329438" y="862838"/>
                </a:lnTo>
                <a:lnTo>
                  <a:pt x="331597" y="863854"/>
                </a:lnTo>
                <a:close/>
                <a:moveTo>
                  <a:pt x="382397" y="876173"/>
                </a:moveTo>
                <a:lnTo>
                  <a:pt x="375412" y="867918"/>
                </a:lnTo>
                <a:lnTo>
                  <a:pt x="380873" y="876173"/>
                </a:lnTo>
                <a:lnTo>
                  <a:pt x="382397" y="876173"/>
                </a:lnTo>
                <a:close/>
                <a:moveTo>
                  <a:pt x="296164" y="834644"/>
                </a:moveTo>
                <a:lnTo>
                  <a:pt x="308991" y="847979"/>
                </a:lnTo>
                <a:lnTo>
                  <a:pt x="295148" y="847979"/>
                </a:lnTo>
                <a:lnTo>
                  <a:pt x="293497" y="834644"/>
                </a:lnTo>
                <a:lnTo>
                  <a:pt x="296164" y="834644"/>
                </a:lnTo>
                <a:close/>
                <a:moveTo>
                  <a:pt x="322961" y="825373"/>
                </a:moveTo>
                <a:lnTo>
                  <a:pt x="335280" y="840232"/>
                </a:lnTo>
                <a:lnTo>
                  <a:pt x="349250" y="853567"/>
                </a:lnTo>
                <a:lnTo>
                  <a:pt x="334264" y="845439"/>
                </a:lnTo>
                <a:lnTo>
                  <a:pt x="320294" y="834644"/>
                </a:lnTo>
                <a:lnTo>
                  <a:pt x="310642" y="820293"/>
                </a:lnTo>
                <a:lnTo>
                  <a:pt x="322961" y="825373"/>
                </a:lnTo>
                <a:close/>
                <a:moveTo>
                  <a:pt x="205105" y="696722"/>
                </a:moveTo>
                <a:lnTo>
                  <a:pt x="189611" y="688975"/>
                </a:lnTo>
                <a:lnTo>
                  <a:pt x="205105" y="682371"/>
                </a:lnTo>
                <a:lnTo>
                  <a:pt x="205105" y="696722"/>
                </a:lnTo>
                <a:close/>
                <a:moveTo>
                  <a:pt x="246888" y="658241"/>
                </a:moveTo>
                <a:lnTo>
                  <a:pt x="244221" y="671576"/>
                </a:lnTo>
                <a:lnTo>
                  <a:pt x="233045" y="684911"/>
                </a:lnTo>
                <a:lnTo>
                  <a:pt x="219075" y="683387"/>
                </a:lnTo>
                <a:lnTo>
                  <a:pt x="205105" y="678307"/>
                </a:lnTo>
                <a:lnTo>
                  <a:pt x="208407" y="664972"/>
                </a:lnTo>
                <a:lnTo>
                  <a:pt x="220726" y="650621"/>
                </a:lnTo>
                <a:lnTo>
                  <a:pt x="234061" y="657225"/>
                </a:lnTo>
                <a:lnTo>
                  <a:pt x="246888" y="658241"/>
                </a:lnTo>
                <a:close/>
                <a:moveTo>
                  <a:pt x="1156208" y="403479"/>
                </a:moveTo>
                <a:lnTo>
                  <a:pt x="1170686" y="406019"/>
                </a:lnTo>
                <a:lnTo>
                  <a:pt x="1156208" y="406019"/>
                </a:lnTo>
                <a:lnTo>
                  <a:pt x="1156208" y="403479"/>
                </a:lnTo>
                <a:close/>
                <a:moveTo>
                  <a:pt x="638937" y="369189"/>
                </a:moveTo>
                <a:lnTo>
                  <a:pt x="631444" y="354203"/>
                </a:lnTo>
                <a:lnTo>
                  <a:pt x="641604" y="369189"/>
                </a:lnTo>
                <a:lnTo>
                  <a:pt x="638937" y="369189"/>
                </a:lnTo>
                <a:close/>
                <a:moveTo>
                  <a:pt x="538734" y="349123"/>
                </a:moveTo>
                <a:lnTo>
                  <a:pt x="538734" y="335788"/>
                </a:lnTo>
                <a:lnTo>
                  <a:pt x="537718" y="322453"/>
                </a:lnTo>
                <a:lnTo>
                  <a:pt x="551053" y="325501"/>
                </a:lnTo>
                <a:lnTo>
                  <a:pt x="565023" y="323977"/>
                </a:lnTo>
                <a:lnTo>
                  <a:pt x="559689" y="338328"/>
                </a:lnTo>
                <a:lnTo>
                  <a:pt x="546354" y="340995"/>
                </a:lnTo>
                <a:lnTo>
                  <a:pt x="538734" y="349123"/>
                </a:lnTo>
                <a:close/>
                <a:moveTo>
                  <a:pt x="1118743" y="338328"/>
                </a:moveTo>
                <a:lnTo>
                  <a:pt x="1130046" y="325501"/>
                </a:lnTo>
                <a:lnTo>
                  <a:pt x="1139698" y="339852"/>
                </a:lnTo>
                <a:lnTo>
                  <a:pt x="1126236" y="346583"/>
                </a:lnTo>
                <a:lnTo>
                  <a:pt x="1118743" y="338328"/>
                </a:lnTo>
                <a:close/>
                <a:moveTo>
                  <a:pt x="634111" y="293243"/>
                </a:moveTo>
                <a:lnTo>
                  <a:pt x="633095" y="278384"/>
                </a:lnTo>
                <a:lnTo>
                  <a:pt x="648589" y="288163"/>
                </a:lnTo>
                <a:lnTo>
                  <a:pt x="648589" y="300990"/>
                </a:lnTo>
                <a:lnTo>
                  <a:pt x="634111" y="293243"/>
                </a:lnTo>
                <a:close/>
                <a:moveTo>
                  <a:pt x="639953" y="269621"/>
                </a:moveTo>
                <a:lnTo>
                  <a:pt x="645414" y="255778"/>
                </a:lnTo>
                <a:lnTo>
                  <a:pt x="649605" y="269621"/>
                </a:lnTo>
                <a:lnTo>
                  <a:pt x="639953" y="269621"/>
                </a:lnTo>
                <a:close/>
                <a:moveTo>
                  <a:pt x="983234" y="166116"/>
                </a:moveTo>
                <a:lnTo>
                  <a:pt x="976884" y="152781"/>
                </a:lnTo>
                <a:lnTo>
                  <a:pt x="972058" y="139446"/>
                </a:lnTo>
                <a:lnTo>
                  <a:pt x="984885" y="126111"/>
                </a:lnTo>
                <a:lnTo>
                  <a:pt x="998347" y="112776"/>
                </a:lnTo>
                <a:lnTo>
                  <a:pt x="1009523" y="98425"/>
                </a:lnTo>
                <a:lnTo>
                  <a:pt x="1031494" y="127127"/>
                </a:lnTo>
                <a:lnTo>
                  <a:pt x="1045972" y="140970"/>
                </a:lnTo>
                <a:lnTo>
                  <a:pt x="1045972" y="154305"/>
                </a:lnTo>
                <a:lnTo>
                  <a:pt x="1046988" y="168656"/>
                </a:lnTo>
                <a:lnTo>
                  <a:pt x="1037336" y="181483"/>
                </a:lnTo>
                <a:lnTo>
                  <a:pt x="1033653" y="195326"/>
                </a:lnTo>
                <a:lnTo>
                  <a:pt x="1019175" y="198882"/>
                </a:lnTo>
                <a:lnTo>
                  <a:pt x="1005205" y="203073"/>
                </a:lnTo>
                <a:lnTo>
                  <a:pt x="990219" y="195326"/>
                </a:lnTo>
                <a:lnTo>
                  <a:pt x="1004189" y="181483"/>
                </a:lnTo>
                <a:lnTo>
                  <a:pt x="1018159" y="183007"/>
                </a:lnTo>
                <a:lnTo>
                  <a:pt x="1003046" y="172212"/>
                </a:lnTo>
                <a:lnTo>
                  <a:pt x="989203" y="168656"/>
                </a:lnTo>
                <a:lnTo>
                  <a:pt x="983234" y="166116"/>
                </a:lnTo>
                <a:close/>
                <a:moveTo>
                  <a:pt x="961390" y="13335"/>
                </a:moveTo>
                <a:lnTo>
                  <a:pt x="970915" y="0"/>
                </a:lnTo>
                <a:lnTo>
                  <a:pt x="970915" y="14859"/>
                </a:lnTo>
                <a:lnTo>
                  <a:pt x="961390" y="13335"/>
                </a:lnTo>
                <a:close/>
                <a:moveTo>
                  <a:pt x="14478" y="808482"/>
                </a:moveTo>
                <a:lnTo>
                  <a:pt x="0" y="814578"/>
                </a:lnTo>
                <a:lnTo>
                  <a:pt x="14478" y="805434"/>
                </a:lnTo>
                <a:lnTo>
                  <a:pt x="14478" y="808482"/>
                </a:lnTo>
                <a:close/>
                <a:moveTo>
                  <a:pt x="268859" y="751078"/>
                </a:moveTo>
                <a:lnTo>
                  <a:pt x="257683" y="737743"/>
                </a:lnTo>
                <a:lnTo>
                  <a:pt x="270002" y="751078"/>
                </a:lnTo>
                <a:lnTo>
                  <a:pt x="268859" y="751078"/>
                </a:lnTo>
                <a:close/>
                <a:moveTo>
                  <a:pt x="270002" y="736727"/>
                </a:moveTo>
                <a:lnTo>
                  <a:pt x="255016" y="732663"/>
                </a:lnTo>
                <a:lnTo>
                  <a:pt x="268859" y="720852"/>
                </a:lnTo>
                <a:lnTo>
                  <a:pt x="272669" y="735203"/>
                </a:lnTo>
                <a:lnTo>
                  <a:pt x="270002" y="736727"/>
                </a:lnTo>
                <a:close/>
                <a:moveTo>
                  <a:pt x="334264" y="724916"/>
                </a:moveTo>
                <a:lnTo>
                  <a:pt x="320294" y="724916"/>
                </a:lnTo>
                <a:lnTo>
                  <a:pt x="334264" y="722376"/>
                </a:lnTo>
                <a:lnTo>
                  <a:pt x="334264" y="724916"/>
                </a:lnTo>
                <a:close/>
                <a:moveTo>
                  <a:pt x="185928" y="722376"/>
                </a:moveTo>
                <a:lnTo>
                  <a:pt x="171450" y="717804"/>
                </a:lnTo>
                <a:lnTo>
                  <a:pt x="164973" y="704977"/>
                </a:lnTo>
                <a:lnTo>
                  <a:pt x="179958" y="710057"/>
                </a:lnTo>
                <a:lnTo>
                  <a:pt x="185928" y="722376"/>
                </a:lnTo>
                <a:close/>
                <a:moveTo>
                  <a:pt x="206756" y="720852"/>
                </a:moveTo>
                <a:lnTo>
                  <a:pt x="191261" y="714121"/>
                </a:lnTo>
                <a:lnTo>
                  <a:pt x="205105" y="720852"/>
                </a:lnTo>
                <a:lnTo>
                  <a:pt x="206756" y="720852"/>
                </a:lnTo>
                <a:close/>
                <a:moveTo>
                  <a:pt x="250698" y="720852"/>
                </a:moveTo>
                <a:lnTo>
                  <a:pt x="242697" y="707517"/>
                </a:lnTo>
                <a:lnTo>
                  <a:pt x="234061" y="692658"/>
                </a:lnTo>
                <a:lnTo>
                  <a:pt x="248031" y="704977"/>
                </a:lnTo>
                <a:lnTo>
                  <a:pt x="263525" y="705993"/>
                </a:lnTo>
                <a:lnTo>
                  <a:pt x="252222" y="719328"/>
                </a:lnTo>
                <a:lnTo>
                  <a:pt x="250698" y="720852"/>
                </a:lnTo>
                <a:close/>
                <a:moveTo>
                  <a:pt x="343916" y="678307"/>
                </a:moveTo>
                <a:lnTo>
                  <a:pt x="340614" y="692658"/>
                </a:lnTo>
                <a:lnTo>
                  <a:pt x="332613" y="705993"/>
                </a:lnTo>
                <a:lnTo>
                  <a:pt x="317119" y="712597"/>
                </a:lnTo>
                <a:lnTo>
                  <a:pt x="303657" y="699770"/>
                </a:lnTo>
                <a:lnTo>
                  <a:pt x="304800" y="685927"/>
                </a:lnTo>
                <a:lnTo>
                  <a:pt x="300990" y="672592"/>
                </a:lnTo>
                <a:lnTo>
                  <a:pt x="287147" y="680847"/>
                </a:lnTo>
                <a:lnTo>
                  <a:pt x="271526" y="683387"/>
                </a:lnTo>
                <a:lnTo>
                  <a:pt x="260350" y="669036"/>
                </a:lnTo>
                <a:lnTo>
                  <a:pt x="274828" y="659765"/>
                </a:lnTo>
                <a:lnTo>
                  <a:pt x="289814" y="651637"/>
                </a:lnTo>
                <a:lnTo>
                  <a:pt x="303657" y="650621"/>
                </a:lnTo>
                <a:lnTo>
                  <a:pt x="318643" y="650621"/>
                </a:lnTo>
                <a:lnTo>
                  <a:pt x="332613" y="662432"/>
                </a:lnTo>
                <a:lnTo>
                  <a:pt x="343916" y="675132"/>
                </a:lnTo>
                <a:lnTo>
                  <a:pt x="343916" y="678307"/>
                </a:lnTo>
                <a:close/>
              </a:path>
            </a:pathLst>
          </a:custGeom>
          <a:solidFill>
            <a:srgbClr val="D6D6D6"/>
          </a:solidFill>
        </p:spPr>
        <p:txBody>
          <a:bodyPr wrap="square" lIns="0" tIns="0" rIns="0" bIns="0" rtlCol="0">
            <a:noAutofit/>
          </a:bodyPr>
          <a:lstStyle/>
          <a:p>
            <a:endParaRPr sz="1662"/>
          </a:p>
        </p:txBody>
      </p:sp>
      <p:sp>
        <p:nvSpPr>
          <p:cNvPr id="292" name="object 292"/>
          <p:cNvSpPr/>
          <p:nvPr/>
        </p:nvSpPr>
        <p:spPr>
          <a:xfrm>
            <a:off x="1753831" y="1657232"/>
            <a:ext cx="1089426" cy="916510"/>
          </a:xfrm>
          <a:custGeom>
            <a:avLst/>
            <a:gdLst/>
            <a:ahLst/>
            <a:cxnLst/>
            <a:rect l="l" t="t" r="r" b="b"/>
            <a:pathLst>
              <a:path w="1180211" h="992886">
                <a:moveTo>
                  <a:pt x="313754" y="931101"/>
                </a:moveTo>
                <a:lnTo>
                  <a:pt x="327724" y="944436"/>
                </a:lnTo>
                <a:lnTo>
                  <a:pt x="331534" y="957771"/>
                </a:lnTo>
                <a:lnTo>
                  <a:pt x="320739" y="972630"/>
                </a:lnTo>
                <a:lnTo>
                  <a:pt x="306896" y="975297"/>
                </a:lnTo>
                <a:lnTo>
                  <a:pt x="294577" y="988124"/>
                </a:lnTo>
                <a:lnTo>
                  <a:pt x="287592" y="973773"/>
                </a:lnTo>
                <a:lnTo>
                  <a:pt x="274765" y="960438"/>
                </a:lnTo>
                <a:lnTo>
                  <a:pt x="272098" y="945579"/>
                </a:lnTo>
                <a:lnTo>
                  <a:pt x="284925" y="932752"/>
                </a:lnTo>
                <a:lnTo>
                  <a:pt x="285941" y="945579"/>
                </a:lnTo>
                <a:lnTo>
                  <a:pt x="299911" y="938848"/>
                </a:lnTo>
                <a:lnTo>
                  <a:pt x="313754" y="931101"/>
                </a:lnTo>
                <a:close/>
                <a:moveTo>
                  <a:pt x="383477" y="693738"/>
                </a:moveTo>
                <a:lnTo>
                  <a:pt x="378651" y="690690"/>
                </a:lnTo>
                <a:lnTo>
                  <a:pt x="383477" y="693738"/>
                </a:lnTo>
                <a:close/>
                <a:moveTo>
                  <a:pt x="336360" y="868617"/>
                </a:moveTo>
                <a:lnTo>
                  <a:pt x="340043" y="870141"/>
                </a:lnTo>
                <a:lnTo>
                  <a:pt x="344361" y="884492"/>
                </a:lnTo>
                <a:lnTo>
                  <a:pt x="357696" y="890207"/>
                </a:lnTo>
                <a:lnTo>
                  <a:pt x="370523" y="904558"/>
                </a:lnTo>
                <a:lnTo>
                  <a:pt x="385636" y="896303"/>
                </a:lnTo>
                <a:lnTo>
                  <a:pt x="396812" y="911162"/>
                </a:lnTo>
                <a:lnTo>
                  <a:pt x="410782" y="918401"/>
                </a:lnTo>
                <a:lnTo>
                  <a:pt x="413449" y="921957"/>
                </a:lnTo>
                <a:lnTo>
                  <a:pt x="408115" y="921957"/>
                </a:lnTo>
                <a:lnTo>
                  <a:pt x="393129" y="927037"/>
                </a:lnTo>
                <a:lnTo>
                  <a:pt x="378651" y="920433"/>
                </a:lnTo>
                <a:lnTo>
                  <a:pt x="363665" y="911162"/>
                </a:lnTo>
                <a:lnTo>
                  <a:pt x="349695" y="907098"/>
                </a:lnTo>
                <a:lnTo>
                  <a:pt x="334201" y="913702"/>
                </a:lnTo>
                <a:lnTo>
                  <a:pt x="320739" y="918401"/>
                </a:lnTo>
                <a:lnTo>
                  <a:pt x="306896" y="910146"/>
                </a:lnTo>
                <a:lnTo>
                  <a:pt x="313754" y="896303"/>
                </a:lnTo>
                <a:lnTo>
                  <a:pt x="319215" y="881952"/>
                </a:lnTo>
                <a:lnTo>
                  <a:pt x="320739" y="868617"/>
                </a:lnTo>
                <a:lnTo>
                  <a:pt x="334201" y="867601"/>
                </a:lnTo>
                <a:lnTo>
                  <a:pt x="336360" y="868617"/>
                </a:lnTo>
                <a:close/>
                <a:moveTo>
                  <a:pt x="387160" y="880936"/>
                </a:moveTo>
                <a:lnTo>
                  <a:pt x="380175" y="872681"/>
                </a:lnTo>
                <a:lnTo>
                  <a:pt x="385636" y="880936"/>
                </a:lnTo>
                <a:lnTo>
                  <a:pt x="387160" y="880936"/>
                </a:lnTo>
                <a:close/>
                <a:moveTo>
                  <a:pt x="300927" y="839407"/>
                </a:moveTo>
                <a:lnTo>
                  <a:pt x="313754" y="852742"/>
                </a:lnTo>
                <a:lnTo>
                  <a:pt x="299911" y="852742"/>
                </a:lnTo>
                <a:lnTo>
                  <a:pt x="298260" y="839407"/>
                </a:lnTo>
                <a:lnTo>
                  <a:pt x="300927" y="839407"/>
                </a:lnTo>
                <a:close/>
                <a:moveTo>
                  <a:pt x="327724" y="830136"/>
                </a:moveTo>
                <a:lnTo>
                  <a:pt x="340043" y="844995"/>
                </a:lnTo>
                <a:lnTo>
                  <a:pt x="354013" y="858330"/>
                </a:lnTo>
                <a:lnTo>
                  <a:pt x="339027" y="850202"/>
                </a:lnTo>
                <a:lnTo>
                  <a:pt x="325057" y="839407"/>
                </a:lnTo>
                <a:lnTo>
                  <a:pt x="315405" y="825056"/>
                </a:lnTo>
                <a:lnTo>
                  <a:pt x="327724" y="830136"/>
                </a:lnTo>
                <a:close/>
                <a:moveTo>
                  <a:pt x="209868" y="701485"/>
                </a:moveTo>
                <a:lnTo>
                  <a:pt x="194374" y="693738"/>
                </a:lnTo>
                <a:lnTo>
                  <a:pt x="209868" y="687134"/>
                </a:lnTo>
                <a:lnTo>
                  <a:pt x="209868" y="701485"/>
                </a:lnTo>
                <a:close/>
                <a:moveTo>
                  <a:pt x="251651" y="663004"/>
                </a:moveTo>
                <a:lnTo>
                  <a:pt x="248984" y="676339"/>
                </a:lnTo>
                <a:lnTo>
                  <a:pt x="237808" y="689674"/>
                </a:lnTo>
                <a:lnTo>
                  <a:pt x="223838" y="688150"/>
                </a:lnTo>
                <a:lnTo>
                  <a:pt x="209868" y="683070"/>
                </a:lnTo>
                <a:lnTo>
                  <a:pt x="213170" y="669735"/>
                </a:lnTo>
                <a:lnTo>
                  <a:pt x="225489" y="655384"/>
                </a:lnTo>
                <a:lnTo>
                  <a:pt x="238824" y="661988"/>
                </a:lnTo>
                <a:lnTo>
                  <a:pt x="251651" y="663004"/>
                </a:lnTo>
                <a:close/>
                <a:moveTo>
                  <a:pt x="1160971" y="408242"/>
                </a:moveTo>
                <a:lnTo>
                  <a:pt x="1175449" y="410782"/>
                </a:lnTo>
                <a:lnTo>
                  <a:pt x="1160971" y="410782"/>
                </a:lnTo>
                <a:lnTo>
                  <a:pt x="1160971" y="408242"/>
                </a:lnTo>
                <a:close/>
                <a:moveTo>
                  <a:pt x="643700" y="373952"/>
                </a:moveTo>
                <a:lnTo>
                  <a:pt x="636207" y="358966"/>
                </a:lnTo>
                <a:lnTo>
                  <a:pt x="646367" y="373952"/>
                </a:lnTo>
                <a:lnTo>
                  <a:pt x="643700" y="373952"/>
                </a:lnTo>
                <a:close/>
                <a:moveTo>
                  <a:pt x="543497" y="353886"/>
                </a:moveTo>
                <a:lnTo>
                  <a:pt x="543497" y="340551"/>
                </a:lnTo>
                <a:lnTo>
                  <a:pt x="542481" y="327216"/>
                </a:lnTo>
                <a:lnTo>
                  <a:pt x="555816" y="330264"/>
                </a:lnTo>
                <a:lnTo>
                  <a:pt x="569786" y="328740"/>
                </a:lnTo>
                <a:lnTo>
                  <a:pt x="564452" y="343091"/>
                </a:lnTo>
                <a:lnTo>
                  <a:pt x="551117" y="345758"/>
                </a:lnTo>
                <a:lnTo>
                  <a:pt x="543497" y="353886"/>
                </a:lnTo>
                <a:close/>
                <a:moveTo>
                  <a:pt x="1123506" y="343091"/>
                </a:moveTo>
                <a:lnTo>
                  <a:pt x="1134809" y="330264"/>
                </a:lnTo>
                <a:lnTo>
                  <a:pt x="1144461" y="344615"/>
                </a:lnTo>
                <a:lnTo>
                  <a:pt x="1130999" y="351346"/>
                </a:lnTo>
                <a:lnTo>
                  <a:pt x="1123506" y="343091"/>
                </a:lnTo>
                <a:close/>
                <a:moveTo>
                  <a:pt x="638874" y="298006"/>
                </a:moveTo>
                <a:lnTo>
                  <a:pt x="637858" y="283147"/>
                </a:lnTo>
                <a:lnTo>
                  <a:pt x="653352" y="292926"/>
                </a:lnTo>
                <a:lnTo>
                  <a:pt x="653352" y="305753"/>
                </a:lnTo>
                <a:lnTo>
                  <a:pt x="638874" y="298006"/>
                </a:lnTo>
                <a:close/>
                <a:moveTo>
                  <a:pt x="644716" y="274384"/>
                </a:moveTo>
                <a:lnTo>
                  <a:pt x="650177" y="260541"/>
                </a:lnTo>
                <a:lnTo>
                  <a:pt x="654368" y="274384"/>
                </a:lnTo>
                <a:lnTo>
                  <a:pt x="644716" y="274384"/>
                </a:lnTo>
                <a:close/>
                <a:moveTo>
                  <a:pt x="987997" y="170879"/>
                </a:moveTo>
                <a:lnTo>
                  <a:pt x="981647" y="157544"/>
                </a:lnTo>
                <a:lnTo>
                  <a:pt x="976821" y="144209"/>
                </a:lnTo>
                <a:lnTo>
                  <a:pt x="989648" y="130874"/>
                </a:lnTo>
                <a:lnTo>
                  <a:pt x="1003110" y="117539"/>
                </a:lnTo>
                <a:lnTo>
                  <a:pt x="1014286" y="103188"/>
                </a:lnTo>
                <a:lnTo>
                  <a:pt x="1036257" y="131890"/>
                </a:lnTo>
                <a:lnTo>
                  <a:pt x="1050735" y="145733"/>
                </a:lnTo>
                <a:lnTo>
                  <a:pt x="1050735" y="159068"/>
                </a:lnTo>
                <a:lnTo>
                  <a:pt x="1051751" y="173419"/>
                </a:lnTo>
                <a:lnTo>
                  <a:pt x="1042099" y="186246"/>
                </a:lnTo>
                <a:lnTo>
                  <a:pt x="1038416" y="200089"/>
                </a:lnTo>
                <a:lnTo>
                  <a:pt x="1023938" y="203645"/>
                </a:lnTo>
                <a:lnTo>
                  <a:pt x="1009968" y="207836"/>
                </a:lnTo>
                <a:lnTo>
                  <a:pt x="994982" y="200089"/>
                </a:lnTo>
                <a:lnTo>
                  <a:pt x="1008952" y="186246"/>
                </a:lnTo>
                <a:lnTo>
                  <a:pt x="1022922" y="187770"/>
                </a:lnTo>
                <a:lnTo>
                  <a:pt x="1007809" y="176975"/>
                </a:lnTo>
                <a:lnTo>
                  <a:pt x="993966" y="173419"/>
                </a:lnTo>
                <a:lnTo>
                  <a:pt x="987997" y="170879"/>
                </a:lnTo>
                <a:close/>
                <a:moveTo>
                  <a:pt x="966153" y="18098"/>
                </a:moveTo>
                <a:lnTo>
                  <a:pt x="975678" y="4763"/>
                </a:lnTo>
                <a:lnTo>
                  <a:pt x="975678" y="19622"/>
                </a:lnTo>
                <a:lnTo>
                  <a:pt x="966153" y="18098"/>
                </a:lnTo>
                <a:close/>
                <a:moveTo>
                  <a:pt x="19241" y="813245"/>
                </a:moveTo>
                <a:lnTo>
                  <a:pt x="4763" y="819341"/>
                </a:lnTo>
                <a:lnTo>
                  <a:pt x="19241" y="810197"/>
                </a:lnTo>
                <a:lnTo>
                  <a:pt x="19241" y="813245"/>
                </a:lnTo>
                <a:close/>
                <a:moveTo>
                  <a:pt x="273622" y="755841"/>
                </a:moveTo>
                <a:lnTo>
                  <a:pt x="262446" y="742506"/>
                </a:lnTo>
                <a:lnTo>
                  <a:pt x="274765" y="755841"/>
                </a:lnTo>
                <a:lnTo>
                  <a:pt x="273622" y="755841"/>
                </a:lnTo>
                <a:close/>
                <a:moveTo>
                  <a:pt x="274765" y="741490"/>
                </a:moveTo>
                <a:lnTo>
                  <a:pt x="259779" y="737426"/>
                </a:lnTo>
                <a:lnTo>
                  <a:pt x="273622" y="725615"/>
                </a:lnTo>
                <a:lnTo>
                  <a:pt x="277432" y="739966"/>
                </a:lnTo>
                <a:lnTo>
                  <a:pt x="274765" y="741490"/>
                </a:lnTo>
                <a:close/>
                <a:moveTo>
                  <a:pt x="339027" y="729679"/>
                </a:moveTo>
                <a:lnTo>
                  <a:pt x="325057" y="729679"/>
                </a:lnTo>
                <a:lnTo>
                  <a:pt x="339027" y="727139"/>
                </a:lnTo>
                <a:lnTo>
                  <a:pt x="339027" y="729679"/>
                </a:lnTo>
                <a:close/>
                <a:moveTo>
                  <a:pt x="190691" y="727139"/>
                </a:moveTo>
                <a:lnTo>
                  <a:pt x="176213" y="722567"/>
                </a:lnTo>
                <a:lnTo>
                  <a:pt x="169736" y="709740"/>
                </a:lnTo>
                <a:lnTo>
                  <a:pt x="184721" y="714820"/>
                </a:lnTo>
                <a:lnTo>
                  <a:pt x="190691" y="727139"/>
                </a:lnTo>
                <a:close/>
                <a:moveTo>
                  <a:pt x="211519" y="725615"/>
                </a:moveTo>
                <a:lnTo>
                  <a:pt x="196024" y="718884"/>
                </a:lnTo>
                <a:lnTo>
                  <a:pt x="209868" y="725615"/>
                </a:lnTo>
                <a:lnTo>
                  <a:pt x="211519" y="725615"/>
                </a:lnTo>
                <a:close/>
                <a:moveTo>
                  <a:pt x="255461" y="725615"/>
                </a:moveTo>
                <a:lnTo>
                  <a:pt x="247460" y="712280"/>
                </a:lnTo>
                <a:lnTo>
                  <a:pt x="238824" y="697421"/>
                </a:lnTo>
                <a:lnTo>
                  <a:pt x="252794" y="709740"/>
                </a:lnTo>
                <a:lnTo>
                  <a:pt x="268288" y="710756"/>
                </a:lnTo>
                <a:lnTo>
                  <a:pt x="256985" y="724091"/>
                </a:lnTo>
                <a:lnTo>
                  <a:pt x="255461" y="725615"/>
                </a:lnTo>
                <a:close/>
                <a:moveTo>
                  <a:pt x="348679" y="683070"/>
                </a:moveTo>
                <a:lnTo>
                  <a:pt x="345377" y="697421"/>
                </a:lnTo>
                <a:lnTo>
                  <a:pt x="337376" y="710756"/>
                </a:lnTo>
                <a:lnTo>
                  <a:pt x="321882" y="717360"/>
                </a:lnTo>
                <a:lnTo>
                  <a:pt x="308420" y="704533"/>
                </a:lnTo>
                <a:lnTo>
                  <a:pt x="309563" y="690690"/>
                </a:lnTo>
                <a:lnTo>
                  <a:pt x="305753" y="677355"/>
                </a:lnTo>
                <a:lnTo>
                  <a:pt x="291910" y="685610"/>
                </a:lnTo>
                <a:lnTo>
                  <a:pt x="276289" y="688150"/>
                </a:lnTo>
                <a:lnTo>
                  <a:pt x="265113" y="673799"/>
                </a:lnTo>
                <a:lnTo>
                  <a:pt x="279591" y="664528"/>
                </a:lnTo>
                <a:lnTo>
                  <a:pt x="294577" y="656400"/>
                </a:lnTo>
                <a:lnTo>
                  <a:pt x="308420" y="655384"/>
                </a:lnTo>
                <a:lnTo>
                  <a:pt x="323406" y="655384"/>
                </a:lnTo>
                <a:lnTo>
                  <a:pt x="337376" y="667195"/>
                </a:lnTo>
                <a:lnTo>
                  <a:pt x="348679" y="679895"/>
                </a:lnTo>
                <a:lnTo>
                  <a:pt x="348679" y="683070"/>
                </a:lnTo>
                <a:close/>
              </a:path>
            </a:pathLst>
          </a:custGeom>
          <a:ln w="9525">
            <a:solidFill>
              <a:srgbClr val="FFFFFF"/>
            </a:solidFill>
          </a:ln>
        </p:spPr>
        <p:txBody>
          <a:bodyPr wrap="square" lIns="0" tIns="0" rIns="0" bIns="0" rtlCol="0">
            <a:noAutofit/>
          </a:bodyPr>
          <a:lstStyle/>
          <a:p>
            <a:endParaRPr sz="1662"/>
          </a:p>
        </p:txBody>
      </p:sp>
      <p:sp>
        <p:nvSpPr>
          <p:cNvPr id="293" name="object 293"/>
          <p:cNvSpPr/>
          <p:nvPr/>
        </p:nvSpPr>
        <p:spPr>
          <a:xfrm>
            <a:off x="4661682" y="2234653"/>
            <a:ext cx="758600" cy="767158"/>
          </a:xfrm>
          <a:custGeom>
            <a:avLst/>
            <a:gdLst/>
            <a:ahLst/>
            <a:cxnLst/>
            <a:rect l="l" t="t" r="r" b="b"/>
            <a:pathLst>
              <a:path w="821817" h="831088">
                <a:moveTo>
                  <a:pt x="533908" y="829056"/>
                </a:moveTo>
                <a:lnTo>
                  <a:pt x="534924" y="826516"/>
                </a:lnTo>
                <a:lnTo>
                  <a:pt x="538734" y="823976"/>
                </a:lnTo>
                <a:lnTo>
                  <a:pt x="554228" y="820420"/>
                </a:lnTo>
                <a:lnTo>
                  <a:pt x="551053" y="805560"/>
                </a:lnTo>
                <a:lnTo>
                  <a:pt x="537718" y="802004"/>
                </a:lnTo>
                <a:lnTo>
                  <a:pt x="522605" y="791210"/>
                </a:lnTo>
                <a:lnTo>
                  <a:pt x="528066" y="777875"/>
                </a:lnTo>
                <a:lnTo>
                  <a:pt x="523748" y="765047"/>
                </a:lnTo>
                <a:lnTo>
                  <a:pt x="510286" y="762000"/>
                </a:lnTo>
                <a:lnTo>
                  <a:pt x="500126" y="747649"/>
                </a:lnTo>
                <a:lnTo>
                  <a:pt x="485140" y="742569"/>
                </a:lnTo>
                <a:lnTo>
                  <a:pt x="473837" y="727710"/>
                </a:lnTo>
                <a:lnTo>
                  <a:pt x="473837" y="714375"/>
                </a:lnTo>
                <a:lnTo>
                  <a:pt x="465836" y="701166"/>
                </a:lnTo>
                <a:lnTo>
                  <a:pt x="457327" y="687832"/>
                </a:lnTo>
                <a:lnTo>
                  <a:pt x="446024" y="672972"/>
                </a:lnTo>
                <a:lnTo>
                  <a:pt x="440690" y="660146"/>
                </a:lnTo>
                <a:lnTo>
                  <a:pt x="426720" y="649478"/>
                </a:lnTo>
                <a:lnTo>
                  <a:pt x="412750" y="636143"/>
                </a:lnTo>
                <a:lnTo>
                  <a:pt x="398780" y="636143"/>
                </a:lnTo>
                <a:lnTo>
                  <a:pt x="385445" y="625856"/>
                </a:lnTo>
                <a:lnTo>
                  <a:pt x="380619" y="612013"/>
                </a:lnTo>
                <a:lnTo>
                  <a:pt x="367157" y="603377"/>
                </a:lnTo>
                <a:lnTo>
                  <a:pt x="355981" y="588518"/>
                </a:lnTo>
                <a:lnTo>
                  <a:pt x="346329" y="603377"/>
                </a:lnTo>
                <a:lnTo>
                  <a:pt x="343662" y="589534"/>
                </a:lnTo>
                <a:lnTo>
                  <a:pt x="338328" y="576199"/>
                </a:lnTo>
                <a:lnTo>
                  <a:pt x="342011" y="563499"/>
                </a:lnTo>
                <a:lnTo>
                  <a:pt x="355981" y="568579"/>
                </a:lnTo>
                <a:lnTo>
                  <a:pt x="371475" y="578866"/>
                </a:lnTo>
                <a:lnTo>
                  <a:pt x="386461" y="592582"/>
                </a:lnTo>
                <a:lnTo>
                  <a:pt x="400431" y="591058"/>
                </a:lnTo>
                <a:lnTo>
                  <a:pt x="414401" y="585978"/>
                </a:lnTo>
                <a:lnTo>
                  <a:pt x="424053" y="572643"/>
                </a:lnTo>
                <a:lnTo>
                  <a:pt x="429895" y="558800"/>
                </a:lnTo>
                <a:lnTo>
                  <a:pt x="444881" y="548640"/>
                </a:lnTo>
                <a:lnTo>
                  <a:pt x="458343" y="543433"/>
                </a:lnTo>
                <a:lnTo>
                  <a:pt x="472821" y="536829"/>
                </a:lnTo>
                <a:lnTo>
                  <a:pt x="487807" y="534289"/>
                </a:lnTo>
                <a:lnTo>
                  <a:pt x="501777" y="532765"/>
                </a:lnTo>
                <a:lnTo>
                  <a:pt x="515112" y="526034"/>
                </a:lnTo>
                <a:lnTo>
                  <a:pt x="529590" y="517398"/>
                </a:lnTo>
                <a:lnTo>
                  <a:pt x="543560" y="510159"/>
                </a:lnTo>
                <a:lnTo>
                  <a:pt x="555879" y="495935"/>
                </a:lnTo>
                <a:lnTo>
                  <a:pt x="568198" y="482092"/>
                </a:lnTo>
                <a:lnTo>
                  <a:pt x="577850" y="469265"/>
                </a:lnTo>
                <a:lnTo>
                  <a:pt x="591820" y="457454"/>
                </a:lnTo>
                <a:lnTo>
                  <a:pt x="597662" y="449326"/>
                </a:lnTo>
                <a:lnTo>
                  <a:pt x="609981" y="435991"/>
                </a:lnTo>
                <a:lnTo>
                  <a:pt x="619125" y="421640"/>
                </a:lnTo>
                <a:lnTo>
                  <a:pt x="625094" y="407797"/>
                </a:lnTo>
                <a:lnTo>
                  <a:pt x="638937" y="405257"/>
                </a:lnTo>
                <a:lnTo>
                  <a:pt x="654558" y="404241"/>
                </a:lnTo>
                <a:lnTo>
                  <a:pt x="667893" y="403225"/>
                </a:lnTo>
                <a:lnTo>
                  <a:pt x="682879" y="395097"/>
                </a:lnTo>
                <a:lnTo>
                  <a:pt x="687197" y="409448"/>
                </a:lnTo>
                <a:lnTo>
                  <a:pt x="701675" y="423164"/>
                </a:lnTo>
                <a:lnTo>
                  <a:pt x="715137" y="432435"/>
                </a:lnTo>
                <a:lnTo>
                  <a:pt x="728980" y="427863"/>
                </a:lnTo>
                <a:lnTo>
                  <a:pt x="734949" y="415036"/>
                </a:lnTo>
                <a:lnTo>
                  <a:pt x="737616" y="401701"/>
                </a:lnTo>
                <a:lnTo>
                  <a:pt x="742442" y="386842"/>
                </a:lnTo>
                <a:lnTo>
                  <a:pt x="742442" y="373507"/>
                </a:lnTo>
                <a:lnTo>
                  <a:pt x="737616" y="360807"/>
                </a:lnTo>
                <a:lnTo>
                  <a:pt x="723646" y="353568"/>
                </a:lnTo>
                <a:lnTo>
                  <a:pt x="708152" y="346456"/>
                </a:lnTo>
                <a:lnTo>
                  <a:pt x="694182" y="344424"/>
                </a:lnTo>
                <a:lnTo>
                  <a:pt x="680847" y="344424"/>
                </a:lnTo>
                <a:lnTo>
                  <a:pt x="664718" y="351028"/>
                </a:lnTo>
                <a:lnTo>
                  <a:pt x="651256" y="352552"/>
                </a:lnTo>
                <a:lnTo>
                  <a:pt x="637413" y="353568"/>
                </a:lnTo>
                <a:lnTo>
                  <a:pt x="622300" y="356616"/>
                </a:lnTo>
                <a:lnTo>
                  <a:pt x="607949" y="363347"/>
                </a:lnTo>
                <a:lnTo>
                  <a:pt x="622300" y="367411"/>
                </a:lnTo>
                <a:lnTo>
                  <a:pt x="637413" y="369951"/>
                </a:lnTo>
                <a:lnTo>
                  <a:pt x="651256" y="378206"/>
                </a:lnTo>
                <a:lnTo>
                  <a:pt x="636270" y="380746"/>
                </a:lnTo>
                <a:lnTo>
                  <a:pt x="622300" y="381762"/>
                </a:lnTo>
                <a:lnTo>
                  <a:pt x="607949" y="386842"/>
                </a:lnTo>
                <a:lnTo>
                  <a:pt x="592836" y="379222"/>
                </a:lnTo>
                <a:lnTo>
                  <a:pt x="579501" y="383286"/>
                </a:lnTo>
                <a:lnTo>
                  <a:pt x="565531" y="379222"/>
                </a:lnTo>
                <a:lnTo>
                  <a:pt x="551053" y="380746"/>
                </a:lnTo>
                <a:lnTo>
                  <a:pt x="522605" y="380746"/>
                </a:lnTo>
                <a:lnTo>
                  <a:pt x="507619" y="381762"/>
                </a:lnTo>
                <a:lnTo>
                  <a:pt x="499110" y="395097"/>
                </a:lnTo>
                <a:lnTo>
                  <a:pt x="493141" y="409448"/>
                </a:lnTo>
                <a:lnTo>
                  <a:pt x="479298" y="407797"/>
                </a:lnTo>
                <a:lnTo>
                  <a:pt x="464185" y="413512"/>
                </a:lnTo>
                <a:lnTo>
                  <a:pt x="450850" y="415036"/>
                </a:lnTo>
                <a:lnTo>
                  <a:pt x="436372" y="412496"/>
                </a:lnTo>
                <a:lnTo>
                  <a:pt x="421386" y="413512"/>
                </a:lnTo>
                <a:lnTo>
                  <a:pt x="407416" y="403225"/>
                </a:lnTo>
                <a:lnTo>
                  <a:pt x="396748" y="387858"/>
                </a:lnTo>
                <a:lnTo>
                  <a:pt x="382778" y="396113"/>
                </a:lnTo>
                <a:lnTo>
                  <a:pt x="367157" y="406781"/>
                </a:lnTo>
                <a:lnTo>
                  <a:pt x="357505" y="420116"/>
                </a:lnTo>
                <a:lnTo>
                  <a:pt x="355981" y="423164"/>
                </a:lnTo>
                <a:lnTo>
                  <a:pt x="342011" y="434975"/>
                </a:lnTo>
                <a:lnTo>
                  <a:pt x="334010" y="447802"/>
                </a:lnTo>
                <a:lnTo>
                  <a:pt x="320040" y="459486"/>
                </a:lnTo>
                <a:lnTo>
                  <a:pt x="316230" y="474853"/>
                </a:lnTo>
                <a:lnTo>
                  <a:pt x="308737" y="487680"/>
                </a:lnTo>
                <a:lnTo>
                  <a:pt x="295402" y="499491"/>
                </a:lnTo>
                <a:lnTo>
                  <a:pt x="289433" y="499491"/>
                </a:lnTo>
                <a:lnTo>
                  <a:pt x="275590" y="492760"/>
                </a:lnTo>
                <a:lnTo>
                  <a:pt x="262128" y="495935"/>
                </a:lnTo>
                <a:lnTo>
                  <a:pt x="246634" y="485140"/>
                </a:lnTo>
                <a:lnTo>
                  <a:pt x="232664" y="489204"/>
                </a:lnTo>
                <a:lnTo>
                  <a:pt x="231013" y="490220"/>
                </a:lnTo>
                <a:lnTo>
                  <a:pt x="216027" y="490220"/>
                </a:lnTo>
                <a:lnTo>
                  <a:pt x="212344" y="477520"/>
                </a:lnTo>
                <a:lnTo>
                  <a:pt x="197866" y="464185"/>
                </a:lnTo>
                <a:lnTo>
                  <a:pt x="201041" y="449326"/>
                </a:lnTo>
                <a:lnTo>
                  <a:pt x="197866" y="435991"/>
                </a:lnTo>
                <a:lnTo>
                  <a:pt x="189738" y="422656"/>
                </a:lnTo>
                <a:lnTo>
                  <a:pt x="175895" y="412496"/>
                </a:lnTo>
                <a:lnTo>
                  <a:pt x="161925" y="407797"/>
                </a:lnTo>
                <a:lnTo>
                  <a:pt x="146939" y="409448"/>
                </a:lnTo>
                <a:lnTo>
                  <a:pt x="134620" y="396113"/>
                </a:lnTo>
                <a:lnTo>
                  <a:pt x="123317" y="383286"/>
                </a:lnTo>
                <a:lnTo>
                  <a:pt x="113665" y="369951"/>
                </a:lnTo>
                <a:lnTo>
                  <a:pt x="106680" y="355092"/>
                </a:lnTo>
                <a:lnTo>
                  <a:pt x="105156" y="341884"/>
                </a:lnTo>
                <a:lnTo>
                  <a:pt x="102362" y="328549"/>
                </a:lnTo>
                <a:lnTo>
                  <a:pt x="101346" y="315722"/>
                </a:lnTo>
                <a:lnTo>
                  <a:pt x="95504" y="301879"/>
                </a:lnTo>
                <a:lnTo>
                  <a:pt x="92710" y="287528"/>
                </a:lnTo>
                <a:lnTo>
                  <a:pt x="92710" y="276860"/>
                </a:lnTo>
                <a:lnTo>
                  <a:pt x="96520" y="268605"/>
                </a:lnTo>
                <a:lnTo>
                  <a:pt x="96520" y="255905"/>
                </a:lnTo>
                <a:lnTo>
                  <a:pt x="107823" y="242570"/>
                </a:lnTo>
                <a:lnTo>
                  <a:pt x="109347" y="239014"/>
                </a:lnTo>
                <a:lnTo>
                  <a:pt x="110998" y="224155"/>
                </a:lnTo>
                <a:lnTo>
                  <a:pt x="116332" y="210820"/>
                </a:lnTo>
                <a:lnTo>
                  <a:pt x="128651" y="197485"/>
                </a:lnTo>
                <a:lnTo>
                  <a:pt x="137287" y="182626"/>
                </a:lnTo>
                <a:lnTo>
                  <a:pt x="149606" y="169799"/>
                </a:lnTo>
                <a:lnTo>
                  <a:pt x="163576" y="156591"/>
                </a:lnTo>
                <a:lnTo>
                  <a:pt x="176911" y="151892"/>
                </a:lnTo>
                <a:lnTo>
                  <a:pt x="191389" y="147320"/>
                </a:lnTo>
                <a:lnTo>
                  <a:pt x="206375" y="145796"/>
                </a:lnTo>
                <a:lnTo>
                  <a:pt x="220345" y="147320"/>
                </a:lnTo>
                <a:lnTo>
                  <a:pt x="233680" y="155067"/>
                </a:lnTo>
                <a:lnTo>
                  <a:pt x="249301" y="159131"/>
                </a:lnTo>
                <a:lnTo>
                  <a:pt x="264287" y="167259"/>
                </a:lnTo>
                <a:lnTo>
                  <a:pt x="278257" y="161671"/>
                </a:lnTo>
                <a:lnTo>
                  <a:pt x="293751" y="167259"/>
                </a:lnTo>
                <a:lnTo>
                  <a:pt x="307721" y="162687"/>
                </a:lnTo>
                <a:lnTo>
                  <a:pt x="321056" y="159131"/>
                </a:lnTo>
                <a:lnTo>
                  <a:pt x="329692" y="157607"/>
                </a:lnTo>
                <a:lnTo>
                  <a:pt x="328676" y="155575"/>
                </a:lnTo>
                <a:lnTo>
                  <a:pt x="327533" y="153543"/>
                </a:lnTo>
                <a:lnTo>
                  <a:pt x="327025" y="153035"/>
                </a:lnTo>
                <a:lnTo>
                  <a:pt x="323850" y="148336"/>
                </a:lnTo>
                <a:lnTo>
                  <a:pt x="315214" y="137668"/>
                </a:lnTo>
                <a:lnTo>
                  <a:pt x="298069" y="117602"/>
                </a:lnTo>
                <a:lnTo>
                  <a:pt x="293751" y="111506"/>
                </a:lnTo>
                <a:lnTo>
                  <a:pt x="290576" y="105918"/>
                </a:lnTo>
                <a:lnTo>
                  <a:pt x="290068" y="103886"/>
                </a:lnTo>
                <a:lnTo>
                  <a:pt x="289433" y="101727"/>
                </a:lnTo>
                <a:lnTo>
                  <a:pt x="288925" y="99695"/>
                </a:lnTo>
                <a:lnTo>
                  <a:pt x="289433" y="97155"/>
                </a:lnTo>
                <a:lnTo>
                  <a:pt x="290576" y="94107"/>
                </a:lnTo>
                <a:lnTo>
                  <a:pt x="292735" y="91567"/>
                </a:lnTo>
                <a:lnTo>
                  <a:pt x="295402" y="89027"/>
                </a:lnTo>
                <a:lnTo>
                  <a:pt x="298577" y="86487"/>
                </a:lnTo>
                <a:lnTo>
                  <a:pt x="301879" y="85471"/>
                </a:lnTo>
                <a:lnTo>
                  <a:pt x="306070" y="83820"/>
                </a:lnTo>
                <a:lnTo>
                  <a:pt x="309372" y="83312"/>
                </a:lnTo>
                <a:lnTo>
                  <a:pt x="312547" y="82296"/>
                </a:lnTo>
                <a:lnTo>
                  <a:pt x="318389" y="81788"/>
                </a:lnTo>
                <a:lnTo>
                  <a:pt x="320548" y="81788"/>
                </a:lnTo>
                <a:lnTo>
                  <a:pt x="325882" y="81788"/>
                </a:lnTo>
                <a:lnTo>
                  <a:pt x="339344" y="81788"/>
                </a:lnTo>
                <a:lnTo>
                  <a:pt x="358648" y="82296"/>
                </a:lnTo>
                <a:lnTo>
                  <a:pt x="383286" y="82296"/>
                </a:lnTo>
                <a:lnTo>
                  <a:pt x="409575" y="82296"/>
                </a:lnTo>
                <a:lnTo>
                  <a:pt x="435229" y="81788"/>
                </a:lnTo>
                <a:lnTo>
                  <a:pt x="458343" y="81280"/>
                </a:lnTo>
                <a:lnTo>
                  <a:pt x="477139" y="80264"/>
                </a:lnTo>
                <a:lnTo>
                  <a:pt x="483489" y="79248"/>
                </a:lnTo>
                <a:lnTo>
                  <a:pt x="489458" y="78232"/>
                </a:lnTo>
                <a:lnTo>
                  <a:pt x="493141" y="76708"/>
                </a:lnTo>
                <a:lnTo>
                  <a:pt x="496951" y="74676"/>
                </a:lnTo>
                <a:lnTo>
                  <a:pt x="498475" y="73152"/>
                </a:lnTo>
                <a:lnTo>
                  <a:pt x="499618" y="71120"/>
                </a:lnTo>
                <a:lnTo>
                  <a:pt x="500126" y="69088"/>
                </a:lnTo>
                <a:lnTo>
                  <a:pt x="499618" y="66421"/>
                </a:lnTo>
                <a:lnTo>
                  <a:pt x="497967" y="62865"/>
                </a:lnTo>
                <a:lnTo>
                  <a:pt x="495808" y="59309"/>
                </a:lnTo>
                <a:lnTo>
                  <a:pt x="493141" y="57277"/>
                </a:lnTo>
                <a:lnTo>
                  <a:pt x="492125" y="55753"/>
                </a:lnTo>
                <a:lnTo>
                  <a:pt x="493141" y="54737"/>
                </a:lnTo>
                <a:lnTo>
                  <a:pt x="494792" y="54229"/>
                </a:lnTo>
                <a:lnTo>
                  <a:pt x="494284" y="54229"/>
                </a:lnTo>
                <a:lnTo>
                  <a:pt x="479298" y="51689"/>
                </a:lnTo>
                <a:lnTo>
                  <a:pt x="465836" y="57277"/>
                </a:lnTo>
                <a:lnTo>
                  <a:pt x="457327" y="43434"/>
                </a:lnTo>
                <a:lnTo>
                  <a:pt x="443357" y="46482"/>
                </a:lnTo>
                <a:lnTo>
                  <a:pt x="428371" y="48006"/>
                </a:lnTo>
                <a:lnTo>
                  <a:pt x="412750" y="50546"/>
                </a:lnTo>
                <a:lnTo>
                  <a:pt x="398780" y="50546"/>
                </a:lnTo>
                <a:lnTo>
                  <a:pt x="385445" y="49022"/>
                </a:lnTo>
                <a:lnTo>
                  <a:pt x="369951" y="35814"/>
                </a:lnTo>
                <a:lnTo>
                  <a:pt x="365633" y="22479"/>
                </a:lnTo>
                <a:lnTo>
                  <a:pt x="364490" y="9144"/>
                </a:lnTo>
                <a:lnTo>
                  <a:pt x="350647" y="17399"/>
                </a:lnTo>
                <a:lnTo>
                  <a:pt x="335026" y="19939"/>
                </a:lnTo>
                <a:lnTo>
                  <a:pt x="321056" y="14732"/>
                </a:lnTo>
                <a:lnTo>
                  <a:pt x="306070" y="5588"/>
                </a:lnTo>
                <a:lnTo>
                  <a:pt x="292735" y="4064"/>
                </a:lnTo>
                <a:lnTo>
                  <a:pt x="276606" y="0"/>
                </a:lnTo>
                <a:lnTo>
                  <a:pt x="263271" y="0"/>
                </a:lnTo>
                <a:lnTo>
                  <a:pt x="248158" y="4064"/>
                </a:lnTo>
                <a:lnTo>
                  <a:pt x="249301" y="18415"/>
                </a:lnTo>
                <a:lnTo>
                  <a:pt x="244983" y="31623"/>
                </a:lnTo>
                <a:lnTo>
                  <a:pt x="243332" y="46482"/>
                </a:lnTo>
                <a:lnTo>
                  <a:pt x="233680" y="59817"/>
                </a:lnTo>
                <a:lnTo>
                  <a:pt x="219837" y="65913"/>
                </a:lnTo>
                <a:lnTo>
                  <a:pt x="210185" y="79756"/>
                </a:lnTo>
                <a:lnTo>
                  <a:pt x="209042" y="92583"/>
                </a:lnTo>
                <a:lnTo>
                  <a:pt x="194056" y="96647"/>
                </a:lnTo>
                <a:lnTo>
                  <a:pt x="180086" y="97663"/>
                </a:lnTo>
                <a:lnTo>
                  <a:pt x="164592" y="91567"/>
                </a:lnTo>
                <a:lnTo>
                  <a:pt x="158115" y="76708"/>
                </a:lnTo>
                <a:lnTo>
                  <a:pt x="155448" y="63373"/>
                </a:lnTo>
                <a:lnTo>
                  <a:pt x="139954" y="71628"/>
                </a:lnTo>
                <a:lnTo>
                  <a:pt x="138303" y="84963"/>
                </a:lnTo>
                <a:lnTo>
                  <a:pt x="131318" y="99695"/>
                </a:lnTo>
                <a:lnTo>
                  <a:pt x="116332" y="107442"/>
                </a:lnTo>
                <a:lnTo>
                  <a:pt x="102362" y="111506"/>
                </a:lnTo>
                <a:lnTo>
                  <a:pt x="96520" y="124841"/>
                </a:lnTo>
                <a:lnTo>
                  <a:pt x="101346" y="139192"/>
                </a:lnTo>
                <a:lnTo>
                  <a:pt x="92710" y="151892"/>
                </a:lnTo>
                <a:lnTo>
                  <a:pt x="87376" y="154051"/>
                </a:lnTo>
                <a:lnTo>
                  <a:pt x="72898" y="165735"/>
                </a:lnTo>
                <a:lnTo>
                  <a:pt x="65405" y="180086"/>
                </a:lnTo>
                <a:lnTo>
                  <a:pt x="65405" y="194437"/>
                </a:lnTo>
                <a:lnTo>
                  <a:pt x="50927" y="200025"/>
                </a:lnTo>
                <a:lnTo>
                  <a:pt x="59563" y="214376"/>
                </a:lnTo>
                <a:lnTo>
                  <a:pt x="70231" y="228219"/>
                </a:lnTo>
                <a:lnTo>
                  <a:pt x="67564" y="242570"/>
                </a:lnTo>
                <a:lnTo>
                  <a:pt x="63246" y="254254"/>
                </a:lnTo>
                <a:lnTo>
                  <a:pt x="49403" y="255905"/>
                </a:lnTo>
                <a:lnTo>
                  <a:pt x="38608" y="242570"/>
                </a:lnTo>
                <a:lnTo>
                  <a:pt x="21971" y="242570"/>
                </a:lnTo>
                <a:lnTo>
                  <a:pt x="26289" y="254254"/>
                </a:lnTo>
                <a:lnTo>
                  <a:pt x="39751" y="265049"/>
                </a:lnTo>
                <a:lnTo>
                  <a:pt x="54229" y="262509"/>
                </a:lnTo>
                <a:lnTo>
                  <a:pt x="56896" y="275844"/>
                </a:lnTo>
                <a:lnTo>
                  <a:pt x="49403" y="290195"/>
                </a:lnTo>
                <a:lnTo>
                  <a:pt x="48260" y="303403"/>
                </a:lnTo>
                <a:lnTo>
                  <a:pt x="47244" y="316738"/>
                </a:lnTo>
                <a:lnTo>
                  <a:pt x="47244" y="330073"/>
                </a:lnTo>
                <a:lnTo>
                  <a:pt x="52070" y="344424"/>
                </a:lnTo>
                <a:lnTo>
                  <a:pt x="55245" y="359283"/>
                </a:lnTo>
                <a:lnTo>
                  <a:pt x="65405" y="372491"/>
                </a:lnTo>
                <a:lnTo>
                  <a:pt x="68072" y="386842"/>
                </a:lnTo>
                <a:lnTo>
                  <a:pt x="63246" y="400177"/>
                </a:lnTo>
                <a:lnTo>
                  <a:pt x="60579" y="397129"/>
                </a:lnTo>
                <a:lnTo>
                  <a:pt x="54229" y="384302"/>
                </a:lnTo>
                <a:lnTo>
                  <a:pt x="48260" y="370967"/>
                </a:lnTo>
                <a:lnTo>
                  <a:pt x="42926" y="356616"/>
                </a:lnTo>
                <a:lnTo>
                  <a:pt x="28956" y="368427"/>
                </a:lnTo>
                <a:lnTo>
                  <a:pt x="26289" y="381762"/>
                </a:lnTo>
                <a:lnTo>
                  <a:pt x="10795" y="393573"/>
                </a:lnTo>
                <a:lnTo>
                  <a:pt x="6477" y="396113"/>
                </a:lnTo>
                <a:lnTo>
                  <a:pt x="0" y="409448"/>
                </a:lnTo>
                <a:lnTo>
                  <a:pt x="5969" y="396621"/>
                </a:lnTo>
                <a:lnTo>
                  <a:pt x="10160" y="398653"/>
                </a:lnTo>
                <a:lnTo>
                  <a:pt x="10160" y="402209"/>
                </a:lnTo>
                <a:lnTo>
                  <a:pt x="11303" y="411988"/>
                </a:lnTo>
                <a:lnTo>
                  <a:pt x="13462" y="425196"/>
                </a:lnTo>
                <a:lnTo>
                  <a:pt x="15621" y="441579"/>
                </a:lnTo>
                <a:lnTo>
                  <a:pt x="19304" y="460629"/>
                </a:lnTo>
                <a:lnTo>
                  <a:pt x="23622" y="479044"/>
                </a:lnTo>
                <a:lnTo>
                  <a:pt x="25781" y="488188"/>
                </a:lnTo>
                <a:lnTo>
                  <a:pt x="28448" y="496443"/>
                </a:lnTo>
                <a:lnTo>
                  <a:pt x="31623" y="504063"/>
                </a:lnTo>
                <a:lnTo>
                  <a:pt x="34290" y="510794"/>
                </a:lnTo>
                <a:lnTo>
                  <a:pt x="40259" y="524002"/>
                </a:lnTo>
                <a:lnTo>
                  <a:pt x="45593" y="537845"/>
                </a:lnTo>
                <a:lnTo>
                  <a:pt x="49403" y="552196"/>
                </a:lnTo>
                <a:lnTo>
                  <a:pt x="52578" y="565022"/>
                </a:lnTo>
                <a:lnTo>
                  <a:pt x="55245" y="576707"/>
                </a:lnTo>
                <a:lnTo>
                  <a:pt x="56896" y="585978"/>
                </a:lnTo>
                <a:lnTo>
                  <a:pt x="57912" y="591566"/>
                </a:lnTo>
                <a:lnTo>
                  <a:pt x="58420" y="594106"/>
                </a:lnTo>
                <a:lnTo>
                  <a:pt x="58420" y="595629"/>
                </a:lnTo>
                <a:lnTo>
                  <a:pt x="63246" y="594106"/>
                </a:lnTo>
                <a:lnTo>
                  <a:pt x="74041" y="591058"/>
                </a:lnTo>
                <a:lnTo>
                  <a:pt x="90043" y="587502"/>
                </a:lnTo>
                <a:lnTo>
                  <a:pt x="107823" y="583946"/>
                </a:lnTo>
                <a:lnTo>
                  <a:pt x="117475" y="582929"/>
                </a:lnTo>
                <a:lnTo>
                  <a:pt x="126492" y="580897"/>
                </a:lnTo>
                <a:lnTo>
                  <a:pt x="135636" y="579882"/>
                </a:lnTo>
                <a:lnTo>
                  <a:pt x="144780" y="579374"/>
                </a:lnTo>
                <a:lnTo>
                  <a:pt x="152273" y="579374"/>
                </a:lnTo>
                <a:lnTo>
                  <a:pt x="159258" y="580390"/>
                </a:lnTo>
                <a:lnTo>
                  <a:pt x="161925" y="580897"/>
                </a:lnTo>
                <a:lnTo>
                  <a:pt x="164592" y="581914"/>
                </a:lnTo>
                <a:lnTo>
                  <a:pt x="167259" y="582929"/>
                </a:lnTo>
                <a:lnTo>
                  <a:pt x="168910" y="584454"/>
                </a:lnTo>
                <a:lnTo>
                  <a:pt x="172593" y="587502"/>
                </a:lnTo>
                <a:lnTo>
                  <a:pt x="176403" y="591058"/>
                </a:lnTo>
                <a:lnTo>
                  <a:pt x="180721" y="596265"/>
                </a:lnTo>
                <a:lnTo>
                  <a:pt x="184912" y="601345"/>
                </a:lnTo>
                <a:lnTo>
                  <a:pt x="194564" y="614172"/>
                </a:lnTo>
                <a:lnTo>
                  <a:pt x="206375" y="626872"/>
                </a:lnTo>
                <a:lnTo>
                  <a:pt x="212852" y="633095"/>
                </a:lnTo>
                <a:lnTo>
                  <a:pt x="219329" y="639191"/>
                </a:lnTo>
                <a:lnTo>
                  <a:pt x="226822" y="644779"/>
                </a:lnTo>
                <a:lnTo>
                  <a:pt x="234823" y="650494"/>
                </a:lnTo>
                <a:lnTo>
                  <a:pt x="242824" y="655066"/>
                </a:lnTo>
                <a:lnTo>
                  <a:pt x="252476" y="659638"/>
                </a:lnTo>
                <a:lnTo>
                  <a:pt x="256794" y="661162"/>
                </a:lnTo>
                <a:lnTo>
                  <a:pt x="262128" y="662685"/>
                </a:lnTo>
                <a:lnTo>
                  <a:pt x="266954" y="664337"/>
                </a:lnTo>
                <a:lnTo>
                  <a:pt x="272923" y="665353"/>
                </a:lnTo>
                <a:lnTo>
                  <a:pt x="283591" y="667893"/>
                </a:lnTo>
                <a:lnTo>
                  <a:pt x="294894" y="670433"/>
                </a:lnTo>
                <a:lnTo>
                  <a:pt x="305562" y="673481"/>
                </a:lnTo>
                <a:lnTo>
                  <a:pt x="316230" y="676529"/>
                </a:lnTo>
                <a:lnTo>
                  <a:pt x="336169" y="684276"/>
                </a:lnTo>
                <a:lnTo>
                  <a:pt x="354838" y="692404"/>
                </a:lnTo>
                <a:lnTo>
                  <a:pt x="370967" y="700659"/>
                </a:lnTo>
                <a:lnTo>
                  <a:pt x="382778" y="706247"/>
                </a:lnTo>
                <a:lnTo>
                  <a:pt x="390779" y="710819"/>
                </a:lnTo>
                <a:lnTo>
                  <a:pt x="393954" y="712343"/>
                </a:lnTo>
                <a:lnTo>
                  <a:pt x="396113" y="713359"/>
                </a:lnTo>
                <a:lnTo>
                  <a:pt x="401574" y="716534"/>
                </a:lnTo>
                <a:lnTo>
                  <a:pt x="409575" y="721106"/>
                </a:lnTo>
                <a:lnTo>
                  <a:pt x="418084" y="726185"/>
                </a:lnTo>
                <a:lnTo>
                  <a:pt x="421386" y="729234"/>
                </a:lnTo>
                <a:lnTo>
                  <a:pt x="424561" y="732916"/>
                </a:lnTo>
                <a:lnTo>
                  <a:pt x="427736" y="736472"/>
                </a:lnTo>
                <a:lnTo>
                  <a:pt x="429387" y="740029"/>
                </a:lnTo>
                <a:lnTo>
                  <a:pt x="429895" y="741553"/>
                </a:lnTo>
                <a:lnTo>
                  <a:pt x="430403" y="743585"/>
                </a:lnTo>
                <a:lnTo>
                  <a:pt x="430403" y="745616"/>
                </a:lnTo>
                <a:lnTo>
                  <a:pt x="429895" y="747141"/>
                </a:lnTo>
                <a:lnTo>
                  <a:pt x="428879" y="749300"/>
                </a:lnTo>
                <a:lnTo>
                  <a:pt x="427736" y="750824"/>
                </a:lnTo>
                <a:lnTo>
                  <a:pt x="426212" y="753364"/>
                </a:lnTo>
                <a:lnTo>
                  <a:pt x="424053" y="754888"/>
                </a:lnTo>
                <a:lnTo>
                  <a:pt x="410083" y="766699"/>
                </a:lnTo>
                <a:lnTo>
                  <a:pt x="402590" y="773303"/>
                </a:lnTo>
                <a:lnTo>
                  <a:pt x="399923" y="777366"/>
                </a:lnTo>
                <a:lnTo>
                  <a:pt x="399415" y="777875"/>
                </a:lnTo>
                <a:lnTo>
                  <a:pt x="399415" y="778383"/>
                </a:lnTo>
                <a:lnTo>
                  <a:pt x="405765" y="779399"/>
                </a:lnTo>
                <a:lnTo>
                  <a:pt x="412242" y="780922"/>
                </a:lnTo>
                <a:lnTo>
                  <a:pt x="420243" y="783590"/>
                </a:lnTo>
                <a:lnTo>
                  <a:pt x="429387" y="787654"/>
                </a:lnTo>
                <a:lnTo>
                  <a:pt x="446024" y="794766"/>
                </a:lnTo>
                <a:lnTo>
                  <a:pt x="463677" y="802513"/>
                </a:lnTo>
                <a:lnTo>
                  <a:pt x="480314" y="809625"/>
                </a:lnTo>
                <a:lnTo>
                  <a:pt x="496443" y="816229"/>
                </a:lnTo>
                <a:lnTo>
                  <a:pt x="509778" y="822452"/>
                </a:lnTo>
                <a:lnTo>
                  <a:pt x="520573" y="827024"/>
                </a:lnTo>
                <a:lnTo>
                  <a:pt x="526923" y="830072"/>
                </a:lnTo>
                <a:lnTo>
                  <a:pt x="530225" y="831088"/>
                </a:lnTo>
                <a:lnTo>
                  <a:pt x="531241" y="829564"/>
                </a:lnTo>
                <a:lnTo>
                  <a:pt x="531749" y="828547"/>
                </a:lnTo>
                <a:lnTo>
                  <a:pt x="532257" y="828547"/>
                </a:lnTo>
                <a:lnTo>
                  <a:pt x="532892" y="828547"/>
                </a:lnTo>
                <a:lnTo>
                  <a:pt x="533400" y="828547"/>
                </a:lnTo>
                <a:lnTo>
                  <a:pt x="533908" y="829056"/>
                </a:lnTo>
                <a:close/>
                <a:moveTo>
                  <a:pt x="404241" y="270129"/>
                </a:moveTo>
                <a:lnTo>
                  <a:pt x="389128" y="275844"/>
                </a:lnTo>
                <a:lnTo>
                  <a:pt x="404241" y="267589"/>
                </a:lnTo>
                <a:lnTo>
                  <a:pt x="404241" y="270129"/>
                </a:lnTo>
                <a:close/>
                <a:moveTo>
                  <a:pt x="540893" y="290195"/>
                </a:moveTo>
                <a:lnTo>
                  <a:pt x="541909" y="303911"/>
                </a:lnTo>
                <a:lnTo>
                  <a:pt x="531241" y="290195"/>
                </a:lnTo>
                <a:lnTo>
                  <a:pt x="515112" y="282448"/>
                </a:lnTo>
                <a:lnTo>
                  <a:pt x="529590" y="283972"/>
                </a:lnTo>
                <a:lnTo>
                  <a:pt x="540893" y="290195"/>
                </a:lnTo>
                <a:close/>
                <a:moveTo>
                  <a:pt x="496443" y="304927"/>
                </a:moveTo>
                <a:lnTo>
                  <a:pt x="481965" y="306578"/>
                </a:lnTo>
                <a:lnTo>
                  <a:pt x="485140" y="293243"/>
                </a:lnTo>
                <a:lnTo>
                  <a:pt x="496443" y="304927"/>
                </a:lnTo>
                <a:close/>
                <a:moveTo>
                  <a:pt x="480822" y="310134"/>
                </a:moveTo>
                <a:lnTo>
                  <a:pt x="465836" y="318262"/>
                </a:lnTo>
                <a:lnTo>
                  <a:pt x="451866" y="316738"/>
                </a:lnTo>
                <a:lnTo>
                  <a:pt x="447675" y="303911"/>
                </a:lnTo>
                <a:lnTo>
                  <a:pt x="461518" y="298323"/>
                </a:lnTo>
                <a:lnTo>
                  <a:pt x="476504" y="301879"/>
                </a:lnTo>
                <a:lnTo>
                  <a:pt x="480822" y="310134"/>
                </a:lnTo>
                <a:close/>
                <a:moveTo>
                  <a:pt x="821817" y="595122"/>
                </a:moveTo>
                <a:lnTo>
                  <a:pt x="807847" y="595122"/>
                </a:lnTo>
                <a:lnTo>
                  <a:pt x="807847" y="581914"/>
                </a:lnTo>
                <a:lnTo>
                  <a:pt x="821817" y="595122"/>
                </a:lnTo>
                <a:close/>
                <a:moveTo>
                  <a:pt x="687197" y="575183"/>
                </a:moveTo>
                <a:lnTo>
                  <a:pt x="673227" y="586994"/>
                </a:lnTo>
                <a:lnTo>
                  <a:pt x="672211" y="572643"/>
                </a:lnTo>
                <a:lnTo>
                  <a:pt x="679196" y="559308"/>
                </a:lnTo>
                <a:lnTo>
                  <a:pt x="688848" y="572643"/>
                </a:lnTo>
                <a:lnTo>
                  <a:pt x="687197" y="575183"/>
                </a:lnTo>
                <a:close/>
                <a:moveTo>
                  <a:pt x="731647" y="547116"/>
                </a:moveTo>
                <a:lnTo>
                  <a:pt x="721487" y="560832"/>
                </a:lnTo>
                <a:lnTo>
                  <a:pt x="724789" y="547116"/>
                </a:lnTo>
                <a:lnTo>
                  <a:pt x="731647" y="547116"/>
                </a:lnTo>
                <a:close/>
                <a:moveTo>
                  <a:pt x="454533" y="327533"/>
                </a:moveTo>
                <a:lnTo>
                  <a:pt x="439547" y="330073"/>
                </a:lnTo>
                <a:lnTo>
                  <a:pt x="425069" y="330073"/>
                </a:lnTo>
                <a:lnTo>
                  <a:pt x="410083" y="341884"/>
                </a:lnTo>
                <a:lnTo>
                  <a:pt x="410083" y="327533"/>
                </a:lnTo>
                <a:lnTo>
                  <a:pt x="425069" y="315722"/>
                </a:lnTo>
                <a:lnTo>
                  <a:pt x="439547" y="316738"/>
                </a:lnTo>
                <a:lnTo>
                  <a:pt x="453517" y="324993"/>
                </a:lnTo>
                <a:lnTo>
                  <a:pt x="454533" y="327533"/>
                </a:lnTo>
                <a:close/>
                <a:moveTo>
                  <a:pt x="705485" y="537845"/>
                </a:moveTo>
                <a:lnTo>
                  <a:pt x="706501" y="524510"/>
                </a:lnTo>
                <a:lnTo>
                  <a:pt x="708152" y="510159"/>
                </a:lnTo>
                <a:lnTo>
                  <a:pt x="721487" y="505079"/>
                </a:lnTo>
                <a:lnTo>
                  <a:pt x="737616" y="517398"/>
                </a:lnTo>
                <a:lnTo>
                  <a:pt x="750951" y="509143"/>
                </a:lnTo>
                <a:lnTo>
                  <a:pt x="760603" y="494411"/>
                </a:lnTo>
                <a:lnTo>
                  <a:pt x="764921" y="481076"/>
                </a:lnTo>
                <a:lnTo>
                  <a:pt x="749935" y="469265"/>
                </a:lnTo>
                <a:lnTo>
                  <a:pt x="735965" y="464185"/>
                </a:lnTo>
                <a:lnTo>
                  <a:pt x="721487" y="474853"/>
                </a:lnTo>
                <a:lnTo>
                  <a:pt x="712470" y="487680"/>
                </a:lnTo>
                <a:lnTo>
                  <a:pt x="696849" y="478536"/>
                </a:lnTo>
                <a:lnTo>
                  <a:pt x="705485" y="464185"/>
                </a:lnTo>
                <a:lnTo>
                  <a:pt x="696849" y="450342"/>
                </a:lnTo>
                <a:lnTo>
                  <a:pt x="682879" y="454914"/>
                </a:lnTo>
                <a:lnTo>
                  <a:pt x="667893" y="453390"/>
                </a:lnTo>
                <a:lnTo>
                  <a:pt x="652399" y="457454"/>
                </a:lnTo>
                <a:lnTo>
                  <a:pt x="638937" y="458470"/>
                </a:lnTo>
                <a:lnTo>
                  <a:pt x="628777" y="472821"/>
                </a:lnTo>
                <a:lnTo>
                  <a:pt x="623951" y="486664"/>
                </a:lnTo>
                <a:lnTo>
                  <a:pt x="622300" y="499999"/>
                </a:lnTo>
                <a:lnTo>
                  <a:pt x="628777" y="512826"/>
                </a:lnTo>
                <a:lnTo>
                  <a:pt x="633603" y="527050"/>
                </a:lnTo>
                <a:lnTo>
                  <a:pt x="647065" y="524510"/>
                </a:lnTo>
                <a:lnTo>
                  <a:pt x="662559" y="511810"/>
                </a:lnTo>
                <a:lnTo>
                  <a:pt x="669544" y="498475"/>
                </a:lnTo>
                <a:lnTo>
                  <a:pt x="680212" y="485648"/>
                </a:lnTo>
                <a:lnTo>
                  <a:pt x="693166" y="498475"/>
                </a:lnTo>
                <a:lnTo>
                  <a:pt x="694182" y="512826"/>
                </a:lnTo>
                <a:lnTo>
                  <a:pt x="680212" y="526034"/>
                </a:lnTo>
                <a:lnTo>
                  <a:pt x="694182" y="535304"/>
                </a:lnTo>
                <a:lnTo>
                  <a:pt x="705485" y="537845"/>
                </a:lnTo>
                <a:close/>
                <a:moveTo>
                  <a:pt x="759587" y="510159"/>
                </a:moveTo>
                <a:lnTo>
                  <a:pt x="764921" y="524510"/>
                </a:lnTo>
                <a:lnTo>
                  <a:pt x="776224" y="537845"/>
                </a:lnTo>
                <a:lnTo>
                  <a:pt x="771906" y="552704"/>
                </a:lnTo>
                <a:lnTo>
                  <a:pt x="757936" y="551688"/>
                </a:lnTo>
                <a:lnTo>
                  <a:pt x="749935" y="537845"/>
                </a:lnTo>
                <a:lnTo>
                  <a:pt x="749935" y="523494"/>
                </a:lnTo>
                <a:lnTo>
                  <a:pt x="759587" y="510159"/>
                </a:lnTo>
                <a:close/>
                <a:moveTo>
                  <a:pt x="67564" y="650494"/>
                </a:moveTo>
                <a:lnTo>
                  <a:pt x="68072" y="652018"/>
                </a:lnTo>
                <a:lnTo>
                  <a:pt x="68072" y="653034"/>
                </a:lnTo>
                <a:lnTo>
                  <a:pt x="67564" y="650494"/>
                </a:lnTo>
                <a:close/>
              </a:path>
            </a:pathLst>
          </a:custGeom>
          <a:solidFill>
            <a:srgbClr val="D6D6D6"/>
          </a:solidFill>
        </p:spPr>
        <p:txBody>
          <a:bodyPr wrap="square" lIns="0" tIns="0" rIns="0" bIns="0" rtlCol="0">
            <a:noAutofit/>
          </a:bodyPr>
          <a:lstStyle/>
          <a:p>
            <a:endParaRPr sz="1662"/>
          </a:p>
        </p:txBody>
      </p:sp>
      <p:sp>
        <p:nvSpPr>
          <p:cNvPr id="294" name="object 294"/>
          <p:cNvSpPr/>
          <p:nvPr/>
        </p:nvSpPr>
        <p:spPr>
          <a:xfrm>
            <a:off x="4657285" y="2230257"/>
            <a:ext cx="767393" cy="775950"/>
          </a:xfrm>
          <a:custGeom>
            <a:avLst/>
            <a:gdLst/>
            <a:ahLst/>
            <a:cxnLst/>
            <a:rect l="l" t="t" r="r" b="b"/>
            <a:pathLst>
              <a:path w="831342" h="840613">
                <a:moveTo>
                  <a:pt x="538671" y="833819"/>
                </a:moveTo>
                <a:lnTo>
                  <a:pt x="539687" y="831279"/>
                </a:lnTo>
                <a:lnTo>
                  <a:pt x="543497" y="828739"/>
                </a:lnTo>
                <a:lnTo>
                  <a:pt x="558991" y="825183"/>
                </a:lnTo>
                <a:lnTo>
                  <a:pt x="555816" y="810323"/>
                </a:lnTo>
                <a:lnTo>
                  <a:pt x="542481" y="806767"/>
                </a:lnTo>
                <a:lnTo>
                  <a:pt x="527368" y="795973"/>
                </a:lnTo>
                <a:lnTo>
                  <a:pt x="532829" y="782638"/>
                </a:lnTo>
                <a:lnTo>
                  <a:pt x="528511" y="769810"/>
                </a:lnTo>
                <a:lnTo>
                  <a:pt x="515049" y="766763"/>
                </a:lnTo>
                <a:lnTo>
                  <a:pt x="504889" y="752412"/>
                </a:lnTo>
                <a:lnTo>
                  <a:pt x="489903" y="747332"/>
                </a:lnTo>
                <a:lnTo>
                  <a:pt x="478600" y="732473"/>
                </a:lnTo>
                <a:lnTo>
                  <a:pt x="478600" y="719138"/>
                </a:lnTo>
                <a:lnTo>
                  <a:pt x="470599" y="705929"/>
                </a:lnTo>
                <a:lnTo>
                  <a:pt x="462090" y="692595"/>
                </a:lnTo>
                <a:lnTo>
                  <a:pt x="450787" y="677735"/>
                </a:lnTo>
                <a:lnTo>
                  <a:pt x="445453" y="664909"/>
                </a:lnTo>
                <a:lnTo>
                  <a:pt x="431483" y="654241"/>
                </a:lnTo>
                <a:lnTo>
                  <a:pt x="417513" y="640906"/>
                </a:lnTo>
                <a:lnTo>
                  <a:pt x="403543" y="640906"/>
                </a:lnTo>
                <a:lnTo>
                  <a:pt x="390208" y="630619"/>
                </a:lnTo>
                <a:lnTo>
                  <a:pt x="385382" y="616776"/>
                </a:lnTo>
                <a:lnTo>
                  <a:pt x="371920" y="608140"/>
                </a:lnTo>
                <a:lnTo>
                  <a:pt x="360744" y="593281"/>
                </a:lnTo>
                <a:lnTo>
                  <a:pt x="351092" y="608140"/>
                </a:lnTo>
                <a:lnTo>
                  <a:pt x="348425" y="594297"/>
                </a:lnTo>
                <a:lnTo>
                  <a:pt x="343091" y="580962"/>
                </a:lnTo>
                <a:lnTo>
                  <a:pt x="346774" y="568262"/>
                </a:lnTo>
                <a:lnTo>
                  <a:pt x="360744" y="573342"/>
                </a:lnTo>
                <a:lnTo>
                  <a:pt x="376238" y="583629"/>
                </a:lnTo>
                <a:lnTo>
                  <a:pt x="391224" y="597345"/>
                </a:lnTo>
                <a:lnTo>
                  <a:pt x="405194" y="595821"/>
                </a:lnTo>
                <a:lnTo>
                  <a:pt x="419164" y="590741"/>
                </a:lnTo>
                <a:lnTo>
                  <a:pt x="428816" y="577406"/>
                </a:lnTo>
                <a:lnTo>
                  <a:pt x="434658" y="563563"/>
                </a:lnTo>
                <a:lnTo>
                  <a:pt x="449644" y="553403"/>
                </a:lnTo>
                <a:lnTo>
                  <a:pt x="463106" y="548196"/>
                </a:lnTo>
                <a:lnTo>
                  <a:pt x="477584" y="541592"/>
                </a:lnTo>
                <a:lnTo>
                  <a:pt x="492570" y="539052"/>
                </a:lnTo>
                <a:lnTo>
                  <a:pt x="506540" y="537528"/>
                </a:lnTo>
                <a:lnTo>
                  <a:pt x="519875" y="530797"/>
                </a:lnTo>
                <a:lnTo>
                  <a:pt x="534353" y="522161"/>
                </a:lnTo>
                <a:lnTo>
                  <a:pt x="548323" y="514922"/>
                </a:lnTo>
                <a:lnTo>
                  <a:pt x="560642" y="500698"/>
                </a:lnTo>
                <a:lnTo>
                  <a:pt x="572961" y="486855"/>
                </a:lnTo>
                <a:lnTo>
                  <a:pt x="582613" y="474028"/>
                </a:lnTo>
                <a:lnTo>
                  <a:pt x="596583" y="462217"/>
                </a:lnTo>
                <a:lnTo>
                  <a:pt x="602425" y="454089"/>
                </a:lnTo>
                <a:lnTo>
                  <a:pt x="614744" y="440754"/>
                </a:lnTo>
                <a:lnTo>
                  <a:pt x="623888" y="426403"/>
                </a:lnTo>
                <a:lnTo>
                  <a:pt x="629857" y="412560"/>
                </a:lnTo>
                <a:lnTo>
                  <a:pt x="643700" y="410020"/>
                </a:lnTo>
                <a:lnTo>
                  <a:pt x="659321" y="409004"/>
                </a:lnTo>
                <a:lnTo>
                  <a:pt x="672656" y="407988"/>
                </a:lnTo>
                <a:lnTo>
                  <a:pt x="687642" y="399860"/>
                </a:lnTo>
                <a:lnTo>
                  <a:pt x="691960" y="414211"/>
                </a:lnTo>
                <a:lnTo>
                  <a:pt x="706438" y="427927"/>
                </a:lnTo>
                <a:lnTo>
                  <a:pt x="719900" y="437198"/>
                </a:lnTo>
                <a:lnTo>
                  <a:pt x="733743" y="432626"/>
                </a:lnTo>
                <a:lnTo>
                  <a:pt x="739712" y="419799"/>
                </a:lnTo>
                <a:lnTo>
                  <a:pt x="742379" y="406464"/>
                </a:lnTo>
                <a:lnTo>
                  <a:pt x="747205" y="391605"/>
                </a:lnTo>
                <a:lnTo>
                  <a:pt x="747205" y="378270"/>
                </a:lnTo>
                <a:lnTo>
                  <a:pt x="742379" y="365570"/>
                </a:lnTo>
                <a:lnTo>
                  <a:pt x="728409" y="358331"/>
                </a:lnTo>
                <a:lnTo>
                  <a:pt x="712915" y="351219"/>
                </a:lnTo>
                <a:lnTo>
                  <a:pt x="698945" y="349187"/>
                </a:lnTo>
                <a:lnTo>
                  <a:pt x="685610" y="349187"/>
                </a:lnTo>
                <a:lnTo>
                  <a:pt x="669481" y="355791"/>
                </a:lnTo>
                <a:lnTo>
                  <a:pt x="656019" y="357315"/>
                </a:lnTo>
                <a:lnTo>
                  <a:pt x="642176" y="358331"/>
                </a:lnTo>
                <a:lnTo>
                  <a:pt x="627063" y="361379"/>
                </a:lnTo>
                <a:lnTo>
                  <a:pt x="612712" y="368110"/>
                </a:lnTo>
                <a:lnTo>
                  <a:pt x="627063" y="372174"/>
                </a:lnTo>
                <a:lnTo>
                  <a:pt x="642176" y="374714"/>
                </a:lnTo>
                <a:lnTo>
                  <a:pt x="656019" y="382969"/>
                </a:lnTo>
                <a:lnTo>
                  <a:pt x="641033" y="385509"/>
                </a:lnTo>
                <a:lnTo>
                  <a:pt x="627063" y="386525"/>
                </a:lnTo>
                <a:lnTo>
                  <a:pt x="612712" y="391605"/>
                </a:lnTo>
                <a:lnTo>
                  <a:pt x="597599" y="383985"/>
                </a:lnTo>
                <a:lnTo>
                  <a:pt x="584264" y="388049"/>
                </a:lnTo>
                <a:lnTo>
                  <a:pt x="570294" y="383985"/>
                </a:lnTo>
                <a:lnTo>
                  <a:pt x="555816" y="385509"/>
                </a:lnTo>
                <a:lnTo>
                  <a:pt x="527368" y="385509"/>
                </a:lnTo>
                <a:lnTo>
                  <a:pt x="512382" y="386525"/>
                </a:lnTo>
                <a:lnTo>
                  <a:pt x="503873" y="399860"/>
                </a:lnTo>
                <a:lnTo>
                  <a:pt x="497904" y="414211"/>
                </a:lnTo>
                <a:lnTo>
                  <a:pt x="484061" y="412560"/>
                </a:lnTo>
                <a:lnTo>
                  <a:pt x="468948" y="418275"/>
                </a:lnTo>
                <a:lnTo>
                  <a:pt x="455613" y="419799"/>
                </a:lnTo>
                <a:lnTo>
                  <a:pt x="441135" y="417259"/>
                </a:lnTo>
                <a:lnTo>
                  <a:pt x="426149" y="418275"/>
                </a:lnTo>
                <a:lnTo>
                  <a:pt x="412179" y="407988"/>
                </a:lnTo>
                <a:lnTo>
                  <a:pt x="401511" y="392621"/>
                </a:lnTo>
                <a:lnTo>
                  <a:pt x="387541" y="400876"/>
                </a:lnTo>
                <a:lnTo>
                  <a:pt x="371920" y="411544"/>
                </a:lnTo>
                <a:lnTo>
                  <a:pt x="362268" y="424879"/>
                </a:lnTo>
                <a:lnTo>
                  <a:pt x="360744" y="427927"/>
                </a:lnTo>
                <a:lnTo>
                  <a:pt x="346774" y="439738"/>
                </a:lnTo>
                <a:lnTo>
                  <a:pt x="338773" y="452565"/>
                </a:lnTo>
                <a:lnTo>
                  <a:pt x="324803" y="464249"/>
                </a:lnTo>
                <a:lnTo>
                  <a:pt x="320993" y="479616"/>
                </a:lnTo>
                <a:lnTo>
                  <a:pt x="313500" y="492443"/>
                </a:lnTo>
                <a:lnTo>
                  <a:pt x="300165" y="504254"/>
                </a:lnTo>
                <a:lnTo>
                  <a:pt x="294196" y="504254"/>
                </a:lnTo>
                <a:lnTo>
                  <a:pt x="280353" y="497523"/>
                </a:lnTo>
                <a:lnTo>
                  <a:pt x="266891" y="500698"/>
                </a:lnTo>
                <a:lnTo>
                  <a:pt x="251397" y="489903"/>
                </a:lnTo>
                <a:lnTo>
                  <a:pt x="237427" y="493967"/>
                </a:lnTo>
                <a:lnTo>
                  <a:pt x="235776" y="494983"/>
                </a:lnTo>
                <a:lnTo>
                  <a:pt x="220790" y="494983"/>
                </a:lnTo>
                <a:lnTo>
                  <a:pt x="217107" y="482283"/>
                </a:lnTo>
                <a:lnTo>
                  <a:pt x="202629" y="468948"/>
                </a:lnTo>
                <a:lnTo>
                  <a:pt x="205804" y="454089"/>
                </a:lnTo>
                <a:lnTo>
                  <a:pt x="202629" y="440754"/>
                </a:lnTo>
                <a:lnTo>
                  <a:pt x="194501" y="427419"/>
                </a:lnTo>
                <a:lnTo>
                  <a:pt x="180658" y="417259"/>
                </a:lnTo>
                <a:lnTo>
                  <a:pt x="166688" y="412560"/>
                </a:lnTo>
                <a:lnTo>
                  <a:pt x="151702" y="414211"/>
                </a:lnTo>
                <a:lnTo>
                  <a:pt x="139383" y="400876"/>
                </a:lnTo>
                <a:lnTo>
                  <a:pt x="128080" y="388049"/>
                </a:lnTo>
                <a:lnTo>
                  <a:pt x="118428" y="374714"/>
                </a:lnTo>
                <a:lnTo>
                  <a:pt x="111443" y="359855"/>
                </a:lnTo>
                <a:lnTo>
                  <a:pt x="109919" y="346647"/>
                </a:lnTo>
                <a:lnTo>
                  <a:pt x="107125" y="333312"/>
                </a:lnTo>
                <a:lnTo>
                  <a:pt x="106109" y="320485"/>
                </a:lnTo>
                <a:lnTo>
                  <a:pt x="100267" y="306642"/>
                </a:lnTo>
                <a:lnTo>
                  <a:pt x="97473" y="292291"/>
                </a:lnTo>
                <a:lnTo>
                  <a:pt x="97473" y="281623"/>
                </a:lnTo>
                <a:lnTo>
                  <a:pt x="101283" y="273368"/>
                </a:lnTo>
                <a:lnTo>
                  <a:pt x="101283" y="260668"/>
                </a:lnTo>
                <a:lnTo>
                  <a:pt x="112586" y="247333"/>
                </a:lnTo>
                <a:lnTo>
                  <a:pt x="114110" y="243777"/>
                </a:lnTo>
                <a:lnTo>
                  <a:pt x="115761" y="228918"/>
                </a:lnTo>
                <a:lnTo>
                  <a:pt x="121095" y="215583"/>
                </a:lnTo>
                <a:lnTo>
                  <a:pt x="133414" y="202248"/>
                </a:lnTo>
                <a:lnTo>
                  <a:pt x="142050" y="187389"/>
                </a:lnTo>
                <a:lnTo>
                  <a:pt x="154369" y="174562"/>
                </a:lnTo>
                <a:lnTo>
                  <a:pt x="168339" y="161354"/>
                </a:lnTo>
                <a:lnTo>
                  <a:pt x="181674" y="156655"/>
                </a:lnTo>
                <a:lnTo>
                  <a:pt x="196152" y="152083"/>
                </a:lnTo>
                <a:lnTo>
                  <a:pt x="211138" y="150559"/>
                </a:lnTo>
                <a:lnTo>
                  <a:pt x="225108" y="152083"/>
                </a:lnTo>
                <a:lnTo>
                  <a:pt x="238443" y="159830"/>
                </a:lnTo>
                <a:lnTo>
                  <a:pt x="254064" y="163894"/>
                </a:lnTo>
                <a:lnTo>
                  <a:pt x="269050" y="172022"/>
                </a:lnTo>
                <a:lnTo>
                  <a:pt x="283020" y="166434"/>
                </a:lnTo>
                <a:lnTo>
                  <a:pt x="298514" y="172022"/>
                </a:lnTo>
                <a:lnTo>
                  <a:pt x="312484" y="167450"/>
                </a:lnTo>
                <a:lnTo>
                  <a:pt x="325819" y="163894"/>
                </a:lnTo>
                <a:lnTo>
                  <a:pt x="334455" y="162370"/>
                </a:lnTo>
                <a:lnTo>
                  <a:pt x="333439" y="160338"/>
                </a:lnTo>
                <a:lnTo>
                  <a:pt x="332296" y="158306"/>
                </a:lnTo>
                <a:lnTo>
                  <a:pt x="331788" y="157798"/>
                </a:lnTo>
                <a:lnTo>
                  <a:pt x="328613" y="153099"/>
                </a:lnTo>
                <a:lnTo>
                  <a:pt x="319977" y="142431"/>
                </a:lnTo>
                <a:lnTo>
                  <a:pt x="302832" y="122365"/>
                </a:lnTo>
                <a:lnTo>
                  <a:pt x="298514" y="116269"/>
                </a:lnTo>
                <a:lnTo>
                  <a:pt x="295339" y="110681"/>
                </a:lnTo>
                <a:lnTo>
                  <a:pt x="294831" y="108649"/>
                </a:lnTo>
                <a:lnTo>
                  <a:pt x="294196" y="106490"/>
                </a:lnTo>
                <a:lnTo>
                  <a:pt x="293688" y="104458"/>
                </a:lnTo>
                <a:lnTo>
                  <a:pt x="294196" y="101918"/>
                </a:lnTo>
                <a:lnTo>
                  <a:pt x="295339" y="98870"/>
                </a:lnTo>
                <a:lnTo>
                  <a:pt x="297498" y="96330"/>
                </a:lnTo>
                <a:lnTo>
                  <a:pt x="300165" y="93790"/>
                </a:lnTo>
                <a:lnTo>
                  <a:pt x="303340" y="91250"/>
                </a:lnTo>
                <a:lnTo>
                  <a:pt x="306642" y="90234"/>
                </a:lnTo>
                <a:lnTo>
                  <a:pt x="310833" y="88583"/>
                </a:lnTo>
                <a:lnTo>
                  <a:pt x="314135" y="88075"/>
                </a:lnTo>
                <a:lnTo>
                  <a:pt x="317310" y="87059"/>
                </a:lnTo>
                <a:lnTo>
                  <a:pt x="323152" y="86551"/>
                </a:lnTo>
                <a:lnTo>
                  <a:pt x="325311" y="86551"/>
                </a:lnTo>
                <a:lnTo>
                  <a:pt x="330645" y="86551"/>
                </a:lnTo>
                <a:lnTo>
                  <a:pt x="344107" y="86551"/>
                </a:lnTo>
                <a:lnTo>
                  <a:pt x="363411" y="87059"/>
                </a:lnTo>
                <a:lnTo>
                  <a:pt x="388049" y="87059"/>
                </a:lnTo>
                <a:lnTo>
                  <a:pt x="414338" y="87059"/>
                </a:lnTo>
                <a:lnTo>
                  <a:pt x="439992" y="86551"/>
                </a:lnTo>
                <a:lnTo>
                  <a:pt x="463106" y="86043"/>
                </a:lnTo>
                <a:lnTo>
                  <a:pt x="481902" y="85027"/>
                </a:lnTo>
                <a:lnTo>
                  <a:pt x="488252" y="84011"/>
                </a:lnTo>
                <a:lnTo>
                  <a:pt x="494221" y="82995"/>
                </a:lnTo>
                <a:lnTo>
                  <a:pt x="497904" y="81471"/>
                </a:lnTo>
                <a:lnTo>
                  <a:pt x="501714" y="79439"/>
                </a:lnTo>
                <a:lnTo>
                  <a:pt x="503238" y="77915"/>
                </a:lnTo>
                <a:lnTo>
                  <a:pt x="504381" y="75883"/>
                </a:lnTo>
                <a:lnTo>
                  <a:pt x="504889" y="73851"/>
                </a:lnTo>
                <a:lnTo>
                  <a:pt x="504381" y="71184"/>
                </a:lnTo>
                <a:lnTo>
                  <a:pt x="502730" y="67628"/>
                </a:lnTo>
                <a:lnTo>
                  <a:pt x="500571" y="64072"/>
                </a:lnTo>
                <a:lnTo>
                  <a:pt x="497904" y="62040"/>
                </a:lnTo>
                <a:lnTo>
                  <a:pt x="496888" y="60516"/>
                </a:lnTo>
                <a:lnTo>
                  <a:pt x="497904" y="59500"/>
                </a:lnTo>
                <a:lnTo>
                  <a:pt x="499555" y="58992"/>
                </a:lnTo>
                <a:lnTo>
                  <a:pt x="499047" y="58992"/>
                </a:lnTo>
                <a:lnTo>
                  <a:pt x="484061" y="56452"/>
                </a:lnTo>
                <a:lnTo>
                  <a:pt x="470599" y="62040"/>
                </a:lnTo>
                <a:lnTo>
                  <a:pt x="462090" y="48197"/>
                </a:lnTo>
                <a:lnTo>
                  <a:pt x="448120" y="51245"/>
                </a:lnTo>
                <a:lnTo>
                  <a:pt x="433134" y="52769"/>
                </a:lnTo>
                <a:lnTo>
                  <a:pt x="417513" y="55309"/>
                </a:lnTo>
                <a:lnTo>
                  <a:pt x="403543" y="55309"/>
                </a:lnTo>
                <a:lnTo>
                  <a:pt x="390208" y="53785"/>
                </a:lnTo>
                <a:lnTo>
                  <a:pt x="374714" y="40577"/>
                </a:lnTo>
                <a:lnTo>
                  <a:pt x="370396" y="27242"/>
                </a:lnTo>
                <a:lnTo>
                  <a:pt x="369253" y="13907"/>
                </a:lnTo>
                <a:lnTo>
                  <a:pt x="355410" y="22162"/>
                </a:lnTo>
                <a:lnTo>
                  <a:pt x="339789" y="24702"/>
                </a:lnTo>
                <a:lnTo>
                  <a:pt x="325819" y="19495"/>
                </a:lnTo>
                <a:lnTo>
                  <a:pt x="310833" y="10351"/>
                </a:lnTo>
                <a:lnTo>
                  <a:pt x="297498" y="8827"/>
                </a:lnTo>
                <a:lnTo>
                  <a:pt x="281369" y="4763"/>
                </a:lnTo>
                <a:lnTo>
                  <a:pt x="268034" y="4763"/>
                </a:lnTo>
                <a:lnTo>
                  <a:pt x="252921" y="8827"/>
                </a:lnTo>
                <a:lnTo>
                  <a:pt x="254064" y="23178"/>
                </a:lnTo>
                <a:lnTo>
                  <a:pt x="249746" y="36386"/>
                </a:lnTo>
                <a:lnTo>
                  <a:pt x="248095" y="51245"/>
                </a:lnTo>
                <a:lnTo>
                  <a:pt x="238443" y="64580"/>
                </a:lnTo>
                <a:lnTo>
                  <a:pt x="224600" y="70676"/>
                </a:lnTo>
                <a:lnTo>
                  <a:pt x="214948" y="84519"/>
                </a:lnTo>
                <a:lnTo>
                  <a:pt x="213805" y="97346"/>
                </a:lnTo>
                <a:lnTo>
                  <a:pt x="198819" y="101410"/>
                </a:lnTo>
                <a:lnTo>
                  <a:pt x="184849" y="102426"/>
                </a:lnTo>
                <a:lnTo>
                  <a:pt x="169355" y="96330"/>
                </a:lnTo>
                <a:lnTo>
                  <a:pt x="162878" y="81471"/>
                </a:lnTo>
                <a:lnTo>
                  <a:pt x="160211" y="68136"/>
                </a:lnTo>
                <a:lnTo>
                  <a:pt x="144717" y="76391"/>
                </a:lnTo>
                <a:lnTo>
                  <a:pt x="143066" y="89726"/>
                </a:lnTo>
                <a:lnTo>
                  <a:pt x="136081" y="104458"/>
                </a:lnTo>
                <a:lnTo>
                  <a:pt x="121095" y="112205"/>
                </a:lnTo>
                <a:lnTo>
                  <a:pt x="107125" y="116269"/>
                </a:lnTo>
                <a:lnTo>
                  <a:pt x="101283" y="129604"/>
                </a:lnTo>
                <a:lnTo>
                  <a:pt x="106109" y="143955"/>
                </a:lnTo>
                <a:lnTo>
                  <a:pt x="97473" y="156655"/>
                </a:lnTo>
                <a:lnTo>
                  <a:pt x="92139" y="158814"/>
                </a:lnTo>
                <a:lnTo>
                  <a:pt x="77661" y="170498"/>
                </a:lnTo>
                <a:lnTo>
                  <a:pt x="70168" y="184849"/>
                </a:lnTo>
                <a:lnTo>
                  <a:pt x="70168" y="199200"/>
                </a:lnTo>
                <a:lnTo>
                  <a:pt x="55690" y="204788"/>
                </a:lnTo>
                <a:lnTo>
                  <a:pt x="64326" y="219139"/>
                </a:lnTo>
                <a:lnTo>
                  <a:pt x="74994" y="232982"/>
                </a:lnTo>
                <a:lnTo>
                  <a:pt x="72327" y="247333"/>
                </a:lnTo>
                <a:lnTo>
                  <a:pt x="68009" y="259017"/>
                </a:lnTo>
                <a:lnTo>
                  <a:pt x="54166" y="260668"/>
                </a:lnTo>
                <a:lnTo>
                  <a:pt x="43371" y="247333"/>
                </a:lnTo>
                <a:lnTo>
                  <a:pt x="26734" y="247333"/>
                </a:lnTo>
                <a:lnTo>
                  <a:pt x="31052" y="259017"/>
                </a:lnTo>
                <a:lnTo>
                  <a:pt x="44514" y="269812"/>
                </a:lnTo>
                <a:lnTo>
                  <a:pt x="58992" y="267272"/>
                </a:lnTo>
                <a:lnTo>
                  <a:pt x="61659" y="280607"/>
                </a:lnTo>
                <a:lnTo>
                  <a:pt x="54166" y="294958"/>
                </a:lnTo>
                <a:lnTo>
                  <a:pt x="53023" y="308166"/>
                </a:lnTo>
                <a:lnTo>
                  <a:pt x="52007" y="321501"/>
                </a:lnTo>
                <a:lnTo>
                  <a:pt x="52007" y="334836"/>
                </a:lnTo>
                <a:lnTo>
                  <a:pt x="56833" y="349187"/>
                </a:lnTo>
                <a:lnTo>
                  <a:pt x="60008" y="364046"/>
                </a:lnTo>
                <a:lnTo>
                  <a:pt x="70168" y="377254"/>
                </a:lnTo>
                <a:lnTo>
                  <a:pt x="72835" y="391605"/>
                </a:lnTo>
                <a:lnTo>
                  <a:pt x="68009" y="404940"/>
                </a:lnTo>
                <a:lnTo>
                  <a:pt x="65342" y="401892"/>
                </a:lnTo>
                <a:lnTo>
                  <a:pt x="58992" y="389065"/>
                </a:lnTo>
                <a:lnTo>
                  <a:pt x="53023" y="375730"/>
                </a:lnTo>
                <a:lnTo>
                  <a:pt x="47689" y="361379"/>
                </a:lnTo>
                <a:lnTo>
                  <a:pt x="33719" y="373190"/>
                </a:lnTo>
                <a:lnTo>
                  <a:pt x="31052" y="386525"/>
                </a:lnTo>
                <a:lnTo>
                  <a:pt x="15558" y="398336"/>
                </a:lnTo>
                <a:lnTo>
                  <a:pt x="11240" y="400876"/>
                </a:lnTo>
                <a:lnTo>
                  <a:pt x="4763" y="414211"/>
                </a:lnTo>
                <a:lnTo>
                  <a:pt x="10732" y="401384"/>
                </a:lnTo>
                <a:lnTo>
                  <a:pt x="14923" y="403416"/>
                </a:lnTo>
                <a:lnTo>
                  <a:pt x="14923" y="406972"/>
                </a:lnTo>
                <a:lnTo>
                  <a:pt x="16066" y="416751"/>
                </a:lnTo>
                <a:lnTo>
                  <a:pt x="18225" y="429959"/>
                </a:lnTo>
                <a:lnTo>
                  <a:pt x="20384" y="446342"/>
                </a:lnTo>
                <a:lnTo>
                  <a:pt x="24067" y="465392"/>
                </a:lnTo>
                <a:lnTo>
                  <a:pt x="28385" y="483807"/>
                </a:lnTo>
                <a:lnTo>
                  <a:pt x="30544" y="492951"/>
                </a:lnTo>
                <a:lnTo>
                  <a:pt x="33211" y="501206"/>
                </a:lnTo>
                <a:lnTo>
                  <a:pt x="36386" y="508826"/>
                </a:lnTo>
                <a:lnTo>
                  <a:pt x="39053" y="515557"/>
                </a:lnTo>
                <a:lnTo>
                  <a:pt x="45022" y="528765"/>
                </a:lnTo>
                <a:lnTo>
                  <a:pt x="50356" y="542608"/>
                </a:lnTo>
                <a:lnTo>
                  <a:pt x="54166" y="556959"/>
                </a:lnTo>
                <a:lnTo>
                  <a:pt x="57341" y="569785"/>
                </a:lnTo>
                <a:lnTo>
                  <a:pt x="60008" y="581470"/>
                </a:lnTo>
                <a:lnTo>
                  <a:pt x="61659" y="590741"/>
                </a:lnTo>
                <a:lnTo>
                  <a:pt x="62675" y="596329"/>
                </a:lnTo>
                <a:lnTo>
                  <a:pt x="63183" y="598869"/>
                </a:lnTo>
                <a:lnTo>
                  <a:pt x="63183" y="600392"/>
                </a:lnTo>
                <a:lnTo>
                  <a:pt x="68009" y="598869"/>
                </a:lnTo>
                <a:lnTo>
                  <a:pt x="78804" y="595821"/>
                </a:lnTo>
                <a:lnTo>
                  <a:pt x="94806" y="592265"/>
                </a:lnTo>
                <a:lnTo>
                  <a:pt x="112586" y="588709"/>
                </a:lnTo>
                <a:lnTo>
                  <a:pt x="122238" y="587692"/>
                </a:lnTo>
                <a:lnTo>
                  <a:pt x="131255" y="585660"/>
                </a:lnTo>
                <a:lnTo>
                  <a:pt x="140399" y="584645"/>
                </a:lnTo>
                <a:lnTo>
                  <a:pt x="149543" y="584137"/>
                </a:lnTo>
                <a:lnTo>
                  <a:pt x="157036" y="584137"/>
                </a:lnTo>
                <a:lnTo>
                  <a:pt x="164021" y="585153"/>
                </a:lnTo>
                <a:lnTo>
                  <a:pt x="166688" y="585660"/>
                </a:lnTo>
                <a:lnTo>
                  <a:pt x="169355" y="586677"/>
                </a:lnTo>
                <a:lnTo>
                  <a:pt x="172022" y="587692"/>
                </a:lnTo>
                <a:lnTo>
                  <a:pt x="173673" y="589217"/>
                </a:lnTo>
                <a:lnTo>
                  <a:pt x="177356" y="592265"/>
                </a:lnTo>
                <a:lnTo>
                  <a:pt x="181166" y="595821"/>
                </a:lnTo>
                <a:lnTo>
                  <a:pt x="185484" y="601028"/>
                </a:lnTo>
                <a:lnTo>
                  <a:pt x="189675" y="606108"/>
                </a:lnTo>
                <a:lnTo>
                  <a:pt x="199327" y="618935"/>
                </a:lnTo>
                <a:lnTo>
                  <a:pt x="211138" y="631635"/>
                </a:lnTo>
                <a:lnTo>
                  <a:pt x="217615" y="637858"/>
                </a:lnTo>
                <a:lnTo>
                  <a:pt x="224092" y="643954"/>
                </a:lnTo>
                <a:lnTo>
                  <a:pt x="231585" y="649542"/>
                </a:lnTo>
                <a:lnTo>
                  <a:pt x="239586" y="655257"/>
                </a:lnTo>
                <a:lnTo>
                  <a:pt x="247587" y="659829"/>
                </a:lnTo>
                <a:lnTo>
                  <a:pt x="257239" y="664401"/>
                </a:lnTo>
                <a:lnTo>
                  <a:pt x="261557" y="665925"/>
                </a:lnTo>
                <a:lnTo>
                  <a:pt x="266891" y="667448"/>
                </a:lnTo>
                <a:lnTo>
                  <a:pt x="271717" y="669100"/>
                </a:lnTo>
                <a:lnTo>
                  <a:pt x="277686" y="670116"/>
                </a:lnTo>
                <a:lnTo>
                  <a:pt x="288354" y="672656"/>
                </a:lnTo>
                <a:lnTo>
                  <a:pt x="299657" y="675196"/>
                </a:lnTo>
                <a:lnTo>
                  <a:pt x="310325" y="678244"/>
                </a:lnTo>
                <a:lnTo>
                  <a:pt x="320993" y="681292"/>
                </a:lnTo>
                <a:lnTo>
                  <a:pt x="340932" y="689039"/>
                </a:lnTo>
                <a:lnTo>
                  <a:pt x="359601" y="697167"/>
                </a:lnTo>
                <a:lnTo>
                  <a:pt x="375730" y="705422"/>
                </a:lnTo>
                <a:lnTo>
                  <a:pt x="387541" y="711010"/>
                </a:lnTo>
                <a:lnTo>
                  <a:pt x="395542" y="715582"/>
                </a:lnTo>
                <a:lnTo>
                  <a:pt x="398717" y="717106"/>
                </a:lnTo>
                <a:lnTo>
                  <a:pt x="400876" y="718122"/>
                </a:lnTo>
                <a:lnTo>
                  <a:pt x="406337" y="721297"/>
                </a:lnTo>
                <a:lnTo>
                  <a:pt x="414338" y="725869"/>
                </a:lnTo>
                <a:lnTo>
                  <a:pt x="422847" y="730948"/>
                </a:lnTo>
                <a:lnTo>
                  <a:pt x="426149" y="733997"/>
                </a:lnTo>
                <a:lnTo>
                  <a:pt x="429324" y="737679"/>
                </a:lnTo>
                <a:lnTo>
                  <a:pt x="432499" y="741235"/>
                </a:lnTo>
                <a:lnTo>
                  <a:pt x="434150" y="744792"/>
                </a:lnTo>
                <a:lnTo>
                  <a:pt x="434658" y="746316"/>
                </a:lnTo>
                <a:lnTo>
                  <a:pt x="435166" y="748348"/>
                </a:lnTo>
                <a:lnTo>
                  <a:pt x="435166" y="750379"/>
                </a:lnTo>
                <a:lnTo>
                  <a:pt x="434658" y="751904"/>
                </a:lnTo>
                <a:lnTo>
                  <a:pt x="433642" y="754063"/>
                </a:lnTo>
                <a:lnTo>
                  <a:pt x="432499" y="755587"/>
                </a:lnTo>
                <a:lnTo>
                  <a:pt x="430975" y="758127"/>
                </a:lnTo>
                <a:lnTo>
                  <a:pt x="428816" y="759651"/>
                </a:lnTo>
                <a:lnTo>
                  <a:pt x="414846" y="771462"/>
                </a:lnTo>
                <a:lnTo>
                  <a:pt x="407353" y="778066"/>
                </a:lnTo>
                <a:lnTo>
                  <a:pt x="404686" y="782129"/>
                </a:lnTo>
                <a:lnTo>
                  <a:pt x="404178" y="782638"/>
                </a:lnTo>
                <a:lnTo>
                  <a:pt x="404178" y="783146"/>
                </a:lnTo>
                <a:lnTo>
                  <a:pt x="410528" y="784162"/>
                </a:lnTo>
                <a:lnTo>
                  <a:pt x="417005" y="785685"/>
                </a:lnTo>
                <a:lnTo>
                  <a:pt x="425006" y="788353"/>
                </a:lnTo>
                <a:lnTo>
                  <a:pt x="434150" y="792417"/>
                </a:lnTo>
                <a:lnTo>
                  <a:pt x="450787" y="799529"/>
                </a:lnTo>
                <a:lnTo>
                  <a:pt x="468440" y="807276"/>
                </a:lnTo>
                <a:lnTo>
                  <a:pt x="485077" y="814388"/>
                </a:lnTo>
                <a:lnTo>
                  <a:pt x="501206" y="820992"/>
                </a:lnTo>
                <a:lnTo>
                  <a:pt x="514541" y="827215"/>
                </a:lnTo>
                <a:lnTo>
                  <a:pt x="525336" y="831787"/>
                </a:lnTo>
                <a:lnTo>
                  <a:pt x="531686" y="834835"/>
                </a:lnTo>
                <a:lnTo>
                  <a:pt x="534988" y="835851"/>
                </a:lnTo>
                <a:lnTo>
                  <a:pt x="536004" y="834327"/>
                </a:lnTo>
                <a:lnTo>
                  <a:pt x="536512" y="833310"/>
                </a:lnTo>
                <a:lnTo>
                  <a:pt x="537020" y="833310"/>
                </a:lnTo>
                <a:lnTo>
                  <a:pt x="537655" y="833310"/>
                </a:lnTo>
                <a:lnTo>
                  <a:pt x="538163" y="833310"/>
                </a:lnTo>
                <a:lnTo>
                  <a:pt x="538671" y="833819"/>
                </a:lnTo>
                <a:close/>
                <a:moveTo>
                  <a:pt x="409004" y="274892"/>
                </a:moveTo>
                <a:lnTo>
                  <a:pt x="393891" y="280607"/>
                </a:lnTo>
                <a:lnTo>
                  <a:pt x="409004" y="272352"/>
                </a:lnTo>
                <a:lnTo>
                  <a:pt x="409004" y="274892"/>
                </a:lnTo>
                <a:close/>
                <a:moveTo>
                  <a:pt x="545656" y="294958"/>
                </a:moveTo>
                <a:lnTo>
                  <a:pt x="546672" y="308674"/>
                </a:lnTo>
                <a:lnTo>
                  <a:pt x="536004" y="294958"/>
                </a:lnTo>
                <a:lnTo>
                  <a:pt x="519875" y="287211"/>
                </a:lnTo>
                <a:lnTo>
                  <a:pt x="534353" y="288735"/>
                </a:lnTo>
                <a:lnTo>
                  <a:pt x="545656" y="294958"/>
                </a:lnTo>
                <a:close/>
                <a:moveTo>
                  <a:pt x="501206" y="309690"/>
                </a:moveTo>
                <a:lnTo>
                  <a:pt x="486728" y="311341"/>
                </a:lnTo>
                <a:lnTo>
                  <a:pt x="489903" y="298006"/>
                </a:lnTo>
                <a:lnTo>
                  <a:pt x="501206" y="309690"/>
                </a:lnTo>
                <a:close/>
                <a:moveTo>
                  <a:pt x="485585" y="314897"/>
                </a:moveTo>
                <a:lnTo>
                  <a:pt x="470599" y="323025"/>
                </a:lnTo>
                <a:lnTo>
                  <a:pt x="456629" y="321501"/>
                </a:lnTo>
                <a:lnTo>
                  <a:pt x="452438" y="308674"/>
                </a:lnTo>
                <a:lnTo>
                  <a:pt x="466281" y="303086"/>
                </a:lnTo>
                <a:lnTo>
                  <a:pt x="481267" y="306642"/>
                </a:lnTo>
                <a:lnTo>
                  <a:pt x="485585" y="314897"/>
                </a:lnTo>
                <a:close/>
                <a:moveTo>
                  <a:pt x="826580" y="599885"/>
                </a:moveTo>
                <a:lnTo>
                  <a:pt x="812610" y="599885"/>
                </a:lnTo>
                <a:lnTo>
                  <a:pt x="812610" y="586677"/>
                </a:lnTo>
                <a:lnTo>
                  <a:pt x="826580" y="599885"/>
                </a:lnTo>
                <a:close/>
                <a:moveTo>
                  <a:pt x="691960" y="579946"/>
                </a:moveTo>
                <a:lnTo>
                  <a:pt x="677990" y="591757"/>
                </a:lnTo>
                <a:lnTo>
                  <a:pt x="676974" y="577406"/>
                </a:lnTo>
                <a:lnTo>
                  <a:pt x="683959" y="564071"/>
                </a:lnTo>
                <a:lnTo>
                  <a:pt x="693611" y="577406"/>
                </a:lnTo>
                <a:lnTo>
                  <a:pt x="691960" y="579946"/>
                </a:lnTo>
                <a:close/>
                <a:moveTo>
                  <a:pt x="736410" y="551879"/>
                </a:moveTo>
                <a:lnTo>
                  <a:pt x="726250" y="565595"/>
                </a:lnTo>
                <a:lnTo>
                  <a:pt x="729552" y="551879"/>
                </a:lnTo>
                <a:lnTo>
                  <a:pt x="736410" y="551879"/>
                </a:lnTo>
                <a:close/>
                <a:moveTo>
                  <a:pt x="459296" y="332296"/>
                </a:moveTo>
                <a:lnTo>
                  <a:pt x="444310" y="334836"/>
                </a:lnTo>
                <a:lnTo>
                  <a:pt x="429832" y="334836"/>
                </a:lnTo>
                <a:lnTo>
                  <a:pt x="414846" y="346647"/>
                </a:lnTo>
                <a:lnTo>
                  <a:pt x="414846" y="332296"/>
                </a:lnTo>
                <a:lnTo>
                  <a:pt x="429832" y="320485"/>
                </a:lnTo>
                <a:lnTo>
                  <a:pt x="444310" y="321501"/>
                </a:lnTo>
                <a:lnTo>
                  <a:pt x="458280" y="329756"/>
                </a:lnTo>
                <a:lnTo>
                  <a:pt x="459296" y="332296"/>
                </a:lnTo>
                <a:close/>
                <a:moveTo>
                  <a:pt x="710248" y="542608"/>
                </a:moveTo>
                <a:lnTo>
                  <a:pt x="711264" y="529273"/>
                </a:lnTo>
                <a:lnTo>
                  <a:pt x="712915" y="514922"/>
                </a:lnTo>
                <a:lnTo>
                  <a:pt x="726250" y="509842"/>
                </a:lnTo>
                <a:lnTo>
                  <a:pt x="742379" y="522161"/>
                </a:lnTo>
                <a:lnTo>
                  <a:pt x="755714" y="513906"/>
                </a:lnTo>
                <a:lnTo>
                  <a:pt x="765366" y="499174"/>
                </a:lnTo>
                <a:lnTo>
                  <a:pt x="769684" y="485839"/>
                </a:lnTo>
                <a:lnTo>
                  <a:pt x="754698" y="474028"/>
                </a:lnTo>
                <a:lnTo>
                  <a:pt x="740728" y="468948"/>
                </a:lnTo>
                <a:lnTo>
                  <a:pt x="726250" y="479616"/>
                </a:lnTo>
                <a:lnTo>
                  <a:pt x="717233" y="492443"/>
                </a:lnTo>
                <a:lnTo>
                  <a:pt x="701612" y="483299"/>
                </a:lnTo>
                <a:lnTo>
                  <a:pt x="710248" y="468948"/>
                </a:lnTo>
                <a:lnTo>
                  <a:pt x="701612" y="455105"/>
                </a:lnTo>
                <a:lnTo>
                  <a:pt x="687642" y="459677"/>
                </a:lnTo>
                <a:lnTo>
                  <a:pt x="672656" y="458153"/>
                </a:lnTo>
                <a:lnTo>
                  <a:pt x="657162" y="462217"/>
                </a:lnTo>
                <a:lnTo>
                  <a:pt x="643700" y="463233"/>
                </a:lnTo>
                <a:lnTo>
                  <a:pt x="633540" y="477584"/>
                </a:lnTo>
                <a:lnTo>
                  <a:pt x="628714" y="491427"/>
                </a:lnTo>
                <a:lnTo>
                  <a:pt x="627063" y="504762"/>
                </a:lnTo>
                <a:lnTo>
                  <a:pt x="633540" y="517589"/>
                </a:lnTo>
                <a:lnTo>
                  <a:pt x="638366" y="531813"/>
                </a:lnTo>
                <a:lnTo>
                  <a:pt x="651828" y="529273"/>
                </a:lnTo>
                <a:lnTo>
                  <a:pt x="667322" y="516573"/>
                </a:lnTo>
                <a:lnTo>
                  <a:pt x="674307" y="503238"/>
                </a:lnTo>
                <a:lnTo>
                  <a:pt x="684975" y="490411"/>
                </a:lnTo>
                <a:lnTo>
                  <a:pt x="697929" y="503238"/>
                </a:lnTo>
                <a:lnTo>
                  <a:pt x="698945" y="517589"/>
                </a:lnTo>
                <a:lnTo>
                  <a:pt x="684975" y="530797"/>
                </a:lnTo>
                <a:lnTo>
                  <a:pt x="698945" y="540067"/>
                </a:lnTo>
                <a:lnTo>
                  <a:pt x="710248" y="542608"/>
                </a:lnTo>
                <a:close/>
                <a:moveTo>
                  <a:pt x="764350" y="514922"/>
                </a:moveTo>
                <a:lnTo>
                  <a:pt x="769684" y="529273"/>
                </a:lnTo>
                <a:lnTo>
                  <a:pt x="780987" y="542608"/>
                </a:lnTo>
                <a:lnTo>
                  <a:pt x="776669" y="557467"/>
                </a:lnTo>
                <a:lnTo>
                  <a:pt x="762699" y="556451"/>
                </a:lnTo>
                <a:lnTo>
                  <a:pt x="754698" y="542608"/>
                </a:lnTo>
                <a:lnTo>
                  <a:pt x="754698" y="528257"/>
                </a:lnTo>
                <a:lnTo>
                  <a:pt x="764350" y="514922"/>
                </a:lnTo>
                <a:close/>
                <a:moveTo>
                  <a:pt x="72327" y="655257"/>
                </a:moveTo>
                <a:lnTo>
                  <a:pt x="72835" y="656781"/>
                </a:lnTo>
                <a:lnTo>
                  <a:pt x="72835" y="657797"/>
                </a:lnTo>
                <a:lnTo>
                  <a:pt x="72327" y="655257"/>
                </a:lnTo>
                <a:close/>
              </a:path>
            </a:pathLst>
          </a:custGeom>
          <a:ln w="9525">
            <a:solidFill>
              <a:srgbClr val="FFFFFF"/>
            </a:solidFill>
          </a:ln>
        </p:spPr>
        <p:txBody>
          <a:bodyPr wrap="square" lIns="0" tIns="0" rIns="0" bIns="0" rtlCol="0">
            <a:noAutofit/>
          </a:bodyPr>
          <a:lstStyle/>
          <a:p>
            <a:endParaRPr sz="1662"/>
          </a:p>
        </p:txBody>
      </p:sp>
      <p:sp>
        <p:nvSpPr>
          <p:cNvPr id="295" name="object 295"/>
          <p:cNvSpPr/>
          <p:nvPr/>
        </p:nvSpPr>
        <p:spPr>
          <a:xfrm>
            <a:off x="4928851" y="2284242"/>
            <a:ext cx="420155" cy="126258"/>
          </a:xfrm>
          <a:custGeom>
            <a:avLst/>
            <a:gdLst/>
            <a:ahLst/>
            <a:cxnLst/>
            <a:rect l="l" t="t" r="r" b="b"/>
            <a:pathLst>
              <a:path w="455168" h="136779">
                <a:moveTo>
                  <a:pt x="40767" y="104267"/>
                </a:moveTo>
                <a:lnTo>
                  <a:pt x="48260" y="103251"/>
                </a:lnTo>
                <a:lnTo>
                  <a:pt x="55753" y="105791"/>
                </a:lnTo>
                <a:lnTo>
                  <a:pt x="69723" y="101600"/>
                </a:lnTo>
                <a:lnTo>
                  <a:pt x="85344" y="103251"/>
                </a:lnTo>
                <a:lnTo>
                  <a:pt x="100330" y="93853"/>
                </a:lnTo>
                <a:lnTo>
                  <a:pt x="114173" y="94996"/>
                </a:lnTo>
                <a:lnTo>
                  <a:pt x="129794" y="96520"/>
                </a:lnTo>
                <a:lnTo>
                  <a:pt x="139446" y="109347"/>
                </a:lnTo>
                <a:lnTo>
                  <a:pt x="153416" y="112522"/>
                </a:lnTo>
                <a:lnTo>
                  <a:pt x="168402" y="109347"/>
                </a:lnTo>
                <a:lnTo>
                  <a:pt x="182245" y="106807"/>
                </a:lnTo>
                <a:lnTo>
                  <a:pt x="197866" y="103251"/>
                </a:lnTo>
                <a:lnTo>
                  <a:pt x="211201" y="104267"/>
                </a:lnTo>
                <a:lnTo>
                  <a:pt x="226314" y="103251"/>
                </a:lnTo>
                <a:lnTo>
                  <a:pt x="240792" y="100584"/>
                </a:lnTo>
                <a:lnTo>
                  <a:pt x="254635" y="98552"/>
                </a:lnTo>
                <a:lnTo>
                  <a:pt x="269621" y="98552"/>
                </a:lnTo>
                <a:lnTo>
                  <a:pt x="283083" y="100584"/>
                </a:lnTo>
                <a:lnTo>
                  <a:pt x="297561" y="103251"/>
                </a:lnTo>
                <a:lnTo>
                  <a:pt x="312547" y="101600"/>
                </a:lnTo>
                <a:lnTo>
                  <a:pt x="326517" y="101600"/>
                </a:lnTo>
                <a:lnTo>
                  <a:pt x="339852" y="100584"/>
                </a:lnTo>
                <a:lnTo>
                  <a:pt x="354330" y="101600"/>
                </a:lnTo>
                <a:lnTo>
                  <a:pt x="369316" y="101600"/>
                </a:lnTo>
                <a:lnTo>
                  <a:pt x="383286" y="96520"/>
                </a:lnTo>
                <a:lnTo>
                  <a:pt x="396748" y="109347"/>
                </a:lnTo>
                <a:lnTo>
                  <a:pt x="409575" y="123317"/>
                </a:lnTo>
                <a:lnTo>
                  <a:pt x="423545" y="134112"/>
                </a:lnTo>
                <a:lnTo>
                  <a:pt x="437388" y="136779"/>
                </a:lnTo>
                <a:lnTo>
                  <a:pt x="450342" y="135128"/>
                </a:lnTo>
                <a:lnTo>
                  <a:pt x="450342" y="134620"/>
                </a:lnTo>
                <a:lnTo>
                  <a:pt x="450850" y="133604"/>
                </a:lnTo>
                <a:lnTo>
                  <a:pt x="453009" y="129032"/>
                </a:lnTo>
                <a:lnTo>
                  <a:pt x="454025" y="125349"/>
                </a:lnTo>
                <a:lnTo>
                  <a:pt x="454660" y="119761"/>
                </a:lnTo>
                <a:lnTo>
                  <a:pt x="455168" y="112522"/>
                </a:lnTo>
                <a:lnTo>
                  <a:pt x="455168" y="103251"/>
                </a:lnTo>
                <a:lnTo>
                  <a:pt x="454660" y="98044"/>
                </a:lnTo>
                <a:lnTo>
                  <a:pt x="454025" y="93853"/>
                </a:lnTo>
                <a:lnTo>
                  <a:pt x="453009" y="90805"/>
                </a:lnTo>
                <a:lnTo>
                  <a:pt x="452501" y="87249"/>
                </a:lnTo>
                <a:lnTo>
                  <a:pt x="450850" y="84582"/>
                </a:lnTo>
                <a:lnTo>
                  <a:pt x="449834" y="82550"/>
                </a:lnTo>
                <a:lnTo>
                  <a:pt x="447675" y="81026"/>
                </a:lnTo>
                <a:lnTo>
                  <a:pt x="445516" y="78994"/>
                </a:lnTo>
                <a:lnTo>
                  <a:pt x="439547" y="75819"/>
                </a:lnTo>
                <a:lnTo>
                  <a:pt x="432689" y="73787"/>
                </a:lnTo>
                <a:lnTo>
                  <a:pt x="424053" y="70739"/>
                </a:lnTo>
                <a:lnTo>
                  <a:pt x="412750" y="67564"/>
                </a:lnTo>
                <a:lnTo>
                  <a:pt x="406908" y="64516"/>
                </a:lnTo>
                <a:lnTo>
                  <a:pt x="402590" y="61849"/>
                </a:lnTo>
                <a:lnTo>
                  <a:pt x="399415" y="58801"/>
                </a:lnTo>
                <a:lnTo>
                  <a:pt x="396113" y="55245"/>
                </a:lnTo>
                <a:lnTo>
                  <a:pt x="394081" y="52070"/>
                </a:lnTo>
                <a:lnTo>
                  <a:pt x="392430" y="48514"/>
                </a:lnTo>
                <a:lnTo>
                  <a:pt x="391922" y="44831"/>
                </a:lnTo>
                <a:lnTo>
                  <a:pt x="391414" y="41275"/>
                </a:lnTo>
                <a:lnTo>
                  <a:pt x="391414" y="35052"/>
                </a:lnTo>
                <a:lnTo>
                  <a:pt x="392430" y="29464"/>
                </a:lnTo>
                <a:lnTo>
                  <a:pt x="393446" y="25781"/>
                </a:lnTo>
                <a:lnTo>
                  <a:pt x="394081" y="24765"/>
                </a:lnTo>
                <a:lnTo>
                  <a:pt x="392938" y="21717"/>
                </a:lnTo>
                <a:lnTo>
                  <a:pt x="404241" y="22733"/>
                </a:lnTo>
                <a:lnTo>
                  <a:pt x="390271" y="21209"/>
                </a:lnTo>
                <a:lnTo>
                  <a:pt x="375793" y="16510"/>
                </a:lnTo>
                <a:lnTo>
                  <a:pt x="360807" y="22733"/>
                </a:lnTo>
                <a:lnTo>
                  <a:pt x="347345" y="37719"/>
                </a:lnTo>
                <a:lnTo>
                  <a:pt x="332359" y="35052"/>
                </a:lnTo>
                <a:lnTo>
                  <a:pt x="317881" y="26797"/>
                </a:lnTo>
                <a:lnTo>
                  <a:pt x="304038" y="16510"/>
                </a:lnTo>
                <a:lnTo>
                  <a:pt x="290576" y="14986"/>
                </a:lnTo>
                <a:lnTo>
                  <a:pt x="276606" y="10795"/>
                </a:lnTo>
                <a:lnTo>
                  <a:pt x="261112" y="5715"/>
                </a:lnTo>
                <a:lnTo>
                  <a:pt x="247142" y="4064"/>
                </a:lnTo>
                <a:lnTo>
                  <a:pt x="233807" y="5715"/>
                </a:lnTo>
                <a:lnTo>
                  <a:pt x="218186" y="3048"/>
                </a:lnTo>
                <a:lnTo>
                  <a:pt x="205867" y="0"/>
                </a:lnTo>
                <a:lnTo>
                  <a:pt x="204216" y="508"/>
                </a:lnTo>
                <a:lnTo>
                  <a:pt x="203200" y="1524"/>
                </a:lnTo>
                <a:lnTo>
                  <a:pt x="204216" y="3048"/>
                </a:lnTo>
                <a:lnTo>
                  <a:pt x="207010" y="5207"/>
                </a:lnTo>
                <a:lnTo>
                  <a:pt x="209042" y="8763"/>
                </a:lnTo>
                <a:lnTo>
                  <a:pt x="210693" y="12319"/>
                </a:lnTo>
                <a:lnTo>
                  <a:pt x="211201" y="14986"/>
                </a:lnTo>
                <a:lnTo>
                  <a:pt x="210693" y="17018"/>
                </a:lnTo>
                <a:lnTo>
                  <a:pt x="209677" y="19050"/>
                </a:lnTo>
                <a:lnTo>
                  <a:pt x="208026" y="20574"/>
                </a:lnTo>
                <a:lnTo>
                  <a:pt x="204216" y="22733"/>
                </a:lnTo>
                <a:lnTo>
                  <a:pt x="200533" y="24257"/>
                </a:lnTo>
                <a:lnTo>
                  <a:pt x="194691" y="25273"/>
                </a:lnTo>
                <a:lnTo>
                  <a:pt x="188214" y="26289"/>
                </a:lnTo>
                <a:lnTo>
                  <a:pt x="169418" y="27305"/>
                </a:lnTo>
                <a:lnTo>
                  <a:pt x="146431" y="27813"/>
                </a:lnTo>
                <a:lnTo>
                  <a:pt x="120650" y="28321"/>
                </a:lnTo>
                <a:lnTo>
                  <a:pt x="94361" y="28321"/>
                </a:lnTo>
                <a:lnTo>
                  <a:pt x="69723" y="28321"/>
                </a:lnTo>
                <a:lnTo>
                  <a:pt x="50419" y="27813"/>
                </a:lnTo>
                <a:lnTo>
                  <a:pt x="37084" y="27813"/>
                </a:lnTo>
                <a:lnTo>
                  <a:pt x="31623" y="27813"/>
                </a:lnTo>
                <a:lnTo>
                  <a:pt x="29591" y="27813"/>
                </a:lnTo>
                <a:lnTo>
                  <a:pt x="23622" y="28321"/>
                </a:lnTo>
                <a:lnTo>
                  <a:pt x="20447" y="29464"/>
                </a:lnTo>
                <a:lnTo>
                  <a:pt x="17145" y="29972"/>
                </a:lnTo>
                <a:lnTo>
                  <a:pt x="12954" y="31496"/>
                </a:lnTo>
                <a:lnTo>
                  <a:pt x="9652" y="32512"/>
                </a:lnTo>
                <a:lnTo>
                  <a:pt x="6477" y="35052"/>
                </a:lnTo>
                <a:lnTo>
                  <a:pt x="3810" y="37719"/>
                </a:lnTo>
                <a:lnTo>
                  <a:pt x="1651" y="40259"/>
                </a:lnTo>
                <a:lnTo>
                  <a:pt x="635" y="43307"/>
                </a:lnTo>
                <a:lnTo>
                  <a:pt x="0" y="45974"/>
                </a:lnTo>
                <a:lnTo>
                  <a:pt x="635" y="48006"/>
                </a:lnTo>
                <a:lnTo>
                  <a:pt x="1143" y="50038"/>
                </a:lnTo>
                <a:lnTo>
                  <a:pt x="1651" y="52070"/>
                </a:lnTo>
                <a:lnTo>
                  <a:pt x="4826" y="57785"/>
                </a:lnTo>
                <a:lnTo>
                  <a:pt x="9144" y="64008"/>
                </a:lnTo>
                <a:lnTo>
                  <a:pt x="26289" y="84074"/>
                </a:lnTo>
                <a:lnTo>
                  <a:pt x="34925" y="94996"/>
                </a:lnTo>
                <a:lnTo>
                  <a:pt x="38100" y="99568"/>
                </a:lnTo>
                <a:lnTo>
                  <a:pt x="38608" y="100076"/>
                </a:lnTo>
                <a:lnTo>
                  <a:pt x="39751" y="102108"/>
                </a:lnTo>
                <a:lnTo>
                  <a:pt x="40767" y="104267"/>
                </a:lnTo>
                <a:close/>
              </a:path>
            </a:pathLst>
          </a:custGeom>
          <a:solidFill>
            <a:srgbClr val="D6D6D6"/>
          </a:solidFill>
        </p:spPr>
        <p:txBody>
          <a:bodyPr wrap="square" lIns="0" tIns="0" rIns="0" bIns="0" rtlCol="0">
            <a:noAutofit/>
          </a:bodyPr>
          <a:lstStyle/>
          <a:p>
            <a:endParaRPr sz="1662"/>
          </a:p>
        </p:txBody>
      </p:sp>
      <p:sp>
        <p:nvSpPr>
          <p:cNvPr id="296" name="object 296"/>
          <p:cNvSpPr/>
          <p:nvPr/>
        </p:nvSpPr>
        <p:spPr>
          <a:xfrm>
            <a:off x="4924455" y="2279845"/>
            <a:ext cx="428947" cy="135050"/>
          </a:xfrm>
          <a:custGeom>
            <a:avLst/>
            <a:gdLst/>
            <a:ahLst/>
            <a:cxnLst/>
            <a:rect l="l" t="t" r="r" b="b"/>
            <a:pathLst>
              <a:path w="464693" h="146304">
                <a:moveTo>
                  <a:pt x="45530" y="109030"/>
                </a:moveTo>
                <a:lnTo>
                  <a:pt x="53023" y="108014"/>
                </a:lnTo>
                <a:lnTo>
                  <a:pt x="60516" y="110554"/>
                </a:lnTo>
                <a:lnTo>
                  <a:pt x="74486" y="106363"/>
                </a:lnTo>
                <a:lnTo>
                  <a:pt x="90107" y="108014"/>
                </a:lnTo>
                <a:lnTo>
                  <a:pt x="105093" y="98616"/>
                </a:lnTo>
                <a:lnTo>
                  <a:pt x="118936" y="99759"/>
                </a:lnTo>
                <a:lnTo>
                  <a:pt x="134557" y="101283"/>
                </a:lnTo>
                <a:lnTo>
                  <a:pt x="144209" y="114110"/>
                </a:lnTo>
                <a:lnTo>
                  <a:pt x="158179" y="117285"/>
                </a:lnTo>
                <a:lnTo>
                  <a:pt x="173165" y="114110"/>
                </a:lnTo>
                <a:lnTo>
                  <a:pt x="187008" y="111570"/>
                </a:lnTo>
                <a:lnTo>
                  <a:pt x="202629" y="108014"/>
                </a:lnTo>
                <a:lnTo>
                  <a:pt x="215964" y="109030"/>
                </a:lnTo>
                <a:lnTo>
                  <a:pt x="231077" y="108014"/>
                </a:lnTo>
                <a:lnTo>
                  <a:pt x="245555" y="105347"/>
                </a:lnTo>
                <a:lnTo>
                  <a:pt x="259398" y="103315"/>
                </a:lnTo>
                <a:lnTo>
                  <a:pt x="274384" y="103315"/>
                </a:lnTo>
                <a:lnTo>
                  <a:pt x="287846" y="105347"/>
                </a:lnTo>
                <a:lnTo>
                  <a:pt x="302324" y="108014"/>
                </a:lnTo>
                <a:lnTo>
                  <a:pt x="317310" y="106363"/>
                </a:lnTo>
                <a:lnTo>
                  <a:pt x="331280" y="106363"/>
                </a:lnTo>
                <a:lnTo>
                  <a:pt x="344615" y="105347"/>
                </a:lnTo>
                <a:lnTo>
                  <a:pt x="359093" y="106363"/>
                </a:lnTo>
                <a:lnTo>
                  <a:pt x="374079" y="106363"/>
                </a:lnTo>
                <a:lnTo>
                  <a:pt x="388049" y="101283"/>
                </a:lnTo>
                <a:lnTo>
                  <a:pt x="401511" y="114110"/>
                </a:lnTo>
                <a:lnTo>
                  <a:pt x="414338" y="128080"/>
                </a:lnTo>
                <a:lnTo>
                  <a:pt x="428308" y="138875"/>
                </a:lnTo>
                <a:lnTo>
                  <a:pt x="442151" y="141542"/>
                </a:lnTo>
                <a:lnTo>
                  <a:pt x="455105" y="139891"/>
                </a:lnTo>
                <a:lnTo>
                  <a:pt x="455105" y="139383"/>
                </a:lnTo>
                <a:lnTo>
                  <a:pt x="455613" y="138367"/>
                </a:lnTo>
                <a:lnTo>
                  <a:pt x="457772" y="133795"/>
                </a:lnTo>
                <a:lnTo>
                  <a:pt x="458788" y="130112"/>
                </a:lnTo>
                <a:lnTo>
                  <a:pt x="459423" y="124524"/>
                </a:lnTo>
                <a:lnTo>
                  <a:pt x="459931" y="117285"/>
                </a:lnTo>
                <a:lnTo>
                  <a:pt x="459931" y="108014"/>
                </a:lnTo>
                <a:lnTo>
                  <a:pt x="459423" y="102807"/>
                </a:lnTo>
                <a:lnTo>
                  <a:pt x="458788" y="98616"/>
                </a:lnTo>
                <a:lnTo>
                  <a:pt x="457772" y="95568"/>
                </a:lnTo>
                <a:lnTo>
                  <a:pt x="457264" y="92012"/>
                </a:lnTo>
                <a:lnTo>
                  <a:pt x="455613" y="89345"/>
                </a:lnTo>
                <a:lnTo>
                  <a:pt x="454597" y="87313"/>
                </a:lnTo>
                <a:lnTo>
                  <a:pt x="452438" y="85789"/>
                </a:lnTo>
                <a:lnTo>
                  <a:pt x="450279" y="83757"/>
                </a:lnTo>
                <a:lnTo>
                  <a:pt x="444310" y="80582"/>
                </a:lnTo>
                <a:lnTo>
                  <a:pt x="437452" y="78550"/>
                </a:lnTo>
                <a:lnTo>
                  <a:pt x="428816" y="75502"/>
                </a:lnTo>
                <a:lnTo>
                  <a:pt x="417513" y="72327"/>
                </a:lnTo>
                <a:lnTo>
                  <a:pt x="411671" y="69279"/>
                </a:lnTo>
                <a:lnTo>
                  <a:pt x="407353" y="66612"/>
                </a:lnTo>
                <a:lnTo>
                  <a:pt x="404178" y="63564"/>
                </a:lnTo>
                <a:lnTo>
                  <a:pt x="400876" y="60008"/>
                </a:lnTo>
                <a:lnTo>
                  <a:pt x="398844" y="56833"/>
                </a:lnTo>
                <a:lnTo>
                  <a:pt x="397193" y="53277"/>
                </a:lnTo>
                <a:lnTo>
                  <a:pt x="396685" y="49594"/>
                </a:lnTo>
                <a:lnTo>
                  <a:pt x="396177" y="46038"/>
                </a:lnTo>
                <a:lnTo>
                  <a:pt x="396177" y="39815"/>
                </a:lnTo>
                <a:lnTo>
                  <a:pt x="397193" y="34227"/>
                </a:lnTo>
                <a:lnTo>
                  <a:pt x="398209" y="30544"/>
                </a:lnTo>
                <a:lnTo>
                  <a:pt x="398844" y="29528"/>
                </a:lnTo>
                <a:lnTo>
                  <a:pt x="397701" y="26480"/>
                </a:lnTo>
                <a:lnTo>
                  <a:pt x="409004" y="27496"/>
                </a:lnTo>
                <a:lnTo>
                  <a:pt x="395034" y="25972"/>
                </a:lnTo>
                <a:lnTo>
                  <a:pt x="380556" y="21273"/>
                </a:lnTo>
                <a:lnTo>
                  <a:pt x="365570" y="27496"/>
                </a:lnTo>
                <a:lnTo>
                  <a:pt x="352108" y="42482"/>
                </a:lnTo>
                <a:lnTo>
                  <a:pt x="337122" y="39815"/>
                </a:lnTo>
                <a:lnTo>
                  <a:pt x="322644" y="31560"/>
                </a:lnTo>
                <a:lnTo>
                  <a:pt x="308801" y="21273"/>
                </a:lnTo>
                <a:lnTo>
                  <a:pt x="295339" y="19749"/>
                </a:lnTo>
                <a:lnTo>
                  <a:pt x="281369" y="15558"/>
                </a:lnTo>
                <a:lnTo>
                  <a:pt x="265875" y="10478"/>
                </a:lnTo>
                <a:lnTo>
                  <a:pt x="251905" y="8827"/>
                </a:lnTo>
                <a:lnTo>
                  <a:pt x="238570" y="10478"/>
                </a:lnTo>
                <a:lnTo>
                  <a:pt x="222949" y="7811"/>
                </a:lnTo>
                <a:lnTo>
                  <a:pt x="210630" y="4763"/>
                </a:lnTo>
                <a:lnTo>
                  <a:pt x="208979" y="5271"/>
                </a:lnTo>
                <a:lnTo>
                  <a:pt x="207963" y="6287"/>
                </a:lnTo>
                <a:lnTo>
                  <a:pt x="208979" y="7811"/>
                </a:lnTo>
                <a:lnTo>
                  <a:pt x="211773" y="9970"/>
                </a:lnTo>
                <a:lnTo>
                  <a:pt x="213805" y="13526"/>
                </a:lnTo>
                <a:lnTo>
                  <a:pt x="215456" y="17082"/>
                </a:lnTo>
                <a:lnTo>
                  <a:pt x="215964" y="19749"/>
                </a:lnTo>
                <a:lnTo>
                  <a:pt x="215456" y="21781"/>
                </a:lnTo>
                <a:lnTo>
                  <a:pt x="214440" y="23813"/>
                </a:lnTo>
                <a:lnTo>
                  <a:pt x="212789" y="25337"/>
                </a:lnTo>
                <a:lnTo>
                  <a:pt x="208979" y="27496"/>
                </a:lnTo>
                <a:lnTo>
                  <a:pt x="205296" y="29020"/>
                </a:lnTo>
                <a:lnTo>
                  <a:pt x="199454" y="30036"/>
                </a:lnTo>
                <a:lnTo>
                  <a:pt x="192977" y="31052"/>
                </a:lnTo>
                <a:lnTo>
                  <a:pt x="174181" y="32068"/>
                </a:lnTo>
                <a:lnTo>
                  <a:pt x="151194" y="32576"/>
                </a:lnTo>
                <a:lnTo>
                  <a:pt x="125413" y="33084"/>
                </a:lnTo>
                <a:lnTo>
                  <a:pt x="99124" y="33084"/>
                </a:lnTo>
                <a:lnTo>
                  <a:pt x="74486" y="33084"/>
                </a:lnTo>
                <a:lnTo>
                  <a:pt x="55182" y="32576"/>
                </a:lnTo>
                <a:lnTo>
                  <a:pt x="41847" y="32576"/>
                </a:lnTo>
                <a:lnTo>
                  <a:pt x="36386" y="32576"/>
                </a:lnTo>
                <a:lnTo>
                  <a:pt x="34354" y="32576"/>
                </a:lnTo>
                <a:lnTo>
                  <a:pt x="28385" y="33084"/>
                </a:lnTo>
                <a:lnTo>
                  <a:pt x="25210" y="34227"/>
                </a:lnTo>
                <a:lnTo>
                  <a:pt x="21908" y="34735"/>
                </a:lnTo>
                <a:lnTo>
                  <a:pt x="17717" y="36259"/>
                </a:lnTo>
                <a:lnTo>
                  <a:pt x="14415" y="37275"/>
                </a:lnTo>
                <a:lnTo>
                  <a:pt x="11240" y="39815"/>
                </a:lnTo>
                <a:lnTo>
                  <a:pt x="8573" y="42482"/>
                </a:lnTo>
                <a:lnTo>
                  <a:pt x="6414" y="45022"/>
                </a:lnTo>
                <a:lnTo>
                  <a:pt x="5398" y="48070"/>
                </a:lnTo>
                <a:lnTo>
                  <a:pt x="4763" y="50737"/>
                </a:lnTo>
                <a:lnTo>
                  <a:pt x="5398" y="52769"/>
                </a:lnTo>
                <a:lnTo>
                  <a:pt x="5906" y="54801"/>
                </a:lnTo>
                <a:lnTo>
                  <a:pt x="6414" y="56833"/>
                </a:lnTo>
                <a:lnTo>
                  <a:pt x="9589" y="62548"/>
                </a:lnTo>
                <a:lnTo>
                  <a:pt x="13907" y="68771"/>
                </a:lnTo>
                <a:lnTo>
                  <a:pt x="31052" y="88837"/>
                </a:lnTo>
                <a:lnTo>
                  <a:pt x="39688" y="99759"/>
                </a:lnTo>
                <a:lnTo>
                  <a:pt x="42863" y="104331"/>
                </a:lnTo>
                <a:lnTo>
                  <a:pt x="43371" y="104839"/>
                </a:lnTo>
                <a:lnTo>
                  <a:pt x="44514" y="106871"/>
                </a:lnTo>
                <a:lnTo>
                  <a:pt x="45530" y="109030"/>
                </a:lnTo>
                <a:close/>
              </a:path>
            </a:pathLst>
          </a:custGeom>
          <a:ln w="9525">
            <a:solidFill>
              <a:srgbClr val="FFFFFF"/>
            </a:solidFill>
          </a:ln>
        </p:spPr>
        <p:txBody>
          <a:bodyPr wrap="square" lIns="0" tIns="0" rIns="0" bIns="0" rtlCol="0">
            <a:noAutofit/>
          </a:bodyPr>
          <a:lstStyle/>
          <a:p>
            <a:endParaRPr sz="1662"/>
          </a:p>
        </p:txBody>
      </p:sp>
      <p:sp>
        <p:nvSpPr>
          <p:cNvPr id="297" name="object 297"/>
          <p:cNvSpPr/>
          <p:nvPr/>
        </p:nvSpPr>
        <p:spPr>
          <a:xfrm>
            <a:off x="4899191" y="2940850"/>
            <a:ext cx="558136" cy="514878"/>
          </a:xfrm>
          <a:custGeom>
            <a:avLst/>
            <a:gdLst/>
            <a:ahLst/>
            <a:cxnLst/>
            <a:rect l="l" t="t" r="r" b="b"/>
            <a:pathLst>
              <a:path w="604647" h="557784">
                <a:moveTo>
                  <a:pt x="41783" y="4065"/>
                </a:moveTo>
                <a:lnTo>
                  <a:pt x="41783" y="6732"/>
                </a:lnTo>
                <a:lnTo>
                  <a:pt x="39116" y="20067"/>
                </a:lnTo>
                <a:lnTo>
                  <a:pt x="36449" y="33275"/>
                </a:lnTo>
                <a:lnTo>
                  <a:pt x="37592" y="46610"/>
                </a:lnTo>
                <a:lnTo>
                  <a:pt x="31623" y="60961"/>
                </a:lnTo>
                <a:lnTo>
                  <a:pt x="18288" y="74804"/>
                </a:lnTo>
                <a:lnTo>
                  <a:pt x="6985" y="89155"/>
                </a:lnTo>
                <a:lnTo>
                  <a:pt x="0" y="101982"/>
                </a:lnTo>
                <a:lnTo>
                  <a:pt x="3302" y="117349"/>
                </a:lnTo>
                <a:lnTo>
                  <a:pt x="16637" y="129160"/>
                </a:lnTo>
                <a:lnTo>
                  <a:pt x="31623" y="140971"/>
                </a:lnTo>
                <a:lnTo>
                  <a:pt x="60071" y="167132"/>
                </a:lnTo>
                <a:lnTo>
                  <a:pt x="75057" y="168657"/>
                </a:lnTo>
                <a:lnTo>
                  <a:pt x="72390" y="183516"/>
                </a:lnTo>
                <a:lnTo>
                  <a:pt x="85725" y="183516"/>
                </a:lnTo>
                <a:lnTo>
                  <a:pt x="96012" y="197867"/>
                </a:lnTo>
                <a:lnTo>
                  <a:pt x="109347" y="201423"/>
                </a:lnTo>
                <a:lnTo>
                  <a:pt x="124333" y="204598"/>
                </a:lnTo>
                <a:lnTo>
                  <a:pt x="138811" y="209678"/>
                </a:lnTo>
                <a:lnTo>
                  <a:pt x="142621" y="214250"/>
                </a:lnTo>
                <a:lnTo>
                  <a:pt x="142621" y="227077"/>
                </a:lnTo>
                <a:lnTo>
                  <a:pt x="138811" y="241428"/>
                </a:lnTo>
                <a:lnTo>
                  <a:pt x="124333" y="254763"/>
                </a:lnTo>
                <a:lnTo>
                  <a:pt x="126492" y="268606"/>
                </a:lnTo>
                <a:lnTo>
                  <a:pt x="124333" y="281432"/>
                </a:lnTo>
                <a:lnTo>
                  <a:pt x="119507" y="294768"/>
                </a:lnTo>
                <a:lnTo>
                  <a:pt x="116840" y="309119"/>
                </a:lnTo>
                <a:lnTo>
                  <a:pt x="120650" y="322962"/>
                </a:lnTo>
                <a:lnTo>
                  <a:pt x="130302" y="335788"/>
                </a:lnTo>
                <a:lnTo>
                  <a:pt x="145288" y="342900"/>
                </a:lnTo>
                <a:lnTo>
                  <a:pt x="159258" y="352680"/>
                </a:lnTo>
                <a:lnTo>
                  <a:pt x="173736" y="349124"/>
                </a:lnTo>
                <a:lnTo>
                  <a:pt x="188722" y="354712"/>
                </a:lnTo>
                <a:lnTo>
                  <a:pt x="202057" y="355728"/>
                </a:lnTo>
                <a:lnTo>
                  <a:pt x="217678" y="355728"/>
                </a:lnTo>
                <a:lnTo>
                  <a:pt x="233172" y="350140"/>
                </a:lnTo>
                <a:lnTo>
                  <a:pt x="225679" y="337313"/>
                </a:lnTo>
                <a:lnTo>
                  <a:pt x="223012" y="323978"/>
                </a:lnTo>
                <a:lnTo>
                  <a:pt x="227330" y="309119"/>
                </a:lnTo>
                <a:lnTo>
                  <a:pt x="234315" y="295784"/>
                </a:lnTo>
                <a:lnTo>
                  <a:pt x="249301" y="290704"/>
                </a:lnTo>
                <a:lnTo>
                  <a:pt x="264795" y="285497"/>
                </a:lnTo>
                <a:lnTo>
                  <a:pt x="278765" y="283973"/>
                </a:lnTo>
                <a:lnTo>
                  <a:pt x="293751" y="277369"/>
                </a:lnTo>
                <a:lnTo>
                  <a:pt x="308229" y="281432"/>
                </a:lnTo>
                <a:lnTo>
                  <a:pt x="321691" y="274829"/>
                </a:lnTo>
                <a:lnTo>
                  <a:pt x="335534" y="275844"/>
                </a:lnTo>
                <a:lnTo>
                  <a:pt x="345186" y="289688"/>
                </a:lnTo>
                <a:lnTo>
                  <a:pt x="360172" y="280417"/>
                </a:lnTo>
                <a:lnTo>
                  <a:pt x="351663" y="272162"/>
                </a:lnTo>
                <a:lnTo>
                  <a:pt x="342519" y="258827"/>
                </a:lnTo>
                <a:lnTo>
                  <a:pt x="356489" y="266574"/>
                </a:lnTo>
                <a:lnTo>
                  <a:pt x="371475" y="278893"/>
                </a:lnTo>
                <a:lnTo>
                  <a:pt x="385445" y="268606"/>
                </a:lnTo>
                <a:lnTo>
                  <a:pt x="383794" y="253238"/>
                </a:lnTo>
                <a:lnTo>
                  <a:pt x="385445" y="240412"/>
                </a:lnTo>
                <a:lnTo>
                  <a:pt x="382778" y="227077"/>
                </a:lnTo>
                <a:lnTo>
                  <a:pt x="374142" y="212218"/>
                </a:lnTo>
                <a:lnTo>
                  <a:pt x="360172" y="212218"/>
                </a:lnTo>
                <a:lnTo>
                  <a:pt x="369824" y="226061"/>
                </a:lnTo>
                <a:lnTo>
                  <a:pt x="354838" y="224537"/>
                </a:lnTo>
                <a:lnTo>
                  <a:pt x="341503" y="218949"/>
                </a:lnTo>
                <a:lnTo>
                  <a:pt x="341503" y="204598"/>
                </a:lnTo>
                <a:lnTo>
                  <a:pt x="327025" y="194311"/>
                </a:lnTo>
                <a:lnTo>
                  <a:pt x="341503" y="184532"/>
                </a:lnTo>
                <a:lnTo>
                  <a:pt x="327025" y="180468"/>
                </a:lnTo>
                <a:lnTo>
                  <a:pt x="312039" y="174244"/>
                </a:lnTo>
                <a:lnTo>
                  <a:pt x="309372" y="168657"/>
                </a:lnTo>
                <a:lnTo>
                  <a:pt x="300736" y="155322"/>
                </a:lnTo>
                <a:lnTo>
                  <a:pt x="287274" y="151766"/>
                </a:lnTo>
                <a:lnTo>
                  <a:pt x="271780" y="143511"/>
                </a:lnTo>
                <a:lnTo>
                  <a:pt x="257810" y="135382"/>
                </a:lnTo>
                <a:lnTo>
                  <a:pt x="252476" y="122048"/>
                </a:lnTo>
                <a:lnTo>
                  <a:pt x="266446" y="114300"/>
                </a:lnTo>
                <a:lnTo>
                  <a:pt x="269113" y="106681"/>
                </a:lnTo>
                <a:lnTo>
                  <a:pt x="270129" y="100966"/>
                </a:lnTo>
                <a:lnTo>
                  <a:pt x="264795" y="87631"/>
                </a:lnTo>
                <a:lnTo>
                  <a:pt x="279781" y="92838"/>
                </a:lnTo>
                <a:lnTo>
                  <a:pt x="285750" y="89155"/>
                </a:lnTo>
                <a:lnTo>
                  <a:pt x="271780" y="75819"/>
                </a:lnTo>
                <a:lnTo>
                  <a:pt x="277622" y="64644"/>
                </a:lnTo>
                <a:lnTo>
                  <a:pt x="277114" y="64136"/>
                </a:lnTo>
                <a:lnTo>
                  <a:pt x="276606" y="64136"/>
                </a:lnTo>
                <a:lnTo>
                  <a:pt x="276098" y="64136"/>
                </a:lnTo>
                <a:lnTo>
                  <a:pt x="275590" y="64136"/>
                </a:lnTo>
                <a:lnTo>
                  <a:pt x="274955" y="65152"/>
                </a:lnTo>
                <a:lnTo>
                  <a:pt x="273939" y="66675"/>
                </a:lnTo>
                <a:lnTo>
                  <a:pt x="270764" y="65660"/>
                </a:lnTo>
                <a:lnTo>
                  <a:pt x="264287" y="62612"/>
                </a:lnTo>
                <a:lnTo>
                  <a:pt x="253619" y="57913"/>
                </a:lnTo>
                <a:lnTo>
                  <a:pt x="240157" y="51817"/>
                </a:lnTo>
                <a:lnTo>
                  <a:pt x="224028" y="45086"/>
                </a:lnTo>
                <a:lnTo>
                  <a:pt x="207518" y="37974"/>
                </a:lnTo>
                <a:lnTo>
                  <a:pt x="189738" y="30227"/>
                </a:lnTo>
                <a:lnTo>
                  <a:pt x="173101" y="23115"/>
                </a:lnTo>
                <a:lnTo>
                  <a:pt x="165100" y="19559"/>
                </a:lnTo>
                <a:lnTo>
                  <a:pt x="158115" y="16892"/>
                </a:lnTo>
                <a:lnTo>
                  <a:pt x="152781" y="15368"/>
                </a:lnTo>
                <a:lnTo>
                  <a:pt x="146939" y="14352"/>
                </a:lnTo>
                <a:lnTo>
                  <a:pt x="142621" y="13844"/>
                </a:lnTo>
                <a:lnTo>
                  <a:pt x="138303" y="13844"/>
                </a:lnTo>
                <a:lnTo>
                  <a:pt x="133985" y="13844"/>
                </a:lnTo>
                <a:lnTo>
                  <a:pt x="130302" y="14352"/>
                </a:lnTo>
                <a:lnTo>
                  <a:pt x="122809" y="14860"/>
                </a:lnTo>
                <a:lnTo>
                  <a:pt x="113665" y="15368"/>
                </a:lnTo>
                <a:lnTo>
                  <a:pt x="108331" y="14860"/>
                </a:lnTo>
                <a:lnTo>
                  <a:pt x="102362" y="13844"/>
                </a:lnTo>
                <a:lnTo>
                  <a:pt x="96012" y="12319"/>
                </a:lnTo>
                <a:lnTo>
                  <a:pt x="87884" y="9272"/>
                </a:lnTo>
                <a:lnTo>
                  <a:pt x="73406" y="5081"/>
                </a:lnTo>
                <a:lnTo>
                  <a:pt x="62230" y="2032"/>
                </a:lnTo>
                <a:lnTo>
                  <a:pt x="54102" y="509"/>
                </a:lnTo>
                <a:lnTo>
                  <a:pt x="49276" y="0"/>
                </a:lnTo>
                <a:lnTo>
                  <a:pt x="45593" y="0"/>
                </a:lnTo>
                <a:lnTo>
                  <a:pt x="43942" y="509"/>
                </a:lnTo>
                <a:lnTo>
                  <a:pt x="43434" y="1017"/>
                </a:lnTo>
                <a:lnTo>
                  <a:pt x="43434" y="1525"/>
                </a:lnTo>
                <a:lnTo>
                  <a:pt x="40767" y="2032"/>
                </a:lnTo>
                <a:lnTo>
                  <a:pt x="41783" y="4065"/>
                </a:lnTo>
                <a:close/>
                <a:moveTo>
                  <a:pt x="294894" y="94362"/>
                </a:moveTo>
                <a:lnTo>
                  <a:pt x="299720" y="107697"/>
                </a:lnTo>
                <a:lnTo>
                  <a:pt x="291084" y="94362"/>
                </a:lnTo>
                <a:lnTo>
                  <a:pt x="294894" y="94362"/>
                </a:lnTo>
                <a:close/>
                <a:moveTo>
                  <a:pt x="426720" y="119507"/>
                </a:moveTo>
                <a:lnTo>
                  <a:pt x="428371" y="132843"/>
                </a:lnTo>
                <a:lnTo>
                  <a:pt x="425577" y="119507"/>
                </a:lnTo>
                <a:lnTo>
                  <a:pt x="426720" y="119507"/>
                </a:lnTo>
                <a:close/>
                <a:moveTo>
                  <a:pt x="413258" y="196343"/>
                </a:moveTo>
                <a:lnTo>
                  <a:pt x="426720" y="203582"/>
                </a:lnTo>
                <a:lnTo>
                  <a:pt x="442214" y="198882"/>
                </a:lnTo>
                <a:lnTo>
                  <a:pt x="451866" y="213742"/>
                </a:lnTo>
                <a:lnTo>
                  <a:pt x="445516" y="227077"/>
                </a:lnTo>
                <a:lnTo>
                  <a:pt x="436880" y="240412"/>
                </a:lnTo>
                <a:lnTo>
                  <a:pt x="421894" y="243968"/>
                </a:lnTo>
                <a:lnTo>
                  <a:pt x="407416" y="235332"/>
                </a:lnTo>
                <a:lnTo>
                  <a:pt x="396113" y="220473"/>
                </a:lnTo>
                <a:lnTo>
                  <a:pt x="396113" y="207138"/>
                </a:lnTo>
                <a:lnTo>
                  <a:pt x="411734" y="196343"/>
                </a:lnTo>
                <a:lnTo>
                  <a:pt x="413258" y="196343"/>
                </a:lnTo>
                <a:close/>
                <a:moveTo>
                  <a:pt x="505968" y="429007"/>
                </a:moveTo>
                <a:lnTo>
                  <a:pt x="519938" y="431674"/>
                </a:lnTo>
                <a:lnTo>
                  <a:pt x="524256" y="446025"/>
                </a:lnTo>
                <a:lnTo>
                  <a:pt x="508762" y="448565"/>
                </a:lnTo>
                <a:lnTo>
                  <a:pt x="503301" y="434213"/>
                </a:lnTo>
                <a:lnTo>
                  <a:pt x="505968" y="429007"/>
                </a:lnTo>
                <a:close/>
                <a:moveTo>
                  <a:pt x="210693" y="397257"/>
                </a:moveTo>
                <a:lnTo>
                  <a:pt x="215011" y="410084"/>
                </a:lnTo>
                <a:lnTo>
                  <a:pt x="227330" y="423419"/>
                </a:lnTo>
                <a:lnTo>
                  <a:pt x="224663" y="437769"/>
                </a:lnTo>
                <a:lnTo>
                  <a:pt x="224663" y="451613"/>
                </a:lnTo>
                <a:lnTo>
                  <a:pt x="223012" y="464440"/>
                </a:lnTo>
                <a:lnTo>
                  <a:pt x="209550" y="469519"/>
                </a:lnTo>
                <a:lnTo>
                  <a:pt x="194564" y="456693"/>
                </a:lnTo>
                <a:lnTo>
                  <a:pt x="186055" y="443357"/>
                </a:lnTo>
                <a:lnTo>
                  <a:pt x="178562" y="429007"/>
                </a:lnTo>
                <a:lnTo>
                  <a:pt x="183388" y="415163"/>
                </a:lnTo>
                <a:lnTo>
                  <a:pt x="187071" y="400813"/>
                </a:lnTo>
                <a:lnTo>
                  <a:pt x="202057" y="400813"/>
                </a:lnTo>
                <a:lnTo>
                  <a:pt x="210693" y="397257"/>
                </a:lnTo>
                <a:close/>
                <a:moveTo>
                  <a:pt x="538226" y="468504"/>
                </a:moveTo>
                <a:lnTo>
                  <a:pt x="553212" y="476759"/>
                </a:lnTo>
                <a:lnTo>
                  <a:pt x="557530" y="491110"/>
                </a:lnTo>
                <a:lnTo>
                  <a:pt x="543052" y="477775"/>
                </a:lnTo>
                <a:lnTo>
                  <a:pt x="538226" y="468504"/>
                </a:lnTo>
                <a:close/>
                <a:moveTo>
                  <a:pt x="592328" y="543942"/>
                </a:moveTo>
                <a:lnTo>
                  <a:pt x="604647" y="557785"/>
                </a:lnTo>
                <a:lnTo>
                  <a:pt x="590677" y="557785"/>
                </a:lnTo>
                <a:lnTo>
                  <a:pt x="587502" y="542925"/>
                </a:lnTo>
                <a:lnTo>
                  <a:pt x="592328" y="543942"/>
                </a:lnTo>
                <a:close/>
                <a:moveTo>
                  <a:pt x="349504" y="313182"/>
                </a:moveTo>
                <a:lnTo>
                  <a:pt x="353822" y="323978"/>
                </a:lnTo>
                <a:lnTo>
                  <a:pt x="356489" y="337313"/>
                </a:lnTo>
                <a:lnTo>
                  <a:pt x="356489" y="351663"/>
                </a:lnTo>
                <a:lnTo>
                  <a:pt x="361823" y="365507"/>
                </a:lnTo>
                <a:lnTo>
                  <a:pt x="351663" y="379857"/>
                </a:lnTo>
                <a:lnTo>
                  <a:pt x="338201" y="394209"/>
                </a:lnTo>
                <a:lnTo>
                  <a:pt x="331851" y="407544"/>
                </a:lnTo>
                <a:lnTo>
                  <a:pt x="334010" y="420879"/>
                </a:lnTo>
                <a:lnTo>
                  <a:pt x="339344" y="435230"/>
                </a:lnTo>
                <a:lnTo>
                  <a:pt x="330200" y="448565"/>
                </a:lnTo>
                <a:lnTo>
                  <a:pt x="318897" y="461900"/>
                </a:lnTo>
                <a:lnTo>
                  <a:pt x="317373" y="460884"/>
                </a:lnTo>
                <a:lnTo>
                  <a:pt x="309372" y="447041"/>
                </a:lnTo>
                <a:lnTo>
                  <a:pt x="293751" y="454153"/>
                </a:lnTo>
                <a:lnTo>
                  <a:pt x="291084" y="439802"/>
                </a:lnTo>
                <a:lnTo>
                  <a:pt x="281432" y="454153"/>
                </a:lnTo>
                <a:lnTo>
                  <a:pt x="267462" y="446025"/>
                </a:lnTo>
                <a:lnTo>
                  <a:pt x="271780" y="431674"/>
                </a:lnTo>
                <a:lnTo>
                  <a:pt x="276098" y="418338"/>
                </a:lnTo>
                <a:lnTo>
                  <a:pt x="278765" y="404496"/>
                </a:lnTo>
                <a:lnTo>
                  <a:pt x="290068" y="390144"/>
                </a:lnTo>
                <a:lnTo>
                  <a:pt x="287274" y="377318"/>
                </a:lnTo>
                <a:lnTo>
                  <a:pt x="281432" y="363475"/>
                </a:lnTo>
                <a:lnTo>
                  <a:pt x="279781" y="349124"/>
                </a:lnTo>
                <a:lnTo>
                  <a:pt x="291084" y="335788"/>
                </a:lnTo>
                <a:lnTo>
                  <a:pt x="306070" y="334773"/>
                </a:lnTo>
                <a:lnTo>
                  <a:pt x="320548" y="327534"/>
                </a:lnTo>
                <a:lnTo>
                  <a:pt x="334010" y="317374"/>
                </a:lnTo>
                <a:lnTo>
                  <a:pt x="349504" y="313182"/>
                </a:lnTo>
                <a:close/>
                <a:moveTo>
                  <a:pt x="418719" y="274829"/>
                </a:moveTo>
                <a:lnTo>
                  <a:pt x="403606" y="274829"/>
                </a:lnTo>
                <a:lnTo>
                  <a:pt x="389763" y="285497"/>
                </a:lnTo>
                <a:lnTo>
                  <a:pt x="381127" y="298324"/>
                </a:lnTo>
                <a:lnTo>
                  <a:pt x="375793" y="313182"/>
                </a:lnTo>
                <a:lnTo>
                  <a:pt x="374142" y="326518"/>
                </a:lnTo>
                <a:lnTo>
                  <a:pt x="375793" y="340869"/>
                </a:lnTo>
                <a:lnTo>
                  <a:pt x="369824" y="354712"/>
                </a:lnTo>
                <a:lnTo>
                  <a:pt x="371475" y="367538"/>
                </a:lnTo>
                <a:lnTo>
                  <a:pt x="366141" y="380874"/>
                </a:lnTo>
                <a:lnTo>
                  <a:pt x="366141" y="394209"/>
                </a:lnTo>
                <a:lnTo>
                  <a:pt x="360172" y="409068"/>
                </a:lnTo>
                <a:lnTo>
                  <a:pt x="357505" y="422403"/>
                </a:lnTo>
                <a:lnTo>
                  <a:pt x="348996" y="435230"/>
                </a:lnTo>
                <a:lnTo>
                  <a:pt x="339344" y="448565"/>
                </a:lnTo>
                <a:lnTo>
                  <a:pt x="338201" y="463424"/>
                </a:lnTo>
                <a:lnTo>
                  <a:pt x="324358" y="472694"/>
                </a:lnTo>
                <a:lnTo>
                  <a:pt x="327025" y="487046"/>
                </a:lnTo>
                <a:lnTo>
                  <a:pt x="334010" y="500254"/>
                </a:lnTo>
                <a:lnTo>
                  <a:pt x="347853" y="500254"/>
                </a:lnTo>
                <a:lnTo>
                  <a:pt x="362966" y="501397"/>
                </a:lnTo>
                <a:lnTo>
                  <a:pt x="377444" y="496698"/>
                </a:lnTo>
                <a:lnTo>
                  <a:pt x="385445" y="483363"/>
                </a:lnTo>
                <a:lnTo>
                  <a:pt x="378460" y="468504"/>
                </a:lnTo>
                <a:lnTo>
                  <a:pt x="393446" y="459360"/>
                </a:lnTo>
                <a:lnTo>
                  <a:pt x="407416" y="457709"/>
                </a:lnTo>
                <a:lnTo>
                  <a:pt x="421894" y="455169"/>
                </a:lnTo>
                <a:lnTo>
                  <a:pt x="435229" y="447041"/>
                </a:lnTo>
                <a:lnTo>
                  <a:pt x="445516" y="434213"/>
                </a:lnTo>
                <a:lnTo>
                  <a:pt x="429387" y="423419"/>
                </a:lnTo>
                <a:lnTo>
                  <a:pt x="415925" y="414148"/>
                </a:lnTo>
                <a:lnTo>
                  <a:pt x="402082" y="414148"/>
                </a:lnTo>
                <a:lnTo>
                  <a:pt x="400939" y="400813"/>
                </a:lnTo>
                <a:lnTo>
                  <a:pt x="399415" y="387605"/>
                </a:lnTo>
                <a:lnTo>
                  <a:pt x="400939" y="372619"/>
                </a:lnTo>
                <a:lnTo>
                  <a:pt x="406273" y="359919"/>
                </a:lnTo>
                <a:lnTo>
                  <a:pt x="411734" y="346584"/>
                </a:lnTo>
                <a:lnTo>
                  <a:pt x="425577" y="332232"/>
                </a:lnTo>
                <a:lnTo>
                  <a:pt x="439547" y="346584"/>
                </a:lnTo>
                <a:lnTo>
                  <a:pt x="443865" y="332232"/>
                </a:lnTo>
                <a:lnTo>
                  <a:pt x="439547" y="318390"/>
                </a:lnTo>
                <a:lnTo>
                  <a:pt x="439547" y="305563"/>
                </a:lnTo>
                <a:lnTo>
                  <a:pt x="429387" y="290704"/>
                </a:lnTo>
                <a:lnTo>
                  <a:pt x="415925" y="280417"/>
                </a:lnTo>
                <a:lnTo>
                  <a:pt x="418719" y="274829"/>
                </a:lnTo>
                <a:close/>
              </a:path>
            </a:pathLst>
          </a:custGeom>
          <a:solidFill>
            <a:srgbClr val="D6D6D6"/>
          </a:solidFill>
        </p:spPr>
        <p:txBody>
          <a:bodyPr wrap="square" lIns="0" tIns="0" rIns="0" bIns="0" rtlCol="0">
            <a:noAutofit/>
          </a:bodyPr>
          <a:lstStyle/>
          <a:p>
            <a:endParaRPr sz="1662"/>
          </a:p>
        </p:txBody>
      </p:sp>
      <p:sp>
        <p:nvSpPr>
          <p:cNvPr id="298" name="object 298"/>
          <p:cNvSpPr/>
          <p:nvPr/>
        </p:nvSpPr>
        <p:spPr>
          <a:xfrm>
            <a:off x="4894794" y="2936455"/>
            <a:ext cx="566928" cy="523670"/>
          </a:xfrm>
          <a:custGeom>
            <a:avLst/>
            <a:gdLst/>
            <a:ahLst/>
            <a:cxnLst/>
            <a:rect l="l" t="t" r="r" b="b"/>
            <a:pathLst>
              <a:path w="614172" h="567309">
                <a:moveTo>
                  <a:pt x="46546" y="8827"/>
                </a:moveTo>
                <a:lnTo>
                  <a:pt x="46546" y="11494"/>
                </a:lnTo>
                <a:lnTo>
                  <a:pt x="43879" y="24829"/>
                </a:lnTo>
                <a:lnTo>
                  <a:pt x="41212" y="38037"/>
                </a:lnTo>
                <a:lnTo>
                  <a:pt x="42355" y="51372"/>
                </a:lnTo>
                <a:lnTo>
                  <a:pt x="36386" y="65723"/>
                </a:lnTo>
                <a:lnTo>
                  <a:pt x="23051" y="79566"/>
                </a:lnTo>
                <a:lnTo>
                  <a:pt x="11748" y="93917"/>
                </a:lnTo>
                <a:lnTo>
                  <a:pt x="4763" y="106744"/>
                </a:lnTo>
                <a:lnTo>
                  <a:pt x="8065" y="122111"/>
                </a:lnTo>
                <a:lnTo>
                  <a:pt x="21400" y="133922"/>
                </a:lnTo>
                <a:lnTo>
                  <a:pt x="36386" y="145733"/>
                </a:lnTo>
                <a:lnTo>
                  <a:pt x="64834" y="171894"/>
                </a:lnTo>
                <a:lnTo>
                  <a:pt x="79820" y="173419"/>
                </a:lnTo>
                <a:lnTo>
                  <a:pt x="77153" y="188278"/>
                </a:lnTo>
                <a:lnTo>
                  <a:pt x="90488" y="188278"/>
                </a:lnTo>
                <a:lnTo>
                  <a:pt x="100775" y="202629"/>
                </a:lnTo>
                <a:lnTo>
                  <a:pt x="114110" y="206185"/>
                </a:lnTo>
                <a:lnTo>
                  <a:pt x="129096" y="209360"/>
                </a:lnTo>
                <a:lnTo>
                  <a:pt x="143574" y="214440"/>
                </a:lnTo>
                <a:lnTo>
                  <a:pt x="147384" y="219012"/>
                </a:lnTo>
                <a:lnTo>
                  <a:pt x="147384" y="231839"/>
                </a:lnTo>
                <a:lnTo>
                  <a:pt x="143574" y="246190"/>
                </a:lnTo>
                <a:lnTo>
                  <a:pt x="129096" y="259525"/>
                </a:lnTo>
                <a:lnTo>
                  <a:pt x="131255" y="273368"/>
                </a:lnTo>
                <a:lnTo>
                  <a:pt x="129096" y="286194"/>
                </a:lnTo>
                <a:lnTo>
                  <a:pt x="124270" y="299530"/>
                </a:lnTo>
                <a:lnTo>
                  <a:pt x="121603" y="313881"/>
                </a:lnTo>
                <a:lnTo>
                  <a:pt x="125413" y="327724"/>
                </a:lnTo>
                <a:lnTo>
                  <a:pt x="135065" y="340550"/>
                </a:lnTo>
                <a:lnTo>
                  <a:pt x="150051" y="347662"/>
                </a:lnTo>
                <a:lnTo>
                  <a:pt x="164021" y="357442"/>
                </a:lnTo>
                <a:lnTo>
                  <a:pt x="178499" y="353886"/>
                </a:lnTo>
                <a:lnTo>
                  <a:pt x="193485" y="359474"/>
                </a:lnTo>
                <a:lnTo>
                  <a:pt x="206820" y="360490"/>
                </a:lnTo>
                <a:lnTo>
                  <a:pt x="222441" y="360490"/>
                </a:lnTo>
                <a:lnTo>
                  <a:pt x="237935" y="354902"/>
                </a:lnTo>
                <a:lnTo>
                  <a:pt x="230442" y="342075"/>
                </a:lnTo>
                <a:lnTo>
                  <a:pt x="227775" y="328740"/>
                </a:lnTo>
                <a:lnTo>
                  <a:pt x="232093" y="313881"/>
                </a:lnTo>
                <a:lnTo>
                  <a:pt x="239078" y="300546"/>
                </a:lnTo>
                <a:lnTo>
                  <a:pt x="254064" y="295466"/>
                </a:lnTo>
                <a:lnTo>
                  <a:pt x="269558" y="290259"/>
                </a:lnTo>
                <a:lnTo>
                  <a:pt x="283528" y="288735"/>
                </a:lnTo>
                <a:lnTo>
                  <a:pt x="298514" y="282131"/>
                </a:lnTo>
                <a:lnTo>
                  <a:pt x="312992" y="286194"/>
                </a:lnTo>
                <a:lnTo>
                  <a:pt x="326454" y="279591"/>
                </a:lnTo>
                <a:lnTo>
                  <a:pt x="340297" y="280606"/>
                </a:lnTo>
                <a:lnTo>
                  <a:pt x="349949" y="294450"/>
                </a:lnTo>
                <a:lnTo>
                  <a:pt x="364935" y="285179"/>
                </a:lnTo>
                <a:lnTo>
                  <a:pt x="356426" y="276924"/>
                </a:lnTo>
                <a:lnTo>
                  <a:pt x="347282" y="263589"/>
                </a:lnTo>
                <a:lnTo>
                  <a:pt x="361252" y="271336"/>
                </a:lnTo>
                <a:lnTo>
                  <a:pt x="376238" y="283655"/>
                </a:lnTo>
                <a:lnTo>
                  <a:pt x="390208" y="273368"/>
                </a:lnTo>
                <a:lnTo>
                  <a:pt x="388557" y="258000"/>
                </a:lnTo>
                <a:lnTo>
                  <a:pt x="390208" y="245174"/>
                </a:lnTo>
                <a:lnTo>
                  <a:pt x="387541" y="231839"/>
                </a:lnTo>
                <a:lnTo>
                  <a:pt x="378905" y="216980"/>
                </a:lnTo>
                <a:lnTo>
                  <a:pt x="364935" y="216980"/>
                </a:lnTo>
                <a:lnTo>
                  <a:pt x="374587" y="230823"/>
                </a:lnTo>
                <a:lnTo>
                  <a:pt x="359601" y="229299"/>
                </a:lnTo>
                <a:lnTo>
                  <a:pt x="346266" y="223711"/>
                </a:lnTo>
                <a:lnTo>
                  <a:pt x="346266" y="209360"/>
                </a:lnTo>
                <a:lnTo>
                  <a:pt x="331788" y="199073"/>
                </a:lnTo>
                <a:lnTo>
                  <a:pt x="346266" y="189294"/>
                </a:lnTo>
                <a:lnTo>
                  <a:pt x="331788" y="185230"/>
                </a:lnTo>
                <a:lnTo>
                  <a:pt x="316802" y="179006"/>
                </a:lnTo>
                <a:lnTo>
                  <a:pt x="314135" y="173419"/>
                </a:lnTo>
                <a:lnTo>
                  <a:pt x="305499" y="160084"/>
                </a:lnTo>
                <a:lnTo>
                  <a:pt x="292037" y="156528"/>
                </a:lnTo>
                <a:lnTo>
                  <a:pt x="276543" y="148273"/>
                </a:lnTo>
                <a:lnTo>
                  <a:pt x="262573" y="140144"/>
                </a:lnTo>
                <a:lnTo>
                  <a:pt x="257239" y="126810"/>
                </a:lnTo>
                <a:lnTo>
                  <a:pt x="271209" y="119062"/>
                </a:lnTo>
                <a:lnTo>
                  <a:pt x="273876" y="111443"/>
                </a:lnTo>
                <a:lnTo>
                  <a:pt x="274892" y="105728"/>
                </a:lnTo>
                <a:lnTo>
                  <a:pt x="269558" y="92393"/>
                </a:lnTo>
                <a:lnTo>
                  <a:pt x="284544" y="97600"/>
                </a:lnTo>
                <a:lnTo>
                  <a:pt x="290513" y="93917"/>
                </a:lnTo>
                <a:lnTo>
                  <a:pt x="276543" y="80581"/>
                </a:lnTo>
                <a:lnTo>
                  <a:pt x="282385" y="69406"/>
                </a:lnTo>
                <a:lnTo>
                  <a:pt x="281877" y="68898"/>
                </a:lnTo>
                <a:lnTo>
                  <a:pt x="281369" y="68898"/>
                </a:lnTo>
                <a:lnTo>
                  <a:pt x="280861" y="68898"/>
                </a:lnTo>
                <a:lnTo>
                  <a:pt x="280353" y="68898"/>
                </a:lnTo>
                <a:lnTo>
                  <a:pt x="279718" y="69914"/>
                </a:lnTo>
                <a:lnTo>
                  <a:pt x="278702" y="71437"/>
                </a:lnTo>
                <a:lnTo>
                  <a:pt x="275527" y="70422"/>
                </a:lnTo>
                <a:lnTo>
                  <a:pt x="269050" y="67374"/>
                </a:lnTo>
                <a:lnTo>
                  <a:pt x="258382" y="62675"/>
                </a:lnTo>
                <a:lnTo>
                  <a:pt x="244920" y="56579"/>
                </a:lnTo>
                <a:lnTo>
                  <a:pt x="228791" y="49848"/>
                </a:lnTo>
                <a:lnTo>
                  <a:pt x="212281" y="42736"/>
                </a:lnTo>
                <a:lnTo>
                  <a:pt x="194501" y="34989"/>
                </a:lnTo>
                <a:lnTo>
                  <a:pt x="177864" y="27877"/>
                </a:lnTo>
                <a:lnTo>
                  <a:pt x="169863" y="24321"/>
                </a:lnTo>
                <a:lnTo>
                  <a:pt x="162878" y="21654"/>
                </a:lnTo>
                <a:lnTo>
                  <a:pt x="157544" y="20130"/>
                </a:lnTo>
                <a:lnTo>
                  <a:pt x="151702" y="19114"/>
                </a:lnTo>
                <a:lnTo>
                  <a:pt x="147384" y="18606"/>
                </a:lnTo>
                <a:lnTo>
                  <a:pt x="143066" y="18606"/>
                </a:lnTo>
                <a:lnTo>
                  <a:pt x="138748" y="18606"/>
                </a:lnTo>
                <a:lnTo>
                  <a:pt x="135065" y="19114"/>
                </a:lnTo>
                <a:lnTo>
                  <a:pt x="127572" y="19622"/>
                </a:lnTo>
                <a:lnTo>
                  <a:pt x="118428" y="20130"/>
                </a:lnTo>
                <a:lnTo>
                  <a:pt x="113094" y="19622"/>
                </a:lnTo>
                <a:lnTo>
                  <a:pt x="107125" y="18606"/>
                </a:lnTo>
                <a:lnTo>
                  <a:pt x="100775" y="17081"/>
                </a:lnTo>
                <a:lnTo>
                  <a:pt x="92647" y="14034"/>
                </a:lnTo>
                <a:lnTo>
                  <a:pt x="78169" y="9843"/>
                </a:lnTo>
                <a:lnTo>
                  <a:pt x="66993" y="6794"/>
                </a:lnTo>
                <a:lnTo>
                  <a:pt x="58865" y="5271"/>
                </a:lnTo>
                <a:lnTo>
                  <a:pt x="54039" y="4762"/>
                </a:lnTo>
                <a:lnTo>
                  <a:pt x="50356" y="4762"/>
                </a:lnTo>
                <a:lnTo>
                  <a:pt x="48705" y="5271"/>
                </a:lnTo>
                <a:lnTo>
                  <a:pt x="48197" y="5779"/>
                </a:lnTo>
                <a:lnTo>
                  <a:pt x="48197" y="6287"/>
                </a:lnTo>
                <a:lnTo>
                  <a:pt x="45530" y="6794"/>
                </a:lnTo>
                <a:lnTo>
                  <a:pt x="46546" y="8827"/>
                </a:lnTo>
                <a:close/>
                <a:moveTo>
                  <a:pt x="299657" y="99124"/>
                </a:moveTo>
                <a:lnTo>
                  <a:pt x="304483" y="112459"/>
                </a:lnTo>
                <a:lnTo>
                  <a:pt x="295847" y="99124"/>
                </a:lnTo>
                <a:lnTo>
                  <a:pt x="299657" y="99124"/>
                </a:lnTo>
                <a:close/>
                <a:moveTo>
                  <a:pt x="431483" y="124269"/>
                </a:moveTo>
                <a:lnTo>
                  <a:pt x="433134" y="137605"/>
                </a:lnTo>
                <a:lnTo>
                  <a:pt x="430340" y="124269"/>
                </a:lnTo>
                <a:lnTo>
                  <a:pt x="431483" y="124269"/>
                </a:lnTo>
                <a:close/>
                <a:moveTo>
                  <a:pt x="418021" y="201105"/>
                </a:moveTo>
                <a:lnTo>
                  <a:pt x="431483" y="208344"/>
                </a:lnTo>
                <a:lnTo>
                  <a:pt x="446977" y="203644"/>
                </a:lnTo>
                <a:lnTo>
                  <a:pt x="456629" y="218504"/>
                </a:lnTo>
                <a:lnTo>
                  <a:pt x="450279" y="231839"/>
                </a:lnTo>
                <a:lnTo>
                  <a:pt x="441643" y="245174"/>
                </a:lnTo>
                <a:lnTo>
                  <a:pt x="426657" y="248730"/>
                </a:lnTo>
                <a:lnTo>
                  <a:pt x="412179" y="240094"/>
                </a:lnTo>
                <a:lnTo>
                  <a:pt x="400876" y="225235"/>
                </a:lnTo>
                <a:lnTo>
                  <a:pt x="400876" y="211900"/>
                </a:lnTo>
                <a:lnTo>
                  <a:pt x="416497" y="201105"/>
                </a:lnTo>
                <a:lnTo>
                  <a:pt x="418021" y="201105"/>
                </a:lnTo>
                <a:close/>
                <a:moveTo>
                  <a:pt x="510731" y="433769"/>
                </a:moveTo>
                <a:lnTo>
                  <a:pt x="524701" y="436436"/>
                </a:lnTo>
                <a:lnTo>
                  <a:pt x="529019" y="450787"/>
                </a:lnTo>
                <a:lnTo>
                  <a:pt x="513525" y="453327"/>
                </a:lnTo>
                <a:lnTo>
                  <a:pt x="508064" y="438975"/>
                </a:lnTo>
                <a:lnTo>
                  <a:pt x="510731" y="433769"/>
                </a:lnTo>
                <a:close/>
                <a:moveTo>
                  <a:pt x="215456" y="402019"/>
                </a:moveTo>
                <a:lnTo>
                  <a:pt x="219774" y="414846"/>
                </a:lnTo>
                <a:lnTo>
                  <a:pt x="232093" y="428181"/>
                </a:lnTo>
                <a:lnTo>
                  <a:pt x="229426" y="442531"/>
                </a:lnTo>
                <a:lnTo>
                  <a:pt x="229426" y="456375"/>
                </a:lnTo>
                <a:lnTo>
                  <a:pt x="227775" y="469202"/>
                </a:lnTo>
                <a:lnTo>
                  <a:pt x="214313" y="474281"/>
                </a:lnTo>
                <a:lnTo>
                  <a:pt x="199327" y="461455"/>
                </a:lnTo>
                <a:lnTo>
                  <a:pt x="190818" y="448119"/>
                </a:lnTo>
                <a:lnTo>
                  <a:pt x="183325" y="433769"/>
                </a:lnTo>
                <a:lnTo>
                  <a:pt x="188151" y="419925"/>
                </a:lnTo>
                <a:lnTo>
                  <a:pt x="191834" y="405575"/>
                </a:lnTo>
                <a:lnTo>
                  <a:pt x="206820" y="405575"/>
                </a:lnTo>
                <a:lnTo>
                  <a:pt x="215456" y="402019"/>
                </a:lnTo>
                <a:close/>
                <a:moveTo>
                  <a:pt x="542989" y="473266"/>
                </a:moveTo>
                <a:lnTo>
                  <a:pt x="557975" y="481521"/>
                </a:lnTo>
                <a:lnTo>
                  <a:pt x="562293" y="495872"/>
                </a:lnTo>
                <a:lnTo>
                  <a:pt x="547815" y="482537"/>
                </a:lnTo>
                <a:lnTo>
                  <a:pt x="542989" y="473266"/>
                </a:lnTo>
                <a:close/>
                <a:moveTo>
                  <a:pt x="597091" y="548704"/>
                </a:moveTo>
                <a:lnTo>
                  <a:pt x="609410" y="562547"/>
                </a:lnTo>
                <a:lnTo>
                  <a:pt x="595440" y="562547"/>
                </a:lnTo>
                <a:lnTo>
                  <a:pt x="592265" y="547687"/>
                </a:lnTo>
                <a:lnTo>
                  <a:pt x="597091" y="548704"/>
                </a:lnTo>
                <a:close/>
                <a:moveTo>
                  <a:pt x="354267" y="317944"/>
                </a:moveTo>
                <a:lnTo>
                  <a:pt x="358585" y="328740"/>
                </a:lnTo>
                <a:lnTo>
                  <a:pt x="361252" y="342075"/>
                </a:lnTo>
                <a:lnTo>
                  <a:pt x="361252" y="356425"/>
                </a:lnTo>
                <a:lnTo>
                  <a:pt x="366586" y="370269"/>
                </a:lnTo>
                <a:lnTo>
                  <a:pt x="356426" y="384619"/>
                </a:lnTo>
                <a:lnTo>
                  <a:pt x="342964" y="398971"/>
                </a:lnTo>
                <a:lnTo>
                  <a:pt x="336614" y="412306"/>
                </a:lnTo>
                <a:lnTo>
                  <a:pt x="338773" y="425641"/>
                </a:lnTo>
                <a:lnTo>
                  <a:pt x="344107" y="439992"/>
                </a:lnTo>
                <a:lnTo>
                  <a:pt x="334963" y="453327"/>
                </a:lnTo>
                <a:lnTo>
                  <a:pt x="323660" y="466662"/>
                </a:lnTo>
                <a:lnTo>
                  <a:pt x="322136" y="465646"/>
                </a:lnTo>
                <a:lnTo>
                  <a:pt x="314135" y="451803"/>
                </a:lnTo>
                <a:lnTo>
                  <a:pt x="298514" y="458915"/>
                </a:lnTo>
                <a:lnTo>
                  <a:pt x="295847" y="444564"/>
                </a:lnTo>
                <a:lnTo>
                  <a:pt x="286195" y="458915"/>
                </a:lnTo>
                <a:lnTo>
                  <a:pt x="272225" y="450787"/>
                </a:lnTo>
                <a:lnTo>
                  <a:pt x="276543" y="436436"/>
                </a:lnTo>
                <a:lnTo>
                  <a:pt x="280861" y="423100"/>
                </a:lnTo>
                <a:lnTo>
                  <a:pt x="283528" y="409258"/>
                </a:lnTo>
                <a:lnTo>
                  <a:pt x="294831" y="394906"/>
                </a:lnTo>
                <a:lnTo>
                  <a:pt x="292037" y="382080"/>
                </a:lnTo>
                <a:lnTo>
                  <a:pt x="286195" y="368237"/>
                </a:lnTo>
                <a:lnTo>
                  <a:pt x="284544" y="353886"/>
                </a:lnTo>
                <a:lnTo>
                  <a:pt x="295847" y="340550"/>
                </a:lnTo>
                <a:lnTo>
                  <a:pt x="310833" y="339535"/>
                </a:lnTo>
                <a:lnTo>
                  <a:pt x="325311" y="332296"/>
                </a:lnTo>
                <a:lnTo>
                  <a:pt x="338773" y="322136"/>
                </a:lnTo>
                <a:lnTo>
                  <a:pt x="354267" y="317944"/>
                </a:lnTo>
                <a:close/>
                <a:moveTo>
                  <a:pt x="423482" y="279591"/>
                </a:moveTo>
                <a:lnTo>
                  <a:pt x="408369" y="279591"/>
                </a:lnTo>
                <a:lnTo>
                  <a:pt x="394526" y="290259"/>
                </a:lnTo>
                <a:lnTo>
                  <a:pt x="385890" y="303086"/>
                </a:lnTo>
                <a:lnTo>
                  <a:pt x="380556" y="317944"/>
                </a:lnTo>
                <a:lnTo>
                  <a:pt x="378905" y="331280"/>
                </a:lnTo>
                <a:lnTo>
                  <a:pt x="380556" y="345631"/>
                </a:lnTo>
                <a:lnTo>
                  <a:pt x="374587" y="359474"/>
                </a:lnTo>
                <a:lnTo>
                  <a:pt x="376238" y="372300"/>
                </a:lnTo>
                <a:lnTo>
                  <a:pt x="370904" y="385636"/>
                </a:lnTo>
                <a:lnTo>
                  <a:pt x="370904" y="398971"/>
                </a:lnTo>
                <a:lnTo>
                  <a:pt x="364935" y="413830"/>
                </a:lnTo>
                <a:lnTo>
                  <a:pt x="362268" y="427165"/>
                </a:lnTo>
                <a:lnTo>
                  <a:pt x="353759" y="439992"/>
                </a:lnTo>
                <a:lnTo>
                  <a:pt x="344107" y="453327"/>
                </a:lnTo>
                <a:lnTo>
                  <a:pt x="342964" y="468186"/>
                </a:lnTo>
                <a:lnTo>
                  <a:pt x="329121" y="477456"/>
                </a:lnTo>
                <a:lnTo>
                  <a:pt x="331788" y="491808"/>
                </a:lnTo>
                <a:lnTo>
                  <a:pt x="338773" y="505016"/>
                </a:lnTo>
                <a:lnTo>
                  <a:pt x="352616" y="505016"/>
                </a:lnTo>
                <a:lnTo>
                  <a:pt x="367729" y="506159"/>
                </a:lnTo>
                <a:lnTo>
                  <a:pt x="382207" y="501460"/>
                </a:lnTo>
                <a:lnTo>
                  <a:pt x="390208" y="488125"/>
                </a:lnTo>
                <a:lnTo>
                  <a:pt x="383223" y="473266"/>
                </a:lnTo>
                <a:lnTo>
                  <a:pt x="398209" y="464122"/>
                </a:lnTo>
                <a:lnTo>
                  <a:pt x="412179" y="462471"/>
                </a:lnTo>
                <a:lnTo>
                  <a:pt x="426657" y="459931"/>
                </a:lnTo>
                <a:lnTo>
                  <a:pt x="439992" y="451803"/>
                </a:lnTo>
                <a:lnTo>
                  <a:pt x="450279" y="438975"/>
                </a:lnTo>
                <a:lnTo>
                  <a:pt x="434150" y="428181"/>
                </a:lnTo>
                <a:lnTo>
                  <a:pt x="420688" y="418910"/>
                </a:lnTo>
                <a:lnTo>
                  <a:pt x="406845" y="418910"/>
                </a:lnTo>
                <a:lnTo>
                  <a:pt x="405702" y="405575"/>
                </a:lnTo>
                <a:lnTo>
                  <a:pt x="404178" y="392367"/>
                </a:lnTo>
                <a:lnTo>
                  <a:pt x="405702" y="377381"/>
                </a:lnTo>
                <a:lnTo>
                  <a:pt x="411036" y="364681"/>
                </a:lnTo>
                <a:lnTo>
                  <a:pt x="416497" y="351346"/>
                </a:lnTo>
                <a:lnTo>
                  <a:pt x="430340" y="336994"/>
                </a:lnTo>
                <a:lnTo>
                  <a:pt x="444310" y="351346"/>
                </a:lnTo>
                <a:lnTo>
                  <a:pt x="448628" y="336994"/>
                </a:lnTo>
                <a:lnTo>
                  <a:pt x="444310" y="323152"/>
                </a:lnTo>
                <a:lnTo>
                  <a:pt x="444310" y="310325"/>
                </a:lnTo>
                <a:lnTo>
                  <a:pt x="434150" y="295466"/>
                </a:lnTo>
                <a:lnTo>
                  <a:pt x="420688" y="285179"/>
                </a:lnTo>
                <a:lnTo>
                  <a:pt x="423482" y="279591"/>
                </a:lnTo>
                <a:close/>
              </a:path>
            </a:pathLst>
          </a:custGeom>
          <a:ln w="9525">
            <a:solidFill>
              <a:srgbClr val="FFFFFF"/>
            </a:solidFill>
          </a:ln>
        </p:spPr>
        <p:txBody>
          <a:bodyPr wrap="square" lIns="0" tIns="0" rIns="0" bIns="0" rtlCol="0">
            <a:noAutofit/>
          </a:bodyPr>
          <a:lstStyle/>
          <a:p>
            <a:endParaRPr sz="1662"/>
          </a:p>
        </p:txBody>
      </p:sp>
      <p:sp>
        <p:nvSpPr>
          <p:cNvPr id="299" name="object 299"/>
          <p:cNvSpPr/>
          <p:nvPr/>
        </p:nvSpPr>
        <p:spPr>
          <a:xfrm>
            <a:off x="4532611" y="2600530"/>
            <a:ext cx="204802" cy="450986"/>
          </a:xfrm>
          <a:custGeom>
            <a:avLst/>
            <a:gdLst/>
            <a:ahLst/>
            <a:cxnLst/>
            <a:rect l="l" t="t" r="r" b="b"/>
            <a:pathLst>
              <a:path w="221869" h="488568">
                <a:moveTo>
                  <a:pt x="146685" y="0"/>
                </a:moveTo>
                <a:lnTo>
                  <a:pt x="140716" y="12827"/>
                </a:lnTo>
                <a:lnTo>
                  <a:pt x="133223" y="26162"/>
                </a:lnTo>
                <a:lnTo>
                  <a:pt x="131064" y="40513"/>
                </a:lnTo>
                <a:lnTo>
                  <a:pt x="117094" y="53848"/>
                </a:lnTo>
                <a:lnTo>
                  <a:pt x="105791" y="68707"/>
                </a:lnTo>
                <a:lnTo>
                  <a:pt x="105791" y="82042"/>
                </a:lnTo>
                <a:lnTo>
                  <a:pt x="101473" y="94869"/>
                </a:lnTo>
                <a:lnTo>
                  <a:pt x="101473" y="110363"/>
                </a:lnTo>
                <a:lnTo>
                  <a:pt x="104775" y="123190"/>
                </a:lnTo>
                <a:lnTo>
                  <a:pt x="105791" y="136524"/>
                </a:lnTo>
                <a:lnTo>
                  <a:pt x="101473" y="149860"/>
                </a:lnTo>
                <a:lnTo>
                  <a:pt x="105791" y="162687"/>
                </a:lnTo>
                <a:lnTo>
                  <a:pt x="113919" y="177546"/>
                </a:lnTo>
                <a:lnTo>
                  <a:pt x="112776" y="190880"/>
                </a:lnTo>
                <a:lnTo>
                  <a:pt x="98806" y="200152"/>
                </a:lnTo>
                <a:lnTo>
                  <a:pt x="83820" y="211962"/>
                </a:lnTo>
                <a:lnTo>
                  <a:pt x="81153" y="225298"/>
                </a:lnTo>
                <a:lnTo>
                  <a:pt x="74168" y="239141"/>
                </a:lnTo>
                <a:lnTo>
                  <a:pt x="69850" y="253492"/>
                </a:lnTo>
                <a:lnTo>
                  <a:pt x="68199" y="266827"/>
                </a:lnTo>
                <a:lnTo>
                  <a:pt x="72517" y="279654"/>
                </a:lnTo>
                <a:lnTo>
                  <a:pt x="66548" y="293497"/>
                </a:lnTo>
                <a:lnTo>
                  <a:pt x="53213" y="301243"/>
                </a:lnTo>
                <a:lnTo>
                  <a:pt x="45593" y="314579"/>
                </a:lnTo>
                <a:lnTo>
                  <a:pt x="30607" y="322199"/>
                </a:lnTo>
                <a:lnTo>
                  <a:pt x="17145" y="325374"/>
                </a:lnTo>
                <a:lnTo>
                  <a:pt x="3175" y="331470"/>
                </a:lnTo>
                <a:lnTo>
                  <a:pt x="0" y="345821"/>
                </a:lnTo>
                <a:lnTo>
                  <a:pt x="8509" y="361315"/>
                </a:lnTo>
                <a:lnTo>
                  <a:pt x="21971" y="374142"/>
                </a:lnTo>
                <a:lnTo>
                  <a:pt x="15494" y="387477"/>
                </a:lnTo>
                <a:lnTo>
                  <a:pt x="4318" y="401320"/>
                </a:lnTo>
                <a:lnTo>
                  <a:pt x="3175" y="414147"/>
                </a:lnTo>
                <a:lnTo>
                  <a:pt x="12827" y="427482"/>
                </a:lnTo>
                <a:lnTo>
                  <a:pt x="15494" y="440817"/>
                </a:lnTo>
                <a:lnTo>
                  <a:pt x="15494" y="455676"/>
                </a:lnTo>
                <a:lnTo>
                  <a:pt x="20955" y="468503"/>
                </a:lnTo>
                <a:lnTo>
                  <a:pt x="26797" y="481837"/>
                </a:lnTo>
                <a:lnTo>
                  <a:pt x="41910" y="488568"/>
                </a:lnTo>
                <a:lnTo>
                  <a:pt x="55880" y="480314"/>
                </a:lnTo>
                <a:lnTo>
                  <a:pt x="69850" y="476758"/>
                </a:lnTo>
                <a:lnTo>
                  <a:pt x="84836" y="478282"/>
                </a:lnTo>
                <a:lnTo>
                  <a:pt x="98806" y="470027"/>
                </a:lnTo>
                <a:lnTo>
                  <a:pt x="110617" y="469011"/>
                </a:lnTo>
                <a:lnTo>
                  <a:pt x="112268" y="466979"/>
                </a:lnTo>
                <a:lnTo>
                  <a:pt x="114935" y="465455"/>
                </a:lnTo>
                <a:lnTo>
                  <a:pt x="142875" y="438785"/>
                </a:lnTo>
                <a:lnTo>
                  <a:pt x="142875" y="435102"/>
                </a:lnTo>
                <a:lnTo>
                  <a:pt x="142367" y="425449"/>
                </a:lnTo>
                <a:lnTo>
                  <a:pt x="141859" y="411607"/>
                </a:lnTo>
                <a:lnTo>
                  <a:pt x="141224" y="395097"/>
                </a:lnTo>
                <a:lnTo>
                  <a:pt x="141224" y="379730"/>
                </a:lnTo>
                <a:lnTo>
                  <a:pt x="142367" y="365887"/>
                </a:lnTo>
                <a:lnTo>
                  <a:pt x="142875" y="360807"/>
                </a:lnTo>
                <a:lnTo>
                  <a:pt x="143383" y="356616"/>
                </a:lnTo>
                <a:lnTo>
                  <a:pt x="144018" y="355599"/>
                </a:lnTo>
                <a:lnTo>
                  <a:pt x="144526" y="354584"/>
                </a:lnTo>
                <a:lnTo>
                  <a:pt x="145542" y="354076"/>
                </a:lnTo>
                <a:lnTo>
                  <a:pt x="146050" y="354076"/>
                </a:lnTo>
                <a:lnTo>
                  <a:pt x="152019" y="355092"/>
                </a:lnTo>
                <a:lnTo>
                  <a:pt x="161163" y="355092"/>
                </a:lnTo>
                <a:lnTo>
                  <a:pt x="172974" y="355092"/>
                </a:lnTo>
                <a:lnTo>
                  <a:pt x="185293" y="354584"/>
                </a:lnTo>
                <a:lnTo>
                  <a:pt x="207899" y="353060"/>
                </a:lnTo>
                <a:lnTo>
                  <a:pt x="218059" y="352552"/>
                </a:lnTo>
                <a:lnTo>
                  <a:pt x="219202" y="344297"/>
                </a:lnTo>
                <a:lnTo>
                  <a:pt x="221361" y="325374"/>
                </a:lnTo>
                <a:lnTo>
                  <a:pt x="221869" y="312039"/>
                </a:lnTo>
                <a:lnTo>
                  <a:pt x="220853" y="298704"/>
                </a:lnTo>
                <a:lnTo>
                  <a:pt x="220218" y="291973"/>
                </a:lnTo>
                <a:lnTo>
                  <a:pt x="218694" y="285877"/>
                </a:lnTo>
                <a:lnTo>
                  <a:pt x="217043" y="278637"/>
                </a:lnTo>
                <a:lnTo>
                  <a:pt x="214376" y="273049"/>
                </a:lnTo>
                <a:lnTo>
                  <a:pt x="210058" y="259587"/>
                </a:lnTo>
                <a:lnTo>
                  <a:pt x="206883" y="247268"/>
                </a:lnTo>
                <a:lnTo>
                  <a:pt x="203581" y="234442"/>
                </a:lnTo>
                <a:lnTo>
                  <a:pt x="201422" y="223266"/>
                </a:lnTo>
                <a:lnTo>
                  <a:pt x="199898" y="204724"/>
                </a:lnTo>
                <a:lnTo>
                  <a:pt x="199263" y="198120"/>
                </a:lnTo>
                <a:lnTo>
                  <a:pt x="198755" y="195453"/>
                </a:lnTo>
                <a:lnTo>
                  <a:pt x="197739" y="189865"/>
                </a:lnTo>
                <a:lnTo>
                  <a:pt x="196088" y="180593"/>
                </a:lnTo>
                <a:lnTo>
                  <a:pt x="193421" y="168783"/>
                </a:lnTo>
                <a:lnTo>
                  <a:pt x="190119" y="155955"/>
                </a:lnTo>
                <a:lnTo>
                  <a:pt x="186436" y="141605"/>
                </a:lnTo>
                <a:lnTo>
                  <a:pt x="180975" y="127762"/>
                </a:lnTo>
                <a:lnTo>
                  <a:pt x="175133" y="114427"/>
                </a:lnTo>
                <a:lnTo>
                  <a:pt x="172466" y="107696"/>
                </a:lnTo>
                <a:lnTo>
                  <a:pt x="169164" y="100076"/>
                </a:lnTo>
                <a:lnTo>
                  <a:pt x="166497" y="91821"/>
                </a:lnTo>
                <a:lnTo>
                  <a:pt x="164338" y="82550"/>
                </a:lnTo>
                <a:lnTo>
                  <a:pt x="160020" y="64135"/>
                </a:lnTo>
                <a:lnTo>
                  <a:pt x="156337" y="45085"/>
                </a:lnTo>
                <a:lnTo>
                  <a:pt x="154178" y="28702"/>
                </a:lnTo>
                <a:lnTo>
                  <a:pt x="152019" y="15367"/>
                </a:lnTo>
                <a:lnTo>
                  <a:pt x="151003" y="5588"/>
                </a:lnTo>
                <a:lnTo>
                  <a:pt x="151003" y="2032"/>
                </a:lnTo>
                <a:lnTo>
                  <a:pt x="146685" y="0"/>
                </a:lnTo>
                <a:close/>
              </a:path>
            </a:pathLst>
          </a:custGeom>
          <a:solidFill>
            <a:srgbClr val="D6D6D6"/>
          </a:solidFill>
        </p:spPr>
        <p:txBody>
          <a:bodyPr wrap="square" lIns="0" tIns="0" rIns="0" bIns="0" rtlCol="0">
            <a:noAutofit/>
          </a:bodyPr>
          <a:lstStyle/>
          <a:p>
            <a:endParaRPr sz="1662"/>
          </a:p>
        </p:txBody>
      </p:sp>
      <p:sp>
        <p:nvSpPr>
          <p:cNvPr id="300" name="object 300"/>
          <p:cNvSpPr/>
          <p:nvPr/>
        </p:nvSpPr>
        <p:spPr>
          <a:xfrm>
            <a:off x="4528214" y="2596134"/>
            <a:ext cx="213594" cy="459778"/>
          </a:xfrm>
          <a:custGeom>
            <a:avLst/>
            <a:gdLst/>
            <a:ahLst/>
            <a:cxnLst/>
            <a:rect l="l" t="t" r="r" b="b"/>
            <a:pathLst>
              <a:path w="231394" h="498093">
                <a:moveTo>
                  <a:pt x="151448" y="4763"/>
                </a:moveTo>
                <a:lnTo>
                  <a:pt x="145479" y="17590"/>
                </a:lnTo>
                <a:lnTo>
                  <a:pt x="137986" y="30925"/>
                </a:lnTo>
                <a:lnTo>
                  <a:pt x="135827" y="45276"/>
                </a:lnTo>
                <a:lnTo>
                  <a:pt x="121857" y="58611"/>
                </a:lnTo>
                <a:lnTo>
                  <a:pt x="110554" y="73470"/>
                </a:lnTo>
                <a:lnTo>
                  <a:pt x="110554" y="86805"/>
                </a:lnTo>
                <a:lnTo>
                  <a:pt x="106236" y="99632"/>
                </a:lnTo>
                <a:lnTo>
                  <a:pt x="106236" y="115126"/>
                </a:lnTo>
                <a:lnTo>
                  <a:pt x="109538" y="127953"/>
                </a:lnTo>
                <a:lnTo>
                  <a:pt x="110554" y="141287"/>
                </a:lnTo>
                <a:lnTo>
                  <a:pt x="106236" y="154623"/>
                </a:lnTo>
                <a:lnTo>
                  <a:pt x="110554" y="167450"/>
                </a:lnTo>
                <a:lnTo>
                  <a:pt x="118682" y="182309"/>
                </a:lnTo>
                <a:lnTo>
                  <a:pt x="117539" y="195643"/>
                </a:lnTo>
                <a:lnTo>
                  <a:pt x="103569" y="204915"/>
                </a:lnTo>
                <a:lnTo>
                  <a:pt x="88583" y="216725"/>
                </a:lnTo>
                <a:lnTo>
                  <a:pt x="85916" y="230061"/>
                </a:lnTo>
                <a:lnTo>
                  <a:pt x="78931" y="243904"/>
                </a:lnTo>
                <a:lnTo>
                  <a:pt x="74613" y="258255"/>
                </a:lnTo>
                <a:lnTo>
                  <a:pt x="72962" y="271590"/>
                </a:lnTo>
                <a:lnTo>
                  <a:pt x="77280" y="284417"/>
                </a:lnTo>
                <a:lnTo>
                  <a:pt x="71311" y="298260"/>
                </a:lnTo>
                <a:lnTo>
                  <a:pt x="57976" y="306006"/>
                </a:lnTo>
                <a:lnTo>
                  <a:pt x="50356" y="319342"/>
                </a:lnTo>
                <a:lnTo>
                  <a:pt x="35370" y="326962"/>
                </a:lnTo>
                <a:lnTo>
                  <a:pt x="21908" y="330137"/>
                </a:lnTo>
                <a:lnTo>
                  <a:pt x="7938" y="336233"/>
                </a:lnTo>
                <a:lnTo>
                  <a:pt x="4763" y="350584"/>
                </a:lnTo>
                <a:lnTo>
                  <a:pt x="13272" y="366078"/>
                </a:lnTo>
                <a:lnTo>
                  <a:pt x="26734" y="378905"/>
                </a:lnTo>
                <a:lnTo>
                  <a:pt x="20257" y="392240"/>
                </a:lnTo>
                <a:lnTo>
                  <a:pt x="9081" y="406083"/>
                </a:lnTo>
                <a:lnTo>
                  <a:pt x="7938" y="418910"/>
                </a:lnTo>
                <a:lnTo>
                  <a:pt x="17590" y="432245"/>
                </a:lnTo>
                <a:lnTo>
                  <a:pt x="20257" y="445580"/>
                </a:lnTo>
                <a:lnTo>
                  <a:pt x="20257" y="460439"/>
                </a:lnTo>
                <a:lnTo>
                  <a:pt x="25718" y="473266"/>
                </a:lnTo>
                <a:lnTo>
                  <a:pt x="31560" y="486600"/>
                </a:lnTo>
                <a:lnTo>
                  <a:pt x="46673" y="493331"/>
                </a:lnTo>
                <a:lnTo>
                  <a:pt x="60643" y="485077"/>
                </a:lnTo>
                <a:lnTo>
                  <a:pt x="74613" y="481521"/>
                </a:lnTo>
                <a:lnTo>
                  <a:pt x="89599" y="483045"/>
                </a:lnTo>
                <a:lnTo>
                  <a:pt x="103569" y="474790"/>
                </a:lnTo>
                <a:lnTo>
                  <a:pt x="115380" y="473774"/>
                </a:lnTo>
                <a:lnTo>
                  <a:pt x="117031" y="471742"/>
                </a:lnTo>
                <a:lnTo>
                  <a:pt x="119698" y="470218"/>
                </a:lnTo>
                <a:lnTo>
                  <a:pt x="147638" y="443548"/>
                </a:lnTo>
                <a:lnTo>
                  <a:pt x="147638" y="439865"/>
                </a:lnTo>
                <a:lnTo>
                  <a:pt x="147130" y="430212"/>
                </a:lnTo>
                <a:lnTo>
                  <a:pt x="146622" y="416370"/>
                </a:lnTo>
                <a:lnTo>
                  <a:pt x="145987" y="399860"/>
                </a:lnTo>
                <a:lnTo>
                  <a:pt x="145987" y="384493"/>
                </a:lnTo>
                <a:lnTo>
                  <a:pt x="147130" y="370650"/>
                </a:lnTo>
                <a:lnTo>
                  <a:pt x="147638" y="365570"/>
                </a:lnTo>
                <a:lnTo>
                  <a:pt x="148146" y="361379"/>
                </a:lnTo>
                <a:lnTo>
                  <a:pt x="148781" y="360362"/>
                </a:lnTo>
                <a:lnTo>
                  <a:pt x="149289" y="359347"/>
                </a:lnTo>
                <a:lnTo>
                  <a:pt x="150305" y="358839"/>
                </a:lnTo>
                <a:lnTo>
                  <a:pt x="150813" y="358839"/>
                </a:lnTo>
                <a:lnTo>
                  <a:pt x="156782" y="359855"/>
                </a:lnTo>
                <a:lnTo>
                  <a:pt x="165926" y="359855"/>
                </a:lnTo>
                <a:lnTo>
                  <a:pt x="177737" y="359855"/>
                </a:lnTo>
                <a:lnTo>
                  <a:pt x="190056" y="359347"/>
                </a:lnTo>
                <a:lnTo>
                  <a:pt x="212662" y="357823"/>
                </a:lnTo>
                <a:lnTo>
                  <a:pt x="222822" y="357315"/>
                </a:lnTo>
                <a:lnTo>
                  <a:pt x="223965" y="349060"/>
                </a:lnTo>
                <a:lnTo>
                  <a:pt x="226124" y="330137"/>
                </a:lnTo>
                <a:lnTo>
                  <a:pt x="226632" y="316802"/>
                </a:lnTo>
                <a:lnTo>
                  <a:pt x="225616" y="303467"/>
                </a:lnTo>
                <a:lnTo>
                  <a:pt x="224981" y="296736"/>
                </a:lnTo>
                <a:lnTo>
                  <a:pt x="223457" y="290640"/>
                </a:lnTo>
                <a:lnTo>
                  <a:pt x="221806" y="283400"/>
                </a:lnTo>
                <a:lnTo>
                  <a:pt x="219139" y="277812"/>
                </a:lnTo>
                <a:lnTo>
                  <a:pt x="214821" y="264350"/>
                </a:lnTo>
                <a:lnTo>
                  <a:pt x="211646" y="252031"/>
                </a:lnTo>
                <a:lnTo>
                  <a:pt x="208344" y="239205"/>
                </a:lnTo>
                <a:lnTo>
                  <a:pt x="206185" y="228029"/>
                </a:lnTo>
                <a:lnTo>
                  <a:pt x="204661" y="209487"/>
                </a:lnTo>
                <a:lnTo>
                  <a:pt x="204026" y="202883"/>
                </a:lnTo>
                <a:lnTo>
                  <a:pt x="203518" y="200216"/>
                </a:lnTo>
                <a:lnTo>
                  <a:pt x="202502" y="194628"/>
                </a:lnTo>
                <a:lnTo>
                  <a:pt x="200851" y="185356"/>
                </a:lnTo>
                <a:lnTo>
                  <a:pt x="198184" y="173546"/>
                </a:lnTo>
                <a:lnTo>
                  <a:pt x="194882" y="160718"/>
                </a:lnTo>
                <a:lnTo>
                  <a:pt x="191199" y="146368"/>
                </a:lnTo>
                <a:lnTo>
                  <a:pt x="185738" y="132525"/>
                </a:lnTo>
                <a:lnTo>
                  <a:pt x="179896" y="119190"/>
                </a:lnTo>
                <a:lnTo>
                  <a:pt x="177229" y="112459"/>
                </a:lnTo>
                <a:lnTo>
                  <a:pt x="173927" y="104839"/>
                </a:lnTo>
                <a:lnTo>
                  <a:pt x="171260" y="96584"/>
                </a:lnTo>
                <a:lnTo>
                  <a:pt x="169101" y="87313"/>
                </a:lnTo>
                <a:lnTo>
                  <a:pt x="164783" y="68898"/>
                </a:lnTo>
                <a:lnTo>
                  <a:pt x="161100" y="49848"/>
                </a:lnTo>
                <a:lnTo>
                  <a:pt x="158941" y="33465"/>
                </a:lnTo>
                <a:lnTo>
                  <a:pt x="156782" y="20130"/>
                </a:lnTo>
                <a:lnTo>
                  <a:pt x="155766" y="10351"/>
                </a:lnTo>
                <a:lnTo>
                  <a:pt x="155766" y="6795"/>
                </a:lnTo>
                <a:lnTo>
                  <a:pt x="151448" y="4763"/>
                </a:lnTo>
                <a:close/>
              </a:path>
            </a:pathLst>
          </a:custGeom>
          <a:ln w="9525">
            <a:solidFill>
              <a:srgbClr val="FFFFFF"/>
            </a:solidFill>
          </a:ln>
        </p:spPr>
        <p:txBody>
          <a:bodyPr wrap="square" lIns="0" tIns="0" rIns="0" bIns="0" rtlCol="0">
            <a:noAutofit/>
          </a:bodyPr>
          <a:lstStyle/>
          <a:p>
            <a:endParaRPr sz="1662"/>
          </a:p>
        </p:txBody>
      </p:sp>
      <p:sp>
        <p:nvSpPr>
          <p:cNvPr id="301" name="object 301"/>
          <p:cNvSpPr/>
          <p:nvPr/>
        </p:nvSpPr>
        <p:spPr>
          <a:xfrm>
            <a:off x="5289570" y="1704184"/>
            <a:ext cx="662119" cy="706315"/>
          </a:xfrm>
          <a:custGeom>
            <a:avLst/>
            <a:gdLst/>
            <a:ahLst/>
            <a:cxnLst/>
            <a:rect l="l" t="t" r="r" b="b"/>
            <a:pathLst>
              <a:path w="717296" h="765175">
                <a:moveTo>
                  <a:pt x="687705" y="96647"/>
                </a:moveTo>
                <a:lnTo>
                  <a:pt x="674370" y="95631"/>
                </a:lnTo>
                <a:lnTo>
                  <a:pt x="675386" y="81788"/>
                </a:lnTo>
                <a:lnTo>
                  <a:pt x="687705" y="67564"/>
                </a:lnTo>
                <a:lnTo>
                  <a:pt x="696341" y="53213"/>
                </a:lnTo>
                <a:lnTo>
                  <a:pt x="681355" y="44958"/>
                </a:lnTo>
                <a:lnTo>
                  <a:pt x="677545" y="30226"/>
                </a:lnTo>
                <a:lnTo>
                  <a:pt x="682879" y="17399"/>
                </a:lnTo>
                <a:lnTo>
                  <a:pt x="682879" y="2540"/>
                </a:lnTo>
                <a:lnTo>
                  <a:pt x="697865" y="0"/>
                </a:lnTo>
                <a:lnTo>
                  <a:pt x="711835" y="12319"/>
                </a:lnTo>
                <a:lnTo>
                  <a:pt x="708660" y="27559"/>
                </a:lnTo>
                <a:lnTo>
                  <a:pt x="717296" y="40894"/>
                </a:lnTo>
                <a:lnTo>
                  <a:pt x="711835" y="54737"/>
                </a:lnTo>
                <a:lnTo>
                  <a:pt x="697865" y="69088"/>
                </a:lnTo>
                <a:lnTo>
                  <a:pt x="701167" y="81788"/>
                </a:lnTo>
                <a:lnTo>
                  <a:pt x="691007" y="96647"/>
                </a:lnTo>
                <a:lnTo>
                  <a:pt x="687705" y="96647"/>
                </a:lnTo>
                <a:close/>
                <a:moveTo>
                  <a:pt x="59055" y="762508"/>
                </a:moveTo>
                <a:lnTo>
                  <a:pt x="61214" y="762508"/>
                </a:lnTo>
                <a:lnTo>
                  <a:pt x="90678" y="762508"/>
                </a:lnTo>
                <a:lnTo>
                  <a:pt x="104140" y="765175"/>
                </a:lnTo>
                <a:lnTo>
                  <a:pt x="119126" y="761492"/>
                </a:lnTo>
                <a:lnTo>
                  <a:pt x="133604" y="761492"/>
                </a:lnTo>
                <a:lnTo>
                  <a:pt x="148590" y="758444"/>
                </a:lnTo>
                <a:lnTo>
                  <a:pt x="162560" y="755904"/>
                </a:lnTo>
                <a:lnTo>
                  <a:pt x="176530" y="753364"/>
                </a:lnTo>
                <a:lnTo>
                  <a:pt x="190500" y="747776"/>
                </a:lnTo>
                <a:lnTo>
                  <a:pt x="205486" y="749300"/>
                </a:lnTo>
                <a:lnTo>
                  <a:pt x="219456" y="746252"/>
                </a:lnTo>
                <a:lnTo>
                  <a:pt x="220472" y="746252"/>
                </a:lnTo>
                <a:lnTo>
                  <a:pt x="236093" y="740029"/>
                </a:lnTo>
                <a:lnTo>
                  <a:pt x="250063" y="734441"/>
                </a:lnTo>
                <a:lnTo>
                  <a:pt x="265049" y="726313"/>
                </a:lnTo>
                <a:lnTo>
                  <a:pt x="270891" y="711962"/>
                </a:lnTo>
                <a:lnTo>
                  <a:pt x="277368" y="699135"/>
                </a:lnTo>
                <a:lnTo>
                  <a:pt x="290195" y="685800"/>
                </a:lnTo>
                <a:lnTo>
                  <a:pt x="294513" y="671068"/>
                </a:lnTo>
                <a:lnTo>
                  <a:pt x="308483" y="657733"/>
                </a:lnTo>
                <a:lnTo>
                  <a:pt x="323469" y="646938"/>
                </a:lnTo>
                <a:lnTo>
                  <a:pt x="337439" y="642366"/>
                </a:lnTo>
                <a:lnTo>
                  <a:pt x="346583" y="628523"/>
                </a:lnTo>
                <a:lnTo>
                  <a:pt x="357886" y="614299"/>
                </a:lnTo>
                <a:lnTo>
                  <a:pt x="365379" y="600964"/>
                </a:lnTo>
                <a:lnTo>
                  <a:pt x="370205" y="588137"/>
                </a:lnTo>
                <a:lnTo>
                  <a:pt x="375031" y="572770"/>
                </a:lnTo>
                <a:lnTo>
                  <a:pt x="385699" y="560070"/>
                </a:lnTo>
                <a:lnTo>
                  <a:pt x="399669" y="554355"/>
                </a:lnTo>
                <a:lnTo>
                  <a:pt x="402336" y="541147"/>
                </a:lnTo>
                <a:lnTo>
                  <a:pt x="388366" y="528320"/>
                </a:lnTo>
                <a:lnTo>
                  <a:pt x="390017" y="513969"/>
                </a:lnTo>
                <a:lnTo>
                  <a:pt x="376047" y="513969"/>
                </a:lnTo>
                <a:lnTo>
                  <a:pt x="361061" y="501269"/>
                </a:lnTo>
                <a:lnTo>
                  <a:pt x="346583" y="514985"/>
                </a:lnTo>
                <a:lnTo>
                  <a:pt x="333121" y="526796"/>
                </a:lnTo>
                <a:lnTo>
                  <a:pt x="324612" y="540131"/>
                </a:lnTo>
                <a:lnTo>
                  <a:pt x="316484" y="553339"/>
                </a:lnTo>
                <a:lnTo>
                  <a:pt x="300990" y="565150"/>
                </a:lnTo>
                <a:lnTo>
                  <a:pt x="287528" y="561086"/>
                </a:lnTo>
                <a:lnTo>
                  <a:pt x="273558" y="570230"/>
                </a:lnTo>
                <a:lnTo>
                  <a:pt x="269367" y="583565"/>
                </a:lnTo>
                <a:lnTo>
                  <a:pt x="284861" y="589153"/>
                </a:lnTo>
                <a:lnTo>
                  <a:pt x="274701" y="602488"/>
                </a:lnTo>
                <a:lnTo>
                  <a:pt x="261239" y="600964"/>
                </a:lnTo>
                <a:lnTo>
                  <a:pt x="247269" y="602488"/>
                </a:lnTo>
                <a:lnTo>
                  <a:pt x="232791" y="615315"/>
                </a:lnTo>
                <a:lnTo>
                  <a:pt x="227965" y="628523"/>
                </a:lnTo>
                <a:lnTo>
                  <a:pt x="214122" y="636778"/>
                </a:lnTo>
                <a:lnTo>
                  <a:pt x="199644" y="644906"/>
                </a:lnTo>
                <a:lnTo>
                  <a:pt x="186182" y="649478"/>
                </a:lnTo>
                <a:lnTo>
                  <a:pt x="171196" y="655193"/>
                </a:lnTo>
                <a:lnTo>
                  <a:pt x="157226" y="665861"/>
                </a:lnTo>
                <a:lnTo>
                  <a:pt x="142748" y="665861"/>
                </a:lnTo>
                <a:lnTo>
                  <a:pt x="127762" y="664845"/>
                </a:lnTo>
                <a:lnTo>
                  <a:pt x="113792" y="663321"/>
                </a:lnTo>
                <a:lnTo>
                  <a:pt x="98171" y="659257"/>
                </a:lnTo>
                <a:lnTo>
                  <a:pt x="84836" y="660273"/>
                </a:lnTo>
                <a:lnTo>
                  <a:pt x="69723" y="655193"/>
                </a:lnTo>
                <a:lnTo>
                  <a:pt x="55880" y="651129"/>
                </a:lnTo>
                <a:lnTo>
                  <a:pt x="41402" y="652653"/>
                </a:lnTo>
                <a:lnTo>
                  <a:pt x="26289" y="643382"/>
                </a:lnTo>
                <a:lnTo>
                  <a:pt x="12954" y="651129"/>
                </a:lnTo>
                <a:lnTo>
                  <a:pt x="1651" y="650113"/>
                </a:lnTo>
                <a:lnTo>
                  <a:pt x="2667" y="653161"/>
                </a:lnTo>
                <a:lnTo>
                  <a:pt x="2159" y="654177"/>
                </a:lnTo>
                <a:lnTo>
                  <a:pt x="1143" y="657733"/>
                </a:lnTo>
                <a:lnTo>
                  <a:pt x="0" y="663321"/>
                </a:lnTo>
                <a:lnTo>
                  <a:pt x="0" y="669544"/>
                </a:lnTo>
                <a:lnTo>
                  <a:pt x="635" y="673100"/>
                </a:lnTo>
                <a:lnTo>
                  <a:pt x="1143" y="676656"/>
                </a:lnTo>
                <a:lnTo>
                  <a:pt x="2667" y="680212"/>
                </a:lnTo>
                <a:lnTo>
                  <a:pt x="4826" y="683260"/>
                </a:lnTo>
                <a:lnTo>
                  <a:pt x="8128" y="686816"/>
                </a:lnTo>
                <a:lnTo>
                  <a:pt x="11303" y="689991"/>
                </a:lnTo>
                <a:lnTo>
                  <a:pt x="15621" y="692531"/>
                </a:lnTo>
                <a:lnTo>
                  <a:pt x="21463" y="695579"/>
                </a:lnTo>
                <a:lnTo>
                  <a:pt x="32766" y="698627"/>
                </a:lnTo>
                <a:lnTo>
                  <a:pt x="41402" y="701675"/>
                </a:lnTo>
                <a:lnTo>
                  <a:pt x="48260" y="703707"/>
                </a:lnTo>
                <a:lnTo>
                  <a:pt x="54229" y="706882"/>
                </a:lnTo>
                <a:lnTo>
                  <a:pt x="56388" y="708914"/>
                </a:lnTo>
                <a:lnTo>
                  <a:pt x="58547" y="710438"/>
                </a:lnTo>
                <a:lnTo>
                  <a:pt x="59563" y="712470"/>
                </a:lnTo>
                <a:lnTo>
                  <a:pt x="61214" y="715010"/>
                </a:lnTo>
                <a:lnTo>
                  <a:pt x="61722" y="718566"/>
                </a:lnTo>
                <a:lnTo>
                  <a:pt x="62738" y="721614"/>
                </a:lnTo>
                <a:lnTo>
                  <a:pt x="63373" y="725805"/>
                </a:lnTo>
                <a:lnTo>
                  <a:pt x="63881" y="730885"/>
                </a:lnTo>
                <a:lnTo>
                  <a:pt x="63881" y="740029"/>
                </a:lnTo>
                <a:lnTo>
                  <a:pt x="63373" y="747268"/>
                </a:lnTo>
                <a:lnTo>
                  <a:pt x="62738" y="752856"/>
                </a:lnTo>
                <a:lnTo>
                  <a:pt x="61722" y="756412"/>
                </a:lnTo>
                <a:lnTo>
                  <a:pt x="59563" y="760984"/>
                </a:lnTo>
                <a:lnTo>
                  <a:pt x="59055" y="762000"/>
                </a:lnTo>
                <a:lnTo>
                  <a:pt x="59055" y="762508"/>
                </a:lnTo>
                <a:close/>
                <a:moveTo>
                  <a:pt x="414655" y="541655"/>
                </a:moveTo>
                <a:lnTo>
                  <a:pt x="409321" y="554355"/>
                </a:lnTo>
                <a:lnTo>
                  <a:pt x="395859" y="567182"/>
                </a:lnTo>
                <a:lnTo>
                  <a:pt x="406654" y="551815"/>
                </a:lnTo>
                <a:lnTo>
                  <a:pt x="411988" y="539115"/>
                </a:lnTo>
                <a:lnTo>
                  <a:pt x="414655" y="541655"/>
                </a:lnTo>
                <a:close/>
                <a:moveTo>
                  <a:pt x="442595" y="396367"/>
                </a:moveTo>
                <a:lnTo>
                  <a:pt x="429133" y="393319"/>
                </a:lnTo>
                <a:lnTo>
                  <a:pt x="442595" y="386715"/>
                </a:lnTo>
                <a:lnTo>
                  <a:pt x="442595" y="396367"/>
                </a:lnTo>
                <a:close/>
                <a:moveTo>
                  <a:pt x="442595" y="320675"/>
                </a:moveTo>
                <a:lnTo>
                  <a:pt x="434594" y="334010"/>
                </a:lnTo>
                <a:lnTo>
                  <a:pt x="425958" y="320675"/>
                </a:lnTo>
                <a:lnTo>
                  <a:pt x="441452" y="312547"/>
                </a:lnTo>
                <a:lnTo>
                  <a:pt x="442595" y="320675"/>
                </a:lnTo>
                <a:close/>
                <a:moveTo>
                  <a:pt x="482854" y="211709"/>
                </a:moveTo>
                <a:lnTo>
                  <a:pt x="467741" y="203073"/>
                </a:lnTo>
                <a:lnTo>
                  <a:pt x="453898" y="189230"/>
                </a:lnTo>
                <a:lnTo>
                  <a:pt x="457581" y="175895"/>
                </a:lnTo>
                <a:lnTo>
                  <a:pt x="442595" y="163195"/>
                </a:lnTo>
                <a:lnTo>
                  <a:pt x="439928" y="148336"/>
                </a:lnTo>
                <a:lnTo>
                  <a:pt x="453898" y="146812"/>
                </a:lnTo>
                <a:lnTo>
                  <a:pt x="467741" y="157480"/>
                </a:lnTo>
                <a:lnTo>
                  <a:pt x="473710" y="172339"/>
                </a:lnTo>
                <a:lnTo>
                  <a:pt x="481203" y="185674"/>
                </a:lnTo>
                <a:lnTo>
                  <a:pt x="489839" y="200025"/>
                </a:lnTo>
                <a:lnTo>
                  <a:pt x="482854" y="211709"/>
                </a:lnTo>
                <a:close/>
                <a:moveTo>
                  <a:pt x="703834" y="145796"/>
                </a:moveTo>
                <a:lnTo>
                  <a:pt x="704850" y="132461"/>
                </a:lnTo>
                <a:lnTo>
                  <a:pt x="689864" y="121666"/>
                </a:lnTo>
                <a:lnTo>
                  <a:pt x="689864" y="135001"/>
                </a:lnTo>
                <a:lnTo>
                  <a:pt x="703834" y="145796"/>
                </a:lnTo>
                <a:close/>
                <a:moveTo>
                  <a:pt x="680212" y="131445"/>
                </a:moveTo>
                <a:lnTo>
                  <a:pt x="681355" y="118110"/>
                </a:lnTo>
                <a:lnTo>
                  <a:pt x="672719" y="103378"/>
                </a:lnTo>
                <a:lnTo>
                  <a:pt x="667385" y="90043"/>
                </a:lnTo>
                <a:lnTo>
                  <a:pt x="666242" y="103378"/>
                </a:lnTo>
                <a:lnTo>
                  <a:pt x="672719" y="116078"/>
                </a:lnTo>
                <a:lnTo>
                  <a:pt x="678561" y="131445"/>
                </a:lnTo>
                <a:lnTo>
                  <a:pt x="680212" y="131445"/>
                </a:lnTo>
                <a:close/>
              </a:path>
            </a:pathLst>
          </a:custGeom>
          <a:solidFill>
            <a:srgbClr val="D6D6D6"/>
          </a:solidFill>
        </p:spPr>
        <p:txBody>
          <a:bodyPr wrap="square" lIns="0" tIns="0" rIns="0" bIns="0" rtlCol="0">
            <a:noAutofit/>
          </a:bodyPr>
          <a:lstStyle/>
          <a:p>
            <a:endParaRPr sz="1662"/>
          </a:p>
        </p:txBody>
      </p:sp>
      <p:sp>
        <p:nvSpPr>
          <p:cNvPr id="302" name="object 302"/>
          <p:cNvSpPr/>
          <p:nvPr/>
        </p:nvSpPr>
        <p:spPr>
          <a:xfrm>
            <a:off x="5285173" y="1699787"/>
            <a:ext cx="670912" cy="715108"/>
          </a:xfrm>
          <a:custGeom>
            <a:avLst/>
            <a:gdLst/>
            <a:ahLst/>
            <a:cxnLst/>
            <a:rect l="l" t="t" r="r" b="b"/>
            <a:pathLst>
              <a:path w="726821" h="774700">
                <a:moveTo>
                  <a:pt x="692468" y="101410"/>
                </a:moveTo>
                <a:lnTo>
                  <a:pt x="679133" y="100394"/>
                </a:lnTo>
                <a:lnTo>
                  <a:pt x="680149" y="86551"/>
                </a:lnTo>
                <a:lnTo>
                  <a:pt x="692468" y="72327"/>
                </a:lnTo>
                <a:lnTo>
                  <a:pt x="701104" y="57976"/>
                </a:lnTo>
                <a:lnTo>
                  <a:pt x="686118" y="49721"/>
                </a:lnTo>
                <a:lnTo>
                  <a:pt x="682308" y="34989"/>
                </a:lnTo>
                <a:lnTo>
                  <a:pt x="687642" y="22162"/>
                </a:lnTo>
                <a:lnTo>
                  <a:pt x="687642" y="7303"/>
                </a:lnTo>
                <a:lnTo>
                  <a:pt x="702628" y="4763"/>
                </a:lnTo>
                <a:lnTo>
                  <a:pt x="716598" y="17082"/>
                </a:lnTo>
                <a:lnTo>
                  <a:pt x="713423" y="32322"/>
                </a:lnTo>
                <a:lnTo>
                  <a:pt x="722059" y="45657"/>
                </a:lnTo>
                <a:lnTo>
                  <a:pt x="716598" y="59500"/>
                </a:lnTo>
                <a:lnTo>
                  <a:pt x="702628" y="73851"/>
                </a:lnTo>
                <a:lnTo>
                  <a:pt x="705930" y="86551"/>
                </a:lnTo>
                <a:lnTo>
                  <a:pt x="695770" y="101410"/>
                </a:lnTo>
                <a:lnTo>
                  <a:pt x="692468" y="101410"/>
                </a:lnTo>
                <a:close/>
                <a:moveTo>
                  <a:pt x="63818" y="767271"/>
                </a:moveTo>
                <a:lnTo>
                  <a:pt x="65977" y="767271"/>
                </a:lnTo>
                <a:lnTo>
                  <a:pt x="95441" y="767271"/>
                </a:lnTo>
                <a:lnTo>
                  <a:pt x="108903" y="769938"/>
                </a:lnTo>
                <a:lnTo>
                  <a:pt x="123889" y="766255"/>
                </a:lnTo>
                <a:lnTo>
                  <a:pt x="138367" y="766255"/>
                </a:lnTo>
                <a:lnTo>
                  <a:pt x="153353" y="763207"/>
                </a:lnTo>
                <a:lnTo>
                  <a:pt x="167323" y="760667"/>
                </a:lnTo>
                <a:lnTo>
                  <a:pt x="181293" y="758127"/>
                </a:lnTo>
                <a:lnTo>
                  <a:pt x="195263" y="752539"/>
                </a:lnTo>
                <a:lnTo>
                  <a:pt x="210249" y="754063"/>
                </a:lnTo>
                <a:lnTo>
                  <a:pt x="224219" y="751015"/>
                </a:lnTo>
                <a:lnTo>
                  <a:pt x="225235" y="751015"/>
                </a:lnTo>
                <a:lnTo>
                  <a:pt x="240856" y="744792"/>
                </a:lnTo>
                <a:lnTo>
                  <a:pt x="254826" y="739204"/>
                </a:lnTo>
                <a:lnTo>
                  <a:pt x="269812" y="731076"/>
                </a:lnTo>
                <a:lnTo>
                  <a:pt x="275654" y="716725"/>
                </a:lnTo>
                <a:lnTo>
                  <a:pt x="282131" y="703898"/>
                </a:lnTo>
                <a:lnTo>
                  <a:pt x="294958" y="690563"/>
                </a:lnTo>
                <a:lnTo>
                  <a:pt x="299276" y="675831"/>
                </a:lnTo>
                <a:lnTo>
                  <a:pt x="313246" y="662496"/>
                </a:lnTo>
                <a:lnTo>
                  <a:pt x="328232" y="651701"/>
                </a:lnTo>
                <a:lnTo>
                  <a:pt x="342202" y="647129"/>
                </a:lnTo>
                <a:lnTo>
                  <a:pt x="351346" y="633286"/>
                </a:lnTo>
                <a:lnTo>
                  <a:pt x="362649" y="619062"/>
                </a:lnTo>
                <a:lnTo>
                  <a:pt x="370142" y="605727"/>
                </a:lnTo>
                <a:lnTo>
                  <a:pt x="374968" y="592900"/>
                </a:lnTo>
                <a:lnTo>
                  <a:pt x="379794" y="577533"/>
                </a:lnTo>
                <a:lnTo>
                  <a:pt x="390462" y="564833"/>
                </a:lnTo>
                <a:lnTo>
                  <a:pt x="404432" y="559118"/>
                </a:lnTo>
                <a:lnTo>
                  <a:pt x="407099" y="545910"/>
                </a:lnTo>
                <a:lnTo>
                  <a:pt x="393129" y="533083"/>
                </a:lnTo>
                <a:lnTo>
                  <a:pt x="394780" y="518732"/>
                </a:lnTo>
                <a:lnTo>
                  <a:pt x="380810" y="518732"/>
                </a:lnTo>
                <a:lnTo>
                  <a:pt x="365824" y="506032"/>
                </a:lnTo>
                <a:lnTo>
                  <a:pt x="351346" y="519748"/>
                </a:lnTo>
                <a:lnTo>
                  <a:pt x="337884" y="531559"/>
                </a:lnTo>
                <a:lnTo>
                  <a:pt x="329375" y="544894"/>
                </a:lnTo>
                <a:lnTo>
                  <a:pt x="321247" y="558102"/>
                </a:lnTo>
                <a:lnTo>
                  <a:pt x="305753" y="569913"/>
                </a:lnTo>
                <a:lnTo>
                  <a:pt x="292291" y="565849"/>
                </a:lnTo>
                <a:lnTo>
                  <a:pt x="278321" y="574993"/>
                </a:lnTo>
                <a:lnTo>
                  <a:pt x="274130" y="588328"/>
                </a:lnTo>
                <a:lnTo>
                  <a:pt x="289624" y="593916"/>
                </a:lnTo>
                <a:lnTo>
                  <a:pt x="279464" y="607251"/>
                </a:lnTo>
                <a:lnTo>
                  <a:pt x="266002" y="605727"/>
                </a:lnTo>
                <a:lnTo>
                  <a:pt x="252032" y="607251"/>
                </a:lnTo>
                <a:lnTo>
                  <a:pt x="237554" y="620078"/>
                </a:lnTo>
                <a:lnTo>
                  <a:pt x="232728" y="633286"/>
                </a:lnTo>
                <a:lnTo>
                  <a:pt x="218885" y="641541"/>
                </a:lnTo>
                <a:lnTo>
                  <a:pt x="204407" y="649669"/>
                </a:lnTo>
                <a:lnTo>
                  <a:pt x="190945" y="654241"/>
                </a:lnTo>
                <a:lnTo>
                  <a:pt x="175959" y="659956"/>
                </a:lnTo>
                <a:lnTo>
                  <a:pt x="161989" y="670624"/>
                </a:lnTo>
                <a:lnTo>
                  <a:pt x="147511" y="670624"/>
                </a:lnTo>
                <a:lnTo>
                  <a:pt x="132525" y="669608"/>
                </a:lnTo>
                <a:lnTo>
                  <a:pt x="118555" y="668084"/>
                </a:lnTo>
                <a:lnTo>
                  <a:pt x="102934" y="664020"/>
                </a:lnTo>
                <a:lnTo>
                  <a:pt x="89599" y="665036"/>
                </a:lnTo>
                <a:lnTo>
                  <a:pt x="74486" y="659956"/>
                </a:lnTo>
                <a:lnTo>
                  <a:pt x="60643" y="655892"/>
                </a:lnTo>
                <a:lnTo>
                  <a:pt x="46165" y="657416"/>
                </a:lnTo>
                <a:lnTo>
                  <a:pt x="31052" y="648145"/>
                </a:lnTo>
                <a:lnTo>
                  <a:pt x="17717" y="655892"/>
                </a:lnTo>
                <a:lnTo>
                  <a:pt x="6414" y="654876"/>
                </a:lnTo>
                <a:lnTo>
                  <a:pt x="7430" y="657924"/>
                </a:lnTo>
                <a:lnTo>
                  <a:pt x="6922" y="658940"/>
                </a:lnTo>
                <a:lnTo>
                  <a:pt x="5906" y="662496"/>
                </a:lnTo>
                <a:lnTo>
                  <a:pt x="4763" y="668084"/>
                </a:lnTo>
                <a:lnTo>
                  <a:pt x="4763" y="674307"/>
                </a:lnTo>
                <a:lnTo>
                  <a:pt x="5398" y="677863"/>
                </a:lnTo>
                <a:lnTo>
                  <a:pt x="5906" y="681419"/>
                </a:lnTo>
                <a:lnTo>
                  <a:pt x="7430" y="684975"/>
                </a:lnTo>
                <a:lnTo>
                  <a:pt x="9589" y="688023"/>
                </a:lnTo>
                <a:lnTo>
                  <a:pt x="12891" y="691579"/>
                </a:lnTo>
                <a:lnTo>
                  <a:pt x="16066" y="694754"/>
                </a:lnTo>
                <a:lnTo>
                  <a:pt x="20384" y="697294"/>
                </a:lnTo>
                <a:lnTo>
                  <a:pt x="26226" y="700342"/>
                </a:lnTo>
                <a:lnTo>
                  <a:pt x="37529" y="703390"/>
                </a:lnTo>
                <a:lnTo>
                  <a:pt x="46165" y="706438"/>
                </a:lnTo>
                <a:lnTo>
                  <a:pt x="53023" y="708470"/>
                </a:lnTo>
                <a:lnTo>
                  <a:pt x="58992" y="711645"/>
                </a:lnTo>
                <a:lnTo>
                  <a:pt x="61151" y="713677"/>
                </a:lnTo>
                <a:lnTo>
                  <a:pt x="63310" y="715201"/>
                </a:lnTo>
                <a:lnTo>
                  <a:pt x="64326" y="717233"/>
                </a:lnTo>
                <a:lnTo>
                  <a:pt x="65977" y="719773"/>
                </a:lnTo>
                <a:lnTo>
                  <a:pt x="66485" y="723329"/>
                </a:lnTo>
                <a:lnTo>
                  <a:pt x="67501" y="726377"/>
                </a:lnTo>
                <a:lnTo>
                  <a:pt x="68136" y="730568"/>
                </a:lnTo>
                <a:lnTo>
                  <a:pt x="68644" y="735648"/>
                </a:lnTo>
                <a:lnTo>
                  <a:pt x="68644" y="744792"/>
                </a:lnTo>
                <a:lnTo>
                  <a:pt x="68136" y="752031"/>
                </a:lnTo>
                <a:lnTo>
                  <a:pt x="67501" y="757619"/>
                </a:lnTo>
                <a:lnTo>
                  <a:pt x="66485" y="761175"/>
                </a:lnTo>
                <a:lnTo>
                  <a:pt x="64326" y="765747"/>
                </a:lnTo>
                <a:lnTo>
                  <a:pt x="63818" y="766763"/>
                </a:lnTo>
                <a:lnTo>
                  <a:pt x="63818" y="767271"/>
                </a:lnTo>
                <a:close/>
                <a:moveTo>
                  <a:pt x="419418" y="546418"/>
                </a:moveTo>
                <a:lnTo>
                  <a:pt x="414084" y="559118"/>
                </a:lnTo>
                <a:lnTo>
                  <a:pt x="400622" y="571945"/>
                </a:lnTo>
                <a:lnTo>
                  <a:pt x="411417" y="556578"/>
                </a:lnTo>
                <a:lnTo>
                  <a:pt x="416751" y="543878"/>
                </a:lnTo>
                <a:lnTo>
                  <a:pt x="419418" y="546418"/>
                </a:lnTo>
                <a:close/>
                <a:moveTo>
                  <a:pt x="447358" y="401130"/>
                </a:moveTo>
                <a:lnTo>
                  <a:pt x="433896" y="398082"/>
                </a:lnTo>
                <a:lnTo>
                  <a:pt x="447358" y="391478"/>
                </a:lnTo>
                <a:lnTo>
                  <a:pt x="447358" y="401130"/>
                </a:lnTo>
                <a:close/>
                <a:moveTo>
                  <a:pt x="447358" y="325438"/>
                </a:moveTo>
                <a:lnTo>
                  <a:pt x="439357" y="338773"/>
                </a:lnTo>
                <a:lnTo>
                  <a:pt x="430721" y="325438"/>
                </a:lnTo>
                <a:lnTo>
                  <a:pt x="446215" y="317310"/>
                </a:lnTo>
                <a:lnTo>
                  <a:pt x="447358" y="325438"/>
                </a:lnTo>
                <a:close/>
                <a:moveTo>
                  <a:pt x="487617" y="216472"/>
                </a:moveTo>
                <a:lnTo>
                  <a:pt x="472504" y="207836"/>
                </a:lnTo>
                <a:lnTo>
                  <a:pt x="458661" y="193993"/>
                </a:lnTo>
                <a:lnTo>
                  <a:pt x="462344" y="180658"/>
                </a:lnTo>
                <a:lnTo>
                  <a:pt x="447358" y="167958"/>
                </a:lnTo>
                <a:lnTo>
                  <a:pt x="444691" y="153099"/>
                </a:lnTo>
                <a:lnTo>
                  <a:pt x="458661" y="151575"/>
                </a:lnTo>
                <a:lnTo>
                  <a:pt x="472504" y="162243"/>
                </a:lnTo>
                <a:lnTo>
                  <a:pt x="478473" y="177102"/>
                </a:lnTo>
                <a:lnTo>
                  <a:pt x="485966" y="190437"/>
                </a:lnTo>
                <a:lnTo>
                  <a:pt x="494602" y="204788"/>
                </a:lnTo>
                <a:lnTo>
                  <a:pt x="487617" y="216472"/>
                </a:lnTo>
                <a:close/>
                <a:moveTo>
                  <a:pt x="708597" y="150559"/>
                </a:moveTo>
                <a:lnTo>
                  <a:pt x="709613" y="137224"/>
                </a:lnTo>
                <a:lnTo>
                  <a:pt x="694627" y="126429"/>
                </a:lnTo>
                <a:lnTo>
                  <a:pt x="694627" y="139764"/>
                </a:lnTo>
                <a:lnTo>
                  <a:pt x="708597" y="150559"/>
                </a:lnTo>
                <a:close/>
                <a:moveTo>
                  <a:pt x="684975" y="136208"/>
                </a:moveTo>
                <a:lnTo>
                  <a:pt x="686118" y="122873"/>
                </a:lnTo>
                <a:lnTo>
                  <a:pt x="677482" y="108141"/>
                </a:lnTo>
                <a:lnTo>
                  <a:pt x="672148" y="94806"/>
                </a:lnTo>
                <a:lnTo>
                  <a:pt x="671005" y="108141"/>
                </a:lnTo>
                <a:lnTo>
                  <a:pt x="677482" y="120841"/>
                </a:lnTo>
                <a:lnTo>
                  <a:pt x="683324" y="136208"/>
                </a:lnTo>
                <a:lnTo>
                  <a:pt x="684975" y="136208"/>
                </a:lnTo>
                <a:close/>
              </a:path>
            </a:pathLst>
          </a:custGeom>
          <a:ln w="9525">
            <a:solidFill>
              <a:srgbClr val="FFFFFF"/>
            </a:solidFill>
          </a:ln>
        </p:spPr>
        <p:txBody>
          <a:bodyPr wrap="square" lIns="0" tIns="0" rIns="0" bIns="0" rtlCol="0">
            <a:noAutofit/>
          </a:bodyPr>
          <a:lstStyle/>
          <a:p>
            <a:endParaRPr sz="1662"/>
          </a:p>
        </p:txBody>
      </p:sp>
      <p:sp>
        <p:nvSpPr>
          <p:cNvPr id="303" name="object 303"/>
          <p:cNvSpPr/>
          <p:nvPr/>
        </p:nvSpPr>
        <p:spPr>
          <a:xfrm>
            <a:off x="5501874" y="2019066"/>
            <a:ext cx="915807" cy="853674"/>
          </a:xfrm>
          <a:custGeom>
            <a:avLst/>
            <a:gdLst/>
            <a:ahLst/>
            <a:cxnLst/>
            <a:rect l="l" t="t" r="r" b="b"/>
            <a:pathLst>
              <a:path w="992124" h="924813">
                <a:moveTo>
                  <a:pt x="205359" y="798322"/>
                </a:moveTo>
                <a:lnTo>
                  <a:pt x="220980" y="802513"/>
                </a:lnTo>
                <a:lnTo>
                  <a:pt x="234950" y="802513"/>
                </a:lnTo>
                <a:lnTo>
                  <a:pt x="248285" y="805561"/>
                </a:lnTo>
                <a:lnTo>
                  <a:pt x="262255" y="803529"/>
                </a:lnTo>
                <a:lnTo>
                  <a:pt x="277749" y="800988"/>
                </a:lnTo>
                <a:lnTo>
                  <a:pt x="291719" y="800988"/>
                </a:lnTo>
                <a:lnTo>
                  <a:pt x="306705" y="799973"/>
                </a:lnTo>
                <a:lnTo>
                  <a:pt x="321818" y="799973"/>
                </a:lnTo>
                <a:lnTo>
                  <a:pt x="336296" y="802513"/>
                </a:lnTo>
                <a:lnTo>
                  <a:pt x="351282" y="803529"/>
                </a:lnTo>
                <a:lnTo>
                  <a:pt x="366268" y="805561"/>
                </a:lnTo>
                <a:lnTo>
                  <a:pt x="380746" y="805561"/>
                </a:lnTo>
                <a:lnTo>
                  <a:pt x="364744" y="815848"/>
                </a:lnTo>
                <a:lnTo>
                  <a:pt x="351282" y="817372"/>
                </a:lnTo>
                <a:lnTo>
                  <a:pt x="336296" y="815848"/>
                </a:lnTo>
                <a:lnTo>
                  <a:pt x="321818" y="819912"/>
                </a:lnTo>
                <a:lnTo>
                  <a:pt x="307848" y="823468"/>
                </a:lnTo>
                <a:lnTo>
                  <a:pt x="292862" y="819912"/>
                </a:lnTo>
                <a:lnTo>
                  <a:pt x="279400" y="823468"/>
                </a:lnTo>
                <a:lnTo>
                  <a:pt x="263906" y="823468"/>
                </a:lnTo>
                <a:lnTo>
                  <a:pt x="248285" y="822452"/>
                </a:lnTo>
                <a:lnTo>
                  <a:pt x="234950" y="824992"/>
                </a:lnTo>
                <a:lnTo>
                  <a:pt x="220980" y="826516"/>
                </a:lnTo>
                <a:lnTo>
                  <a:pt x="205359" y="814197"/>
                </a:lnTo>
                <a:lnTo>
                  <a:pt x="191516" y="813181"/>
                </a:lnTo>
                <a:lnTo>
                  <a:pt x="199009" y="798322"/>
                </a:lnTo>
                <a:lnTo>
                  <a:pt x="205359" y="798322"/>
                </a:lnTo>
                <a:close/>
                <a:moveTo>
                  <a:pt x="947674" y="476250"/>
                </a:moveTo>
                <a:lnTo>
                  <a:pt x="950341" y="480314"/>
                </a:lnTo>
                <a:lnTo>
                  <a:pt x="964311" y="493141"/>
                </a:lnTo>
                <a:lnTo>
                  <a:pt x="976629" y="508508"/>
                </a:lnTo>
                <a:lnTo>
                  <a:pt x="992124" y="512064"/>
                </a:lnTo>
                <a:lnTo>
                  <a:pt x="980948" y="498729"/>
                </a:lnTo>
                <a:lnTo>
                  <a:pt x="966978" y="488569"/>
                </a:lnTo>
                <a:lnTo>
                  <a:pt x="953008" y="476250"/>
                </a:lnTo>
                <a:lnTo>
                  <a:pt x="947674" y="476250"/>
                </a:lnTo>
                <a:close/>
                <a:moveTo>
                  <a:pt x="592074" y="734822"/>
                </a:moveTo>
                <a:lnTo>
                  <a:pt x="607695" y="728218"/>
                </a:lnTo>
                <a:lnTo>
                  <a:pt x="621538" y="717423"/>
                </a:lnTo>
                <a:lnTo>
                  <a:pt x="635508" y="717423"/>
                </a:lnTo>
                <a:lnTo>
                  <a:pt x="648970" y="724154"/>
                </a:lnTo>
                <a:lnTo>
                  <a:pt x="663448" y="736346"/>
                </a:lnTo>
                <a:lnTo>
                  <a:pt x="678434" y="736346"/>
                </a:lnTo>
                <a:lnTo>
                  <a:pt x="692404" y="745617"/>
                </a:lnTo>
                <a:lnTo>
                  <a:pt x="705739" y="758444"/>
                </a:lnTo>
                <a:lnTo>
                  <a:pt x="720217" y="760984"/>
                </a:lnTo>
                <a:lnTo>
                  <a:pt x="724027" y="775843"/>
                </a:lnTo>
                <a:lnTo>
                  <a:pt x="709041" y="786638"/>
                </a:lnTo>
                <a:lnTo>
                  <a:pt x="695071" y="785622"/>
                </a:lnTo>
                <a:lnTo>
                  <a:pt x="681101" y="779907"/>
                </a:lnTo>
                <a:lnTo>
                  <a:pt x="666115" y="782447"/>
                </a:lnTo>
                <a:lnTo>
                  <a:pt x="652145" y="782447"/>
                </a:lnTo>
                <a:lnTo>
                  <a:pt x="636651" y="780923"/>
                </a:lnTo>
                <a:lnTo>
                  <a:pt x="623189" y="788162"/>
                </a:lnTo>
                <a:lnTo>
                  <a:pt x="609218" y="790702"/>
                </a:lnTo>
                <a:lnTo>
                  <a:pt x="593725" y="783971"/>
                </a:lnTo>
                <a:lnTo>
                  <a:pt x="579754" y="776350"/>
                </a:lnTo>
                <a:lnTo>
                  <a:pt x="579754" y="763016"/>
                </a:lnTo>
                <a:lnTo>
                  <a:pt x="582422" y="748157"/>
                </a:lnTo>
                <a:lnTo>
                  <a:pt x="585597" y="734822"/>
                </a:lnTo>
                <a:lnTo>
                  <a:pt x="592074" y="734822"/>
                </a:lnTo>
                <a:close/>
                <a:moveTo>
                  <a:pt x="309499" y="834263"/>
                </a:moveTo>
                <a:lnTo>
                  <a:pt x="301371" y="832738"/>
                </a:lnTo>
                <a:lnTo>
                  <a:pt x="291719" y="845947"/>
                </a:lnTo>
                <a:lnTo>
                  <a:pt x="292862" y="859790"/>
                </a:lnTo>
                <a:lnTo>
                  <a:pt x="297053" y="872617"/>
                </a:lnTo>
                <a:lnTo>
                  <a:pt x="305181" y="887475"/>
                </a:lnTo>
                <a:lnTo>
                  <a:pt x="309499" y="900303"/>
                </a:lnTo>
                <a:lnTo>
                  <a:pt x="312674" y="914146"/>
                </a:lnTo>
                <a:lnTo>
                  <a:pt x="327660" y="924813"/>
                </a:lnTo>
                <a:lnTo>
                  <a:pt x="332994" y="914146"/>
                </a:lnTo>
                <a:lnTo>
                  <a:pt x="327660" y="902335"/>
                </a:lnTo>
                <a:lnTo>
                  <a:pt x="321818" y="888492"/>
                </a:lnTo>
                <a:lnTo>
                  <a:pt x="313690" y="875157"/>
                </a:lnTo>
                <a:lnTo>
                  <a:pt x="311023" y="862330"/>
                </a:lnTo>
                <a:lnTo>
                  <a:pt x="316484" y="848106"/>
                </a:lnTo>
                <a:lnTo>
                  <a:pt x="309499" y="834263"/>
                </a:lnTo>
                <a:close/>
                <a:moveTo>
                  <a:pt x="746505" y="112141"/>
                </a:moveTo>
                <a:lnTo>
                  <a:pt x="753491" y="110617"/>
                </a:lnTo>
                <a:lnTo>
                  <a:pt x="767461" y="106426"/>
                </a:lnTo>
                <a:lnTo>
                  <a:pt x="780923" y="106426"/>
                </a:lnTo>
                <a:lnTo>
                  <a:pt x="795909" y="98806"/>
                </a:lnTo>
                <a:lnTo>
                  <a:pt x="806068" y="84963"/>
                </a:lnTo>
                <a:lnTo>
                  <a:pt x="813054" y="70612"/>
                </a:lnTo>
                <a:lnTo>
                  <a:pt x="815721" y="57277"/>
                </a:lnTo>
                <a:lnTo>
                  <a:pt x="822705" y="44577"/>
                </a:lnTo>
                <a:lnTo>
                  <a:pt x="825373" y="39878"/>
                </a:lnTo>
                <a:lnTo>
                  <a:pt x="821690" y="25527"/>
                </a:lnTo>
                <a:lnTo>
                  <a:pt x="819530" y="22987"/>
                </a:lnTo>
                <a:lnTo>
                  <a:pt x="808736" y="9652"/>
                </a:lnTo>
                <a:lnTo>
                  <a:pt x="800735" y="0"/>
                </a:lnTo>
                <a:lnTo>
                  <a:pt x="788416" y="11176"/>
                </a:lnTo>
                <a:lnTo>
                  <a:pt x="772795" y="17399"/>
                </a:lnTo>
                <a:lnTo>
                  <a:pt x="758825" y="29718"/>
                </a:lnTo>
                <a:lnTo>
                  <a:pt x="749173" y="42418"/>
                </a:lnTo>
                <a:lnTo>
                  <a:pt x="740664" y="56261"/>
                </a:lnTo>
                <a:lnTo>
                  <a:pt x="736854" y="69596"/>
                </a:lnTo>
                <a:lnTo>
                  <a:pt x="740664" y="83947"/>
                </a:lnTo>
                <a:lnTo>
                  <a:pt x="740664" y="97282"/>
                </a:lnTo>
                <a:lnTo>
                  <a:pt x="746505" y="112141"/>
                </a:lnTo>
                <a:close/>
                <a:moveTo>
                  <a:pt x="587248" y="476250"/>
                </a:moveTo>
                <a:lnTo>
                  <a:pt x="591058" y="476250"/>
                </a:lnTo>
                <a:lnTo>
                  <a:pt x="591058" y="475234"/>
                </a:lnTo>
                <a:lnTo>
                  <a:pt x="579754" y="461899"/>
                </a:lnTo>
                <a:lnTo>
                  <a:pt x="587248" y="476250"/>
                </a:lnTo>
                <a:close/>
                <a:moveTo>
                  <a:pt x="635508" y="476250"/>
                </a:moveTo>
                <a:lnTo>
                  <a:pt x="635508" y="488569"/>
                </a:lnTo>
                <a:lnTo>
                  <a:pt x="633857" y="502920"/>
                </a:lnTo>
                <a:lnTo>
                  <a:pt x="631190" y="516128"/>
                </a:lnTo>
                <a:lnTo>
                  <a:pt x="641477" y="530479"/>
                </a:lnTo>
                <a:lnTo>
                  <a:pt x="654812" y="537718"/>
                </a:lnTo>
                <a:lnTo>
                  <a:pt x="669798" y="546354"/>
                </a:lnTo>
                <a:lnTo>
                  <a:pt x="677417" y="560197"/>
                </a:lnTo>
                <a:lnTo>
                  <a:pt x="685418" y="574548"/>
                </a:lnTo>
                <a:lnTo>
                  <a:pt x="693420" y="587375"/>
                </a:lnTo>
                <a:lnTo>
                  <a:pt x="699389" y="602742"/>
                </a:lnTo>
                <a:lnTo>
                  <a:pt x="713232" y="608838"/>
                </a:lnTo>
                <a:lnTo>
                  <a:pt x="726693" y="614553"/>
                </a:lnTo>
                <a:lnTo>
                  <a:pt x="742315" y="620649"/>
                </a:lnTo>
                <a:lnTo>
                  <a:pt x="744982" y="635508"/>
                </a:lnTo>
                <a:lnTo>
                  <a:pt x="758825" y="637032"/>
                </a:lnTo>
                <a:lnTo>
                  <a:pt x="772795" y="637032"/>
                </a:lnTo>
                <a:lnTo>
                  <a:pt x="758825" y="624713"/>
                </a:lnTo>
                <a:lnTo>
                  <a:pt x="744982" y="613029"/>
                </a:lnTo>
                <a:lnTo>
                  <a:pt x="732663" y="599694"/>
                </a:lnTo>
                <a:lnTo>
                  <a:pt x="724027" y="585343"/>
                </a:lnTo>
                <a:lnTo>
                  <a:pt x="716026" y="572008"/>
                </a:lnTo>
                <a:lnTo>
                  <a:pt x="705739" y="558673"/>
                </a:lnTo>
                <a:lnTo>
                  <a:pt x="700913" y="543814"/>
                </a:lnTo>
                <a:lnTo>
                  <a:pt x="695071" y="530479"/>
                </a:lnTo>
                <a:lnTo>
                  <a:pt x="689737" y="517779"/>
                </a:lnTo>
                <a:lnTo>
                  <a:pt x="685418" y="502920"/>
                </a:lnTo>
                <a:lnTo>
                  <a:pt x="678434" y="489585"/>
                </a:lnTo>
                <a:lnTo>
                  <a:pt x="672592" y="476250"/>
                </a:lnTo>
                <a:lnTo>
                  <a:pt x="672592" y="473710"/>
                </a:lnTo>
                <a:lnTo>
                  <a:pt x="674624" y="460375"/>
                </a:lnTo>
                <a:lnTo>
                  <a:pt x="680085" y="446024"/>
                </a:lnTo>
                <a:lnTo>
                  <a:pt x="677417" y="432689"/>
                </a:lnTo>
                <a:lnTo>
                  <a:pt x="671449" y="419354"/>
                </a:lnTo>
                <a:lnTo>
                  <a:pt x="677417" y="406019"/>
                </a:lnTo>
                <a:lnTo>
                  <a:pt x="689737" y="391287"/>
                </a:lnTo>
                <a:lnTo>
                  <a:pt x="704723" y="392811"/>
                </a:lnTo>
                <a:lnTo>
                  <a:pt x="718692" y="393827"/>
                </a:lnTo>
                <a:lnTo>
                  <a:pt x="732663" y="401955"/>
                </a:lnTo>
                <a:lnTo>
                  <a:pt x="746505" y="406019"/>
                </a:lnTo>
                <a:lnTo>
                  <a:pt x="761618" y="404495"/>
                </a:lnTo>
                <a:lnTo>
                  <a:pt x="775462" y="404495"/>
                </a:lnTo>
                <a:lnTo>
                  <a:pt x="791083" y="412750"/>
                </a:lnTo>
                <a:lnTo>
                  <a:pt x="804417" y="420878"/>
                </a:lnTo>
                <a:lnTo>
                  <a:pt x="819530" y="424561"/>
                </a:lnTo>
                <a:lnTo>
                  <a:pt x="835533" y="427101"/>
                </a:lnTo>
                <a:lnTo>
                  <a:pt x="848995" y="430149"/>
                </a:lnTo>
                <a:lnTo>
                  <a:pt x="863980" y="436245"/>
                </a:lnTo>
                <a:lnTo>
                  <a:pt x="851662" y="421894"/>
                </a:lnTo>
                <a:lnTo>
                  <a:pt x="837692" y="417830"/>
                </a:lnTo>
                <a:lnTo>
                  <a:pt x="824357" y="413766"/>
                </a:lnTo>
                <a:lnTo>
                  <a:pt x="825373" y="400939"/>
                </a:lnTo>
                <a:lnTo>
                  <a:pt x="821690" y="387604"/>
                </a:lnTo>
                <a:lnTo>
                  <a:pt x="812038" y="374269"/>
                </a:lnTo>
                <a:lnTo>
                  <a:pt x="796417" y="370205"/>
                </a:lnTo>
                <a:lnTo>
                  <a:pt x="782447" y="366649"/>
                </a:lnTo>
                <a:lnTo>
                  <a:pt x="768477" y="361061"/>
                </a:lnTo>
                <a:lnTo>
                  <a:pt x="753491" y="355854"/>
                </a:lnTo>
                <a:lnTo>
                  <a:pt x="739521" y="344170"/>
                </a:lnTo>
                <a:lnTo>
                  <a:pt x="735329" y="329311"/>
                </a:lnTo>
                <a:lnTo>
                  <a:pt x="750316" y="326644"/>
                </a:lnTo>
                <a:lnTo>
                  <a:pt x="756158" y="313436"/>
                </a:lnTo>
                <a:lnTo>
                  <a:pt x="771271" y="310261"/>
                </a:lnTo>
                <a:lnTo>
                  <a:pt x="785114" y="302641"/>
                </a:lnTo>
                <a:lnTo>
                  <a:pt x="799084" y="295910"/>
                </a:lnTo>
                <a:lnTo>
                  <a:pt x="813054" y="287782"/>
                </a:lnTo>
                <a:lnTo>
                  <a:pt x="827024" y="273431"/>
                </a:lnTo>
                <a:lnTo>
                  <a:pt x="827024" y="260096"/>
                </a:lnTo>
                <a:lnTo>
                  <a:pt x="829691" y="247269"/>
                </a:lnTo>
                <a:lnTo>
                  <a:pt x="835533" y="232410"/>
                </a:lnTo>
                <a:lnTo>
                  <a:pt x="825373" y="218186"/>
                </a:lnTo>
                <a:lnTo>
                  <a:pt x="825373" y="204851"/>
                </a:lnTo>
                <a:lnTo>
                  <a:pt x="819530" y="191008"/>
                </a:lnTo>
                <a:lnTo>
                  <a:pt x="804417" y="192532"/>
                </a:lnTo>
                <a:lnTo>
                  <a:pt x="791083" y="199136"/>
                </a:lnTo>
                <a:lnTo>
                  <a:pt x="777113" y="199136"/>
                </a:lnTo>
                <a:lnTo>
                  <a:pt x="761618" y="207391"/>
                </a:lnTo>
                <a:lnTo>
                  <a:pt x="747649" y="218186"/>
                </a:lnTo>
                <a:lnTo>
                  <a:pt x="732663" y="225806"/>
                </a:lnTo>
                <a:lnTo>
                  <a:pt x="723011" y="239141"/>
                </a:lnTo>
                <a:lnTo>
                  <a:pt x="717042" y="253492"/>
                </a:lnTo>
                <a:lnTo>
                  <a:pt x="731520" y="260096"/>
                </a:lnTo>
                <a:lnTo>
                  <a:pt x="717042" y="274955"/>
                </a:lnTo>
                <a:lnTo>
                  <a:pt x="703072" y="274955"/>
                </a:lnTo>
                <a:lnTo>
                  <a:pt x="689737" y="282702"/>
                </a:lnTo>
                <a:lnTo>
                  <a:pt x="681101" y="295910"/>
                </a:lnTo>
                <a:lnTo>
                  <a:pt x="680085" y="310261"/>
                </a:lnTo>
                <a:lnTo>
                  <a:pt x="674624" y="325120"/>
                </a:lnTo>
                <a:lnTo>
                  <a:pt x="660146" y="331851"/>
                </a:lnTo>
                <a:lnTo>
                  <a:pt x="645160" y="329311"/>
                </a:lnTo>
                <a:lnTo>
                  <a:pt x="631190" y="316992"/>
                </a:lnTo>
                <a:lnTo>
                  <a:pt x="624204" y="304165"/>
                </a:lnTo>
                <a:lnTo>
                  <a:pt x="632841" y="289306"/>
                </a:lnTo>
                <a:lnTo>
                  <a:pt x="646303" y="282702"/>
                </a:lnTo>
                <a:lnTo>
                  <a:pt x="661797" y="270891"/>
                </a:lnTo>
                <a:lnTo>
                  <a:pt x="675767" y="264160"/>
                </a:lnTo>
                <a:lnTo>
                  <a:pt x="683767" y="250952"/>
                </a:lnTo>
                <a:lnTo>
                  <a:pt x="696087" y="236601"/>
                </a:lnTo>
                <a:lnTo>
                  <a:pt x="696087" y="222758"/>
                </a:lnTo>
                <a:lnTo>
                  <a:pt x="699389" y="209931"/>
                </a:lnTo>
                <a:lnTo>
                  <a:pt x="700913" y="195580"/>
                </a:lnTo>
                <a:lnTo>
                  <a:pt x="695071" y="181737"/>
                </a:lnTo>
                <a:lnTo>
                  <a:pt x="698246" y="168402"/>
                </a:lnTo>
                <a:lnTo>
                  <a:pt x="687070" y="155702"/>
                </a:lnTo>
                <a:lnTo>
                  <a:pt x="672592" y="149987"/>
                </a:lnTo>
                <a:lnTo>
                  <a:pt x="666115" y="136652"/>
                </a:lnTo>
                <a:lnTo>
                  <a:pt x="678434" y="123444"/>
                </a:lnTo>
                <a:lnTo>
                  <a:pt x="685418" y="110617"/>
                </a:lnTo>
                <a:lnTo>
                  <a:pt x="699389" y="95758"/>
                </a:lnTo>
                <a:lnTo>
                  <a:pt x="693420" y="82423"/>
                </a:lnTo>
                <a:lnTo>
                  <a:pt x="680085" y="83947"/>
                </a:lnTo>
                <a:lnTo>
                  <a:pt x="666115" y="97282"/>
                </a:lnTo>
                <a:lnTo>
                  <a:pt x="654812" y="110617"/>
                </a:lnTo>
                <a:lnTo>
                  <a:pt x="641477" y="123444"/>
                </a:lnTo>
                <a:lnTo>
                  <a:pt x="628015" y="138176"/>
                </a:lnTo>
                <a:lnTo>
                  <a:pt x="620522" y="151511"/>
                </a:lnTo>
                <a:lnTo>
                  <a:pt x="613029" y="165862"/>
                </a:lnTo>
                <a:lnTo>
                  <a:pt x="609218" y="179197"/>
                </a:lnTo>
                <a:lnTo>
                  <a:pt x="606552" y="192532"/>
                </a:lnTo>
                <a:lnTo>
                  <a:pt x="606552" y="207391"/>
                </a:lnTo>
                <a:lnTo>
                  <a:pt x="603377" y="220218"/>
                </a:lnTo>
                <a:lnTo>
                  <a:pt x="595249" y="233553"/>
                </a:lnTo>
                <a:lnTo>
                  <a:pt x="587248" y="248285"/>
                </a:lnTo>
                <a:lnTo>
                  <a:pt x="581405" y="261620"/>
                </a:lnTo>
                <a:lnTo>
                  <a:pt x="585597" y="274955"/>
                </a:lnTo>
                <a:lnTo>
                  <a:pt x="582422" y="289306"/>
                </a:lnTo>
                <a:lnTo>
                  <a:pt x="598042" y="292354"/>
                </a:lnTo>
                <a:lnTo>
                  <a:pt x="600710" y="305181"/>
                </a:lnTo>
                <a:lnTo>
                  <a:pt x="610362" y="319532"/>
                </a:lnTo>
                <a:lnTo>
                  <a:pt x="618871" y="333375"/>
                </a:lnTo>
                <a:lnTo>
                  <a:pt x="609218" y="346710"/>
                </a:lnTo>
                <a:lnTo>
                  <a:pt x="606552" y="359537"/>
                </a:lnTo>
                <a:lnTo>
                  <a:pt x="606552" y="374269"/>
                </a:lnTo>
                <a:lnTo>
                  <a:pt x="611886" y="387604"/>
                </a:lnTo>
                <a:lnTo>
                  <a:pt x="613029" y="401955"/>
                </a:lnTo>
                <a:lnTo>
                  <a:pt x="626999" y="412750"/>
                </a:lnTo>
                <a:lnTo>
                  <a:pt x="641477" y="421894"/>
                </a:lnTo>
                <a:lnTo>
                  <a:pt x="636651" y="435229"/>
                </a:lnTo>
                <a:lnTo>
                  <a:pt x="633857" y="449580"/>
                </a:lnTo>
                <a:lnTo>
                  <a:pt x="638175" y="463423"/>
                </a:lnTo>
                <a:lnTo>
                  <a:pt x="635508" y="476250"/>
                </a:lnTo>
                <a:close/>
                <a:moveTo>
                  <a:pt x="582422" y="409194"/>
                </a:moveTo>
                <a:lnTo>
                  <a:pt x="582422" y="421894"/>
                </a:lnTo>
                <a:lnTo>
                  <a:pt x="567436" y="416814"/>
                </a:lnTo>
                <a:lnTo>
                  <a:pt x="582422" y="409194"/>
                </a:lnTo>
                <a:close/>
                <a:moveTo>
                  <a:pt x="588391" y="342011"/>
                </a:moveTo>
                <a:lnTo>
                  <a:pt x="589407" y="355854"/>
                </a:lnTo>
                <a:lnTo>
                  <a:pt x="574421" y="362077"/>
                </a:lnTo>
                <a:lnTo>
                  <a:pt x="575945" y="349250"/>
                </a:lnTo>
                <a:lnTo>
                  <a:pt x="588391" y="342011"/>
                </a:lnTo>
                <a:close/>
                <a:moveTo>
                  <a:pt x="570103" y="322580"/>
                </a:moveTo>
                <a:lnTo>
                  <a:pt x="575945" y="335915"/>
                </a:lnTo>
                <a:lnTo>
                  <a:pt x="562102" y="335915"/>
                </a:lnTo>
                <a:lnTo>
                  <a:pt x="563626" y="322580"/>
                </a:lnTo>
                <a:lnTo>
                  <a:pt x="570103" y="322580"/>
                </a:lnTo>
                <a:close/>
                <a:moveTo>
                  <a:pt x="720217" y="61468"/>
                </a:moveTo>
                <a:lnTo>
                  <a:pt x="720217" y="48133"/>
                </a:lnTo>
                <a:lnTo>
                  <a:pt x="726693" y="61468"/>
                </a:lnTo>
                <a:lnTo>
                  <a:pt x="720217" y="61468"/>
                </a:lnTo>
                <a:close/>
                <a:moveTo>
                  <a:pt x="575945" y="724154"/>
                </a:moveTo>
                <a:lnTo>
                  <a:pt x="566292" y="737489"/>
                </a:lnTo>
                <a:lnTo>
                  <a:pt x="563626" y="723138"/>
                </a:lnTo>
                <a:lnTo>
                  <a:pt x="575945" y="724154"/>
                </a:lnTo>
                <a:close/>
                <a:moveTo>
                  <a:pt x="613029" y="688721"/>
                </a:moveTo>
                <a:lnTo>
                  <a:pt x="626999" y="694944"/>
                </a:lnTo>
                <a:lnTo>
                  <a:pt x="613029" y="700532"/>
                </a:lnTo>
                <a:lnTo>
                  <a:pt x="598042" y="704088"/>
                </a:lnTo>
                <a:lnTo>
                  <a:pt x="600710" y="691388"/>
                </a:lnTo>
                <a:lnTo>
                  <a:pt x="613029" y="688721"/>
                </a:lnTo>
                <a:close/>
                <a:moveTo>
                  <a:pt x="606552" y="532003"/>
                </a:moveTo>
                <a:lnTo>
                  <a:pt x="620522" y="542798"/>
                </a:lnTo>
                <a:lnTo>
                  <a:pt x="631190" y="555625"/>
                </a:lnTo>
                <a:lnTo>
                  <a:pt x="632841" y="569468"/>
                </a:lnTo>
                <a:lnTo>
                  <a:pt x="620522" y="583819"/>
                </a:lnTo>
                <a:lnTo>
                  <a:pt x="628015" y="598170"/>
                </a:lnTo>
                <a:lnTo>
                  <a:pt x="644143" y="602742"/>
                </a:lnTo>
                <a:lnTo>
                  <a:pt x="657479" y="602742"/>
                </a:lnTo>
                <a:lnTo>
                  <a:pt x="671449" y="614553"/>
                </a:lnTo>
                <a:lnTo>
                  <a:pt x="667130" y="627380"/>
                </a:lnTo>
                <a:lnTo>
                  <a:pt x="653796" y="634492"/>
                </a:lnTo>
                <a:lnTo>
                  <a:pt x="638175" y="631444"/>
                </a:lnTo>
                <a:lnTo>
                  <a:pt x="630174" y="618109"/>
                </a:lnTo>
                <a:lnTo>
                  <a:pt x="614553" y="617093"/>
                </a:lnTo>
                <a:lnTo>
                  <a:pt x="600710" y="622681"/>
                </a:lnTo>
                <a:lnTo>
                  <a:pt x="588391" y="607314"/>
                </a:lnTo>
                <a:lnTo>
                  <a:pt x="595249" y="594487"/>
                </a:lnTo>
                <a:lnTo>
                  <a:pt x="579754" y="586359"/>
                </a:lnTo>
                <a:lnTo>
                  <a:pt x="567436" y="573024"/>
                </a:lnTo>
                <a:lnTo>
                  <a:pt x="560959" y="558673"/>
                </a:lnTo>
                <a:lnTo>
                  <a:pt x="567436" y="545338"/>
                </a:lnTo>
                <a:lnTo>
                  <a:pt x="581405" y="540258"/>
                </a:lnTo>
                <a:lnTo>
                  <a:pt x="595249" y="541274"/>
                </a:lnTo>
                <a:lnTo>
                  <a:pt x="606552" y="532003"/>
                </a:lnTo>
                <a:close/>
                <a:moveTo>
                  <a:pt x="550799" y="587375"/>
                </a:moveTo>
                <a:lnTo>
                  <a:pt x="560959" y="601218"/>
                </a:lnTo>
                <a:lnTo>
                  <a:pt x="563626" y="614553"/>
                </a:lnTo>
                <a:lnTo>
                  <a:pt x="549655" y="618109"/>
                </a:lnTo>
                <a:lnTo>
                  <a:pt x="535178" y="615569"/>
                </a:lnTo>
                <a:lnTo>
                  <a:pt x="538480" y="602742"/>
                </a:lnTo>
                <a:lnTo>
                  <a:pt x="542798" y="588899"/>
                </a:lnTo>
                <a:lnTo>
                  <a:pt x="550799" y="587375"/>
                </a:lnTo>
                <a:close/>
                <a:moveTo>
                  <a:pt x="552450" y="523875"/>
                </a:moveTo>
                <a:lnTo>
                  <a:pt x="553466" y="537718"/>
                </a:lnTo>
                <a:lnTo>
                  <a:pt x="555117" y="552069"/>
                </a:lnTo>
                <a:lnTo>
                  <a:pt x="553466" y="565404"/>
                </a:lnTo>
                <a:lnTo>
                  <a:pt x="540004" y="572008"/>
                </a:lnTo>
                <a:lnTo>
                  <a:pt x="527685" y="558673"/>
                </a:lnTo>
                <a:lnTo>
                  <a:pt x="525526" y="543814"/>
                </a:lnTo>
                <a:lnTo>
                  <a:pt x="525526" y="530479"/>
                </a:lnTo>
                <a:lnTo>
                  <a:pt x="540004" y="523875"/>
                </a:lnTo>
                <a:lnTo>
                  <a:pt x="552450" y="523875"/>
                </a:lnTo>
                <a:close/>
                <a:moveTo>
                  <a:pt x="18288" y="775843"/>
                </a:moveTo>
                <a:lnTo>
                  <a:pt x="10160" y="789178"/>
                </a:lnTo>
                <a:lnTo>
                  <a:pt x="1651" y="802513"/>
                </a:lnTo>
                <a:lnTo>
                  <a:pt x="0" y="817372"/>
                </a:lnTo>
                <a:lnTo>
                  <a:pt x="11303" y="830580"/>
                </a:lnTo>
                <a:lnTo>
                  <a:pt x="25146" y="839850"/>
                </a:lnTo>
                <a:lnTo>
                  <a:pt x="40767" y="839850"/>
                </a:lnTo>
                <a:lnTo>
                  <a:pt x="54737" y="835279"/>
                </a:lnTo>
                <a:lnTo>
                  <a:pt x="69723" y="831723"/>
                </a:lnTo>
                <a:lnTo>
                  <a:pt x="83185" y="823468"/>
                </a:lnTo>
                <a:lnTo>
                  <a:pt x="97663" y="818388"/>
                </a:lnTo>
                <a:lnTo>
                  <a:pt x="111506" y="823468"/>
                </a:lnTo>
                <a:lnTo>
                  <a:pt x="126619" y="828040"/>
                </a:lnTo>
                <a:lnTo>
                  <a:pt x="139954" y="818388"/>
                </a:lnTo>
                <a:lnTo>
                  <a:pt x="154432" y="815848"/>
                </a:lnTo>
                <a:lnTo>
                  <a:pt x="183388" y="815848"/>
                </a:lnTo>
                <a:lnTo>
                  <a:pt x="187706" y="802513"/>
                </a:lnTo>
                <a:lnTo>
                  <a:pt x="181864" y="789178"/>
                </a:lnTo>
                <a:lnTo>
                  <a:pt x="168402" y="799973"/>
                </a:lnTo>
                <a:lnTo>
                  <a:pt x="164084" y="786638"/>
                </a:lnTo>
                <a:lnTo>
                  <a:pt x="150114" y="780923"/>
                </a:lnTo>
                <a:lnTo>
                  <a:pt x="145923" y="794766"/>
                </a:lnTo>
                <a:lnTo>
                  <a:pt x="131953" y="793242"/>
                </a:lnTo>
                <a:lnTo>
                  <a:pt x="118491" y="783971"/>
                </a:lnTo>
                <a:lnTo>
                  <a:pt x="102997" y="780923"/>
                </a:lnTo>
                <a:lnTo>
                  <a:pt x="88011" y="778382"/>
                </a:lnTo>
                <a:lnTo>
                  <a:pt x="74041" y="774827"/>
                </a:lnTo>
                <a:lnTo>
                  <a:pt x="58420" y="771779"/>
                </a:lnTo>
                <a:lnTo>
                  <a:pt x="43434" y="771779"/>
                </a:lnTo>
                <a:lnTo>
                  <a:pt x="29464" y="773811"/>
                </a:lnTo>
                <a:lnTo>
                  <a:pt x="18288" y="775843"/>
                </a:lnTo>
                <a:close/>
              </a:path>
            </a:pathLst>
          </a:custGeom>
          <a:solidFill>
            <a:srgbClr val="D6D6D6"/>
          </a:solidFill>
        </p:spPr>
        <p:txBody>
          <a:bodyPr wrap="square" lIns="0" tIns="0" rIns="0" bIns="0" rtlCol="0">
            <a:noAutofit/>
          </a:bodyPr>
          <a:lstStyle/>
          <a:p>
            <a:endParaRPr sz="1662"/>
          </a:p>
        </p:txBody>
      </p:sp>
      <p:sp>
        <p:nvSpPr>
          <p:cNvPr id="304" name="object 304"/>
          <p:cNvSpPr/>
          <p:nvPr/>
        </p:nvSpPr>
        <p:spPr>
          <a:xfrm>
            <a:off x="5497478" y="2014669"/>
            <a:ext cx="924599" cy="862466"/>
          </a:xfrm>
          <a:custGeom>
            <a:avLst/>
            <a:gdLst/>
            <a:ahLst/>
            <a:cxnLst/>
            <a:rect l="l" t="t" r="r" b="b"/>
            <a:pathLst>
              <a:path w="1001649" h="934338">
                <a:moveTo>
                  <a:pt x="210122" y="803085"/>
                </a:moveTo>
                <a:lnTo>
                  <a:pt x="225743" y="807276"/>
                </a:lnTo>
                <a:lnTo>
                  <a:pt x="239713" y="807276"/>
                </a:lnTo>
                <a:lnTo>
                  <a:pt x="253048" y="810324"/>
                </a:lnTo>
                <a:lnTo>
                  <a:pt x="267018" y="808292"/>
                </a:lnTo>
                <a:lnTo>
                  <a:pt x="282512" y="805751"/>
                </a:lnTo>
                <a:lnTo>
                  <a:pt x="296482" y="805751"/>
                </a:lnTo>
                <a:lnTo>
                  <a:pt x="311468" y="804736"/>
                </a:lnTo>
                <a:lnTo>
                  <a:pt x="326581" y="804736"/>
                </a:lnTo>
                <a:lnTo>
                  <a:pt x="341059" y="807276"/>
                </a:lnTo>
                <a:lnTo>
                  <a:pt x="356045" y="808292"/>
                </a:lnTo>
                <a:lnTo>
                  <a:pt x="371031" y="810324"/>
                </a:lnTo>
                <a:lnTo>
                  <a:pt x="385509" y="810324"/>
                </a:lnTo>
                <a:lnTo>
                  <a:pt x="369507" y="820611"/>
                </a:lnTo>
                <a:lnTo>
                  <a:pt x="356045" y="822135"/>
                </a:lnTo>
                <a:lnTo>
                  <a:pt x="341059" y="820611"/>
                </a:lnTo>
                <a:lnTo>
                  <a:pt x="326581" y="824675"/>
                </a:lnTo>
                <a:lnTo>
                  <a:pt x="312611" y="828231"/>
                </a:lnTo>
                <a:lnTo>
                  <a:pt x="297625" y="824675"/>
                </a:lnTo>
                <a:lnTo>
                  <a:pt x="284163" y="828231"/>
                </a:lnTo>
                <a:lnTo>
                  <a:pt x="268669" y="828231"/>
                </a:lnTo>
                <a:lnTo>
                  <a:pt x="253048" y="827215"/>
                </a:lnTo>
                <a:lnTo>
                  <a:pt x="239713" y="829755"/>
                </a:lnTo>
                <a:lnTo>
                  <a:pt x="225743" y="831279"/>
                </a:lnTo>
                <a:lnTo>
                  <a:pt x="210122" y="818960"/>
                </a:lnTo>
                <a:lnTo>
                  <a:pt x="196279" y="817944"/>
                </a:lnTo>
                <a:lnTo>
                  <a:pt x="203772" y="803085"/>
                </a:lnTo>
                <a:lnTo>
                  <a:pt x="210122" y="803085"/>
                </a:lnTo>
                <a:close/>
                <a:moveTo>
                  <a:pt x="952437" y="481013"/>
                </a:moveTo>
                <a:lnTo>
                  <a:pt x="955104" y="485077"/>
                </a:lnTo>
                <a:lnTo>
                  <a:pt x="969074" y="497904"/>
                </a:lnTo>
                <a:lnTo>
                  <a:pt x="981392" y="513271"/>
                </a:lnTo>
                <a:lnTo>
                  <a:pt x="996887" y="516827"/>
                </a:lnTo>
                <a:lnTo>
                  <a:pt x="985711" y="503492"/>
                </a:lnTo>
                <a:lnTo>
                  <a:pt x="971741" y="493332"/>
                </a:lnTo>
                <a:lnTo>
                  <a:pt x="957771" y="481013"/>
                </a:lnTo>
                <a:lnTo>
                  <a:pt x="952437" y="481013"/>
                </a:lnTo>
                <a:close/>
                <a:moveTo>
                  <a:pt x="596837" y="739585"/>
                </a:moveTo>
                <a:lnTo>
                  <a:pt x="612458" y="732981"/>
                </a:lnTo>
                <a:lnTo>
                  <a:pt x="626301" y="722186"/>
                </a:lnTo>
                <a:lnTo>
                  <a:pt x="640271" y="722186"/>
                </a:lnTo>
                <a:lnTo>
                  <a:pt x="653733" y="728917"/>
                </a:lnTo>
                <a:lnTo>
                  <a:pt x="668211" y="741109"/>
                </a:lnTo>
                <a:lnTo>
                  <a:pt x="683197" y="741109"/>
                </a:lnTo>
                <a:lnTo>
                  <a:pt x="697167" y="750380"/>
                </a:lnTo>
                <a:lnTo>
                  <a:pt x="710502" y="763207"/>
                </a:lnTo>
                <a:lnTo>
                  <a:pt x="724980" y="765747"/>
                </a:lnTo>
                <a:lnTo>
                  <a:pt x="728790" y="780606"/>
                </a:lnTo>
                <a:lnTo>
                  <a:pt x="713804" y="791401"/>
                </a:lnTo>
                <a:lnTo>
                  <a:pt x="699834" y="790385"/>
                </a:lnTo>
                <a:lnTo>
                  <a:pt x="685864" y="784670"/>
                </a:lnTo>
                <a:lnTo>
                  <a:pt x="670878" y="787210"/>
                </a:lnTo>
                <a:lnTo>
                  <a:pt x="656908" y="787210"/>
                </a:lnTo>
                <a:lnTo>
                  <a:pt x="641414" y="785686"/>
                </a:lnTo>
                <a:lnTo>
                  <a:pt x="627952" y="792925"/>
                </a:lnTo>
                <a:lnTo>
                  <a:pt x="613981" y="795465"/>
                </a:lnTo>
                <a:lnTo>
                  <a:pt x="598488" y="788734"/>
                </a:lnTo>
                <a:lnTo>
                  <a:pt x="584517" y="781113"/>
                </a:lnTo>
                <a:lnTo>
                  <a:pt x="584517" y="767779"/>
                </a:lnTo>
                <a:lnTo>
                  <a:pt x="587185" y="752920"/>
                </a:lnTo>
                <a:lnTo>
                  <a:pt x="590360" y="739585"/>
                </a:lnTo>
                <a:lnTo>
                  <a:pt x="596837" y="739585"/>
                </a:lnTo>
                <a:close/>
                <a:moveTo>
                  <a:pt x="314262" y="839026"/>
                </a:moveTo>
                <a:lnTo>
                  <a:pt x="306134" y="837501"/>
                </a:lnTo>
                <a:lnTo>
                  <a:pt x="296482" y="850710"/>
                </a:lnTo>
                <a:lnTo>
                  <a:pt x="297625" y="864553"/>
                </a:lnTo>
                <a:lnTo>
                  <a:pt x="301816" y="877380"/>
                </a:lnTo>
                <a:lnTo>
                  <a:pt x="309944" y="892238"/>
                </a:lnTo>
                <a:lnTo>
                  <a:pt x="314262" y="905066"/>
                </a:lnTo>
                <a:lnTo>
                  <a:pt x="317437" y="918909"/>
                </a:lnTo>
                <a:lnTo>
                  <a:pt x="332423" y="929576"/>
                </a:lnTo>
                <a:lnTo>
                  <a:pt x="337757" y="918909"/>
                </a:lnTo>
                <a:lnTo>
                  <a:pt x="332423" y="907098"/>
                </a:lnTo>
                <a:lnTo>
                  <a:pt x="326581" y="893255"/>
                </a:lnTo>
                <a:lnTo>
                  <a:pt x="318453" y="879920"/>
                </a:lnTo>
                <a:lnTo>
                  <a:pt x="315786" y="867093"/>
                </a:lnTo>
                <a:lnTo>
                  <a:pt x="321247" y="852869"/>
                </a:lnTo>
                <a:lnTo>
                  <a:pt x="314262" y="839026"/>
                </a:lnTo>
                <a:close/>
                <a:moveTo>
                  <a:pt x="751268" y="116904"/>
                </a:moveTo>
                <a:lnTo>
                  <a:pt x="758254" y="115380"/>
                </a:lnTo>
                <a:lnTo>
                  <a:pt x="772224" y="111189"/>
                </a:lnTo>
                <a:lnTo>
                  <a:pt x="785686" y="111189"/>
                </a:lnTo>
                <a:lnTo>
                  <a:pt x="800672" y="103569"/>
                </a:lnTo>
                <a:lnTo>
                  <a:pt x="810831" y="89726"/>
                </a:lnTo>
                <a:lnTo>
                  <a:pt x="817817" y="75375"/>
                </a:lnTo>
                <a:lnTo>
                  <a:pt x="820484" y="62040"/>
                </a:lnTo>
                <a:lnTo>
                  <a:pt x="827468" y="49340"/>
                </a:lnTo>
                <a:lnTo>
                  <a:pt x="830136" y="44641"/>
                </a:lnTo>
                <a:lnTo>
                  <a:pt x="826453" y="30290"/>
                </a:lnTo>
                <a:lnTo>
                  <a:pt x="824293" y="27750"/>
                </a:lnTo>
                <a:lnTo>
                  <a:pt x="813499" y="14415"/>
                </a:lnTo>
                <a:lnTo>
                  <a:pt x="805498" y="4763"/>
                </a:lnTo>
                <a:lnTo>
                  <a:pt x="793179" y="15939"/>
                </a:lnTo>
                <a:lnTo>
                  <a:pt x="777558" y="22162"/>
                </a:lnTo>
                <a:lnTo>
                  <a:pt x="763588" y="34481"/>
                </a:lnTo>
                <a:lnTo>
                  <a:pt x="753936" y="47181"/>
                </a:lnTo>
                <a:lnTo>
                  <a:pt x="745427" y="61024"/>
                </a:lnTo>
                <a:lnTo>
                  <a:pt x="741617" y="74359"/>
                </a:lnTo>
                <a:lnTo>
                  <a:pt x="745427" y="88710"/>
                </a:lnTo>
                <a:lnTo>
                  <a:pt x="745427" y="102045"/>
                </a:lnTo>
                <a:lnTo>
                  <a:pt x="751268" y="116904"/>
                </a:lnTo>
                <a:close/>
                <a:moveTo>
                  <a:pt x="592011" y="481013"/>
                </a:moveTo>
                <a:lnTo>
                  <a:pt x="595821" y="481013"/>
                </a:lnTo>
                <a:lnTo>
                  <a:pt x="595821" y="479997"/>
                </a:lnTo>
                <a:lnTo>
                  <a:pt x="584517" y="466662"/>
                </a:lnTo>
                <a:lnTo>
                  <a:pt x="592011" y="481013"/>
                </a:lnTo>
                <a:close/>
                <a:moveTo>
                  <a:pt x="640271" y="481013"/>
                </a:moveTo>
                <a:lnTo>
                  <a:pt x="640271" y="493332"/>
                </a:lnTo>
                <a:lnTo>
                  <a:pt x="638620" y="507683"/>
                </a:lnTo>
                <a:lnTo>
                  <a:pt x="635953" y="520891"/>
                </a:lnTo>
                <a:lnTo>
                  <a:pt x="646240" y="535242"/>
                </a:lnTo>
                <a:lnTo>
                  <a:pt x="659575" y="542481"/>
                </a:lnTo>
                <a:lnTo>
                  <a:pt x="674561" y="551117"/>
                </a:lnTo>
                <a:lnTo>
                  <a:pt x="682180" y="564960"/>
                </a:lnTo>
                <a:lnTo>
                  <a:pt x="690181" y="579311"/>
                </a:lnTo>
                <a:lnTo>
                  <a:pt x="698183" y="592138"/>
                </a:lnTo>
                <a:lnTo>
                  <a:pt x="704152" y="607505"/>
                </a:lnTo>
                <a:lnTo>
                  <a:pt x="717995" y="613601"/>
                </a:lnTo>
                <a:lnTo>
                  <a:pt x="731456" y="619316"/>
                </a:lnTo>
                <a:lnTo>
                  <a:pt x="747078" y="625412"/>
                </a:lnTo>
                <a:lnTo>
                  <a:pt x="749745" y="640271"/>
                </a:lnTo>
                <a:lnTo>
                  <a:pt x="763588" y="641795"/>
                </a:lnTo>
                <a:lnTo>
                  <a:pt x="777558" y="641795"/>
                </a:lnTo>
                <a:lnTo>
                  <a:pt x="763588" y="629476"/>
                </a:lnTo>
                <a:lnTo>
                  <a:pt x="749745" y="617792"/>
                </a:lnTo>
                <a:lnTo>
                  <a:pt x="737426" y="604457"/>
                </a:lnTo>
                <a:lnTo>
                  <a:pt x="728790" y="590106"/>
                </a:lnTo>
                <a:lnTo>
                  <a:pt x="720789" y="576771"/>
                </a:lnTo>
                <a:lnTo>
                  <a:pt x="710502" y="563436"/>
                </a:lnTo>
                <a:lnTo>
                  <a:pt x="705676" y="548577"/>
                </a:lnTo>
                <a:lnTo>
                  <a:pt x="699834" y="535242"/>
                </a:lnTo>
                <a:lnTo>
                  <a:pt x="694500" y="522542"/>
                </a:lnTo>
                <a:lnTo>
                  <a:pt x="690181" y="507683"/>
                </a:lnTo>
                <a:lnTo>
                  <a:pt x="683197" y="494348"/>
                </a:lnTo>
                <a:lnTo>
                  <a:pt x="677355" y="481013"/>
                </a:lnTo>
                <a:lnTo>
                  <a:pt x="677355" y="478473"/>
                </a:lnTo>
                <a:lnTo>
                  <a:pt x="679387" y="465138"/>
                </a:lnTo>
                <a:lnTo>
                  <a:pt x="684848" y="450787"/>
                </a:lnTo>
                <a:lnTo>
                  <a:pt x="682180" y="437452"/>
                </a:lnTo>
                <a:lnTo>
                  <a:pt x="676212" y="424117"/>
                </a:lnTo>
                <a:lnTo>
                  <a:pt x="682180" y="410782"/>
                </a:lnTo>
                <a:lnTo>
                  <a:pt x="694500" y="396050"/>
                </a:lnTo>
                <a:lnTo>
                  <a:pt x="709486" y="397574"/>
                </a:lnTo>
                <a:lnTo>
                  <a:pt x="723455" y="398590"/>
                </a:lnTo>
                <a:lnTo>
                  <a:pt x="737426" y="406718"/>
                </a:lnTo>
                <a:lnTo>
                  <a:pt x="751268" y="410782"/>
                </a:lnTo>
                <a:lnTo>
                  <a:pt x="766381" y="409258"/>
                </a:lnTo>
                <a:lnTo>
                  <a:pt x="780225" y="409258"/>
                </a:lnTo>
                <a:lnTo>
                  <a:pt x="795846" y="417513"/>
                </a:lnTo>
                <a:lnTo>
                  <a:pt x="809180" y="425641"/>
                </a:lnTo>
                <a:lnTo>
                  <a:pt x="824293" y="429324"/>
                </a:lnTo>
                <a:lnTo>
                  <a:pt x="840296" y="431864"/>
                </a:lnTo>
                <a:lnTo>
                  <a:pt x="853758" y="434912"/>
                </a:lnTo>
                <a:lnTo>
                  <a:pt x="868743" y="441008"/>
                </a:lnTo>
                <a:lnTo>
                  <a:pt x="856425" y="426657"/>
                </a:lnTo>
                <a:lnTo>
                  <a:pt x="842455" y="422593"/>
                </a:lnTo>
                <a:lnTo>
                  <a:pt x="829120" y="418529"/>
                </a:lnTo>
                <a:lnTo>
                  <a:pt x="830136" y="405702"/>
                </a:lnTo>
                <a:lnTo>
                  <a:pt x="826453" y="392367"/>
                </a:lnTo>
                <a:lnTo>
                  <a:pt x="816801" y="379032"/>
                </a:lnTo>
                <a:lnTo>
                  <a:pt x="801180" y="374968"/>
                </a:lnTo>
                <a:lnTo>
                  <a:pt x="787210" y="371412"/>
                </a:lnTo>
                <a:lnTo>
                  <a:pt x="773240" y="365824"/>
                </a:lnTo>
                <a:lnTo>
                  <a:pt x="758254" y="360617"/>
                </a:lnTo>
                <a:lnTo>
                  <a:pt x="744284" y="348933"/>
                </a:lnTo>
                <a:lnTo>
                  <a:pt x="740092" y="334074"/>
                </a:lnTo>
                <a:lnTo>
                  <a:pt x="755079" y="331407"/>
                </a:lnTo>
                <a:lnTo>
                  <a:pt x="760921" y="318199"/>
                </a:lnTo>
                <a:lnTo>
                  <a:pt x="776034" y="315024"/>
                </a:lnTo>
                <a:lnTo>
                  <a:pt x="789877" y="307404"/>
                </a:lnTo>
                <a:lnTo>
                  <a:pt x="803847" y="300673"/>
                </a:lnTo>
                <a:lnTo>
                  <a:pt x="817817" y="292545"/>
                </a:lnTo>
                <a:lnTo>
                  <a:pt x="831787" y="278194"/>
                </a:lnTo>
                <a:lnTo>
                  <a:pt x="831787" y="264859"/>
                </a:lnTo>
                <a:lnTo>
                  <a:pt x="834454" y="252032"/>
                </a:lnTo>
                <a:lnTo>
                  <a:pt x="840296" y="237173"/>
                </a:lnTo>
                <a:lnTo>
                  <a:pt x="830136" y="222949"/>
                </a:lnTo>
                <a:lnTo>
                  <a:pt x="830136" y="209614"/>
                </a:lnTo>
                <a:lnTo>
                  <a:pt x="824293" y="195771"/>
                </a:lnTo>
                <a:lnTo>
                  <a:pt x="809180" y="197295"/>
                </a:lnTo>
                <a:lnTo>
                  <a:pt x="795846" y="203899"/>
                </a:lnTo>
                <a:lnTo>
                  <a:pt x="781876" y="203899"/>
                </a:lnTo>
                <a:lnTo>
                  <a:pt x="766381" y="212154"/>
                </a:lnTo>
                <a:lnTo>
                  <a:pt x="752412" y="222949"/>
                </a:lnTo>
                <a:lnTo>
                  <a:pt x="737426" y="230569"/>
                </a:lnTo>
                <a:lnTo>
                  <a:pt x="727774" y="243904"/>
                </a:lnTo>
                <a:lnTo>
                  <a:pt x="721805" y="258255"/>
                </a:lnTo>
                <a:lnTo>
                  <a:pt x="736283" y="264859"/>
                </a:lnTo>
                <a:lnTo>
                  <a:pt x="721805" y="279718"/>
                </a:lnTo>
                <a:lnTo>
                  <a:pt x="707835" y="279718"/>
                </a:lnTo>
                <a:lnTo>
                  <a:pt x="694500" y="287465"/>
                </a:lnTo>
                <a:lnTo>
                  <a:pt x="685864" y="300673"/>
                </a:lnTo>
                <a:lnTo>
                  <a:pt x="684848" y="315024"/>
                </a:lnTo>
                <a:lnTo>
                  <a:pt x="679387" y="329883"/>
                </a:lnTo>
                <a:lnTo>
                  <a:pt x="664909" y="336614"/>
                </a:lnTo>
                <a:lnTo>
                  <a:pt x="649923" y="334074"/>
                </a:lnTo>
                <a:lnTo>
                  <a:pt x="635953" y="321755"/>
                </a:lnTo>
                <a:lnTo>
                  <a:pt x="628967" y="308928"/>
                </a:lnTo>
                <a:lnTo>
                  <a:pt x="637604" y="294069"/>
                </a:lnTo>
                <a:lnTo>
                  <a:pt x="651066" y="287465"/>
                </a:lnTo>
                <a:lnTo>
                  <a:pt x="666560" y="275654"/>
                </a:lnTo>
                <a:lnTo>
                  <a:pt x="680530" y="268923"/>
                </a:lnTo>
                <a:lnTo>
                  <a:pt x="688530" y="255715"/>
                </a:lnTo>
                <a:lnTo>
                  <a:pt x="700850" y="241364"/>
                </a:lnTo>
                <a:lnTo>
                  <a:pt x="700850" y="227521"/>
                </a:lnTo>
                <a:lnTo>
                  <a:pt x="704152" y="214694"/>
                </a:lnTo>
                <a:lnTo>
                  <a:pt x="705676" y="200343"/>
                </a:lnTo>
                <a:lnTo>
                  <a:pt x="699834" y="186500"/>
                </a:lnTo>
                <a:lnTo>
                  <a:pt x="703009" y="173165"/>
                </a:lnTo>
                <a:lnTo>
                  <a:pt x="691833" y="160465"/>
                </a:lnTo>
                <a:lnTo>
                  <a:pt x="677355" y="154750"/>
                </a:lnTo>
                <a:lnTo>
                  <a:pt x="670878" y="141415"/>
                </a:lnTo>
                <a:lnTo>
                  <a:pt x="683197" y="128207"/>
                </a:lnTo>
                <a:lnTo>
                  <a:pt x="690181" y="115380"/>
                </a:lnTo>
                <a:lnTo>
                  <a:pt x="704152" y="100521"/>
                </a:lnTo>
                <a:lnTo>
                  <a:pt x="698183" y="87186"/>
                </a:lnTo>
                <a:lnTo>
                  <a:pt x="684848" y="88710"/>
                </a:lnTo>
                <a:lnTo>
                  <a:pt x="670878" y="102045"/>
                </a:lnTo>
                <a:lnTo>
                  <a:pt x="659575" y="115380"/>
                </a:lnTo>
                <a:lnTo>
                  <a:pt x="646240" y="128207"/>
                </a:lnTo>
                <a:lnTo>
                  <a:pt x="632778" y="142939"/>
                </a:lnTo>
                <a:lnTo>
                  <a:pt x="625285" y="156274"/>
                </a:lnTo>
                <a:lnTo>
                  <a:pt x="617792" y="170625"/>
                </a:lnTo>
                <a:lnTo>
                  <a:pt x="613981" y="183960"/>
                </a:lnTo>
                <a:lnTo>
                  <a:pt x="611315" y="197295"/>
                </a:lnTo>
                <a:lnTo>
                  <a:pt x="611315" y="212154"/>
                </a:lnTo>
                <a:lnTo>
                  <a:pt x="608140" y="224981"/>
                </a:lnTo>
                <a:lnTo>
                  <a:pt x="600012" y="238316"/>
                </a:lnTo>
                <a:lnTo>
                  <a:pt x="592011" y="253048"/>
                </a:lnTo>
                <a:lnTo>
                  <a:pt x="586168" y="266383"/>
                </a:lnTo>
                <a:lnTo>
                  <a:pt x="590360" y="279718"/>
                </a:lnTo>
                <a:lnTo>
                  <a:pt x="587185" y="294069"/>
                </a:lnTo>
                <a:lnTo>
                  <a:pt x="602805" y="297117"/>
                </a:lnTo>
                <a:lnTo>
                  <a:pt x="605473" y="309944"/>
                </a:lnTo>
                <a:lnTo>
                  <a:pt x="615125" y="324295"/>
                </a:lnTo>
                <a:lnTo>
                  <a:pt x="623634" y="338138"/>
                </a:lnTo>
                <a:lnTo>
                  <a:pt x="613981" y="351473"/>
                </a:lnTo>
                <a:lnTo>
                  <a:pt x="611315" y="364300"/>
                </a:lnTo>
                <a:lnTo>
                  <a:pt x="611315" y="379032"/>
                </a:lnTo>
                <a:lnTo>
                  <a:pt x="616649" y="392367"/>
                </a:lnTo>
                <a:lnTo>
                  <a:pt x="617792" y="406718"/>
                </a:lnTo>
                <a:lnTo>
                  <a:pt x="631762" y="417513"/>
                </a:lnTo>
                <a:lnTo>
                  <a:pt x="646240" y="426657"/>
                </a:lnTo>
                <a:lnTo>
                  <a:pt x="641414" y="439992"/>
                </a:lnTo>
                <a:lnTo>
                  <a:pt x="638620" y="454343"/>
                </a:lnTo>
                <a:lnTo>
                  <a:pt x="642938" y="468186"/>
                </a:lnTo>
                <a:lnTo>
                  <a:pt x="640271" y="481013"/>
                </a:lnTo>
                <a:close/>
                <a:moveTo>
                  <a:pt x="587185" y="413957"/>
                </a:moveTo>
                <a:lnTo>
                  <a:pt x="587185" y="426657"/>
                </a:lnTo>
                <a:lnTo>
                  <a:pt x="572199" y="421577"/>
                </a:lnTo>
                <a:lnTo>
                  <a:pt x="587185" y="413957"/>
                </a:lnTo>
                <a:close/>
                <a:moveTo>
                  <a:pt x="593154" y="346774"/>
                </a:moveTo>
                <a:lnTo>
                  <a:pt x="594170" y="360617"/>
                </a:lnTo>
                <a:lnTo>
                  <a:pt x="579184" y="366840"/>
                </a:lnTo>
                <a:lnTo>
                  <a:pt x="580708" y="354013"/>
                </a:lnTo>
                <a:lnTo>
                  <a:pt x="593154" y="346774"/>
                </a:lnTo>
                <a:close/>
                <a:moveTo>
                  <a:pt x="574866" y="327343"/>
                </a:moveTo>
                <a:lnTo>
                  <a:pt x="580708" y="340678"/>
                </a:lnTo>
                <a:lnTo>
                  <a:pt x="566865" y="340678"/>
                </a:lnTo>
                <a:lnTo>
                  <a:pt x="568389" y="327343"/>
                </a:lnTo>
                <a:lnTo>
                  <a:pt x="574866" y="327343"/>
                </a:lnTo>
                <a:close/>
                <a:moveTo>
                  <a:pt x="724980" y="66231"/>
                </a:moveTo>
                <a:lnTo>
                  <a:pt x="724980" y="52896"/>
                </a:lnTo>
                <a:lnTo>
                  <a:pt x="731456" y="66231"/>
                </a:lnTo>
                <a:lnTo>
                  <a:pt x="724980" y="66231"/>
                </a:lnTo>
                <a:close/>
                <a:moveTo>
                  <a:pt x="580708" y="728917"/>
                </a:moveTo>
                <a:lnTo>
                  <a:pt x="571055" y="742252"/>
                </a:lnTo>
                <a:lnTo>
                  <a:pt x="568389" y="727901"/>
                </a:lnTo>
                <a:lnTo>
                  <a:pt x="580708" y="728917"/>
                </a:lnTo>
                <a:close/>
                <a:moveTo>
                  <a:pt x="617792" y="693484"/>
                </a:moveTo>
                <a:lnTo>
                  <a:pt x="631762" y="699707"/>
                </a:lnTo>
                <a:lnTo>
                  <a:pt x="617792" y="705295"/>
                </a:lnTo>
                <a:lnTo>
                  <a:pt x="602805" y="708851"/>
                </a:lnTo>
                <a:lnTo>
                  <a:pt x="605473" y="696151"/>
                </a:lnTo>
                <a:lnTo>
                  <a:pt x="617792" y="693484"/>
                </a:lnTo>
                <a:close/>
                <a:moveTo>
                  <a:pt x="611315" y="536766"/>
                </a:moveTo>
                <a:lnTo>
                  <a:pt x="625285" y="547561"/>
                </a:lnTo>
                <a:lnTo>
                  <a:pt x="635953" y="560388"/>
                </a:lnTo>
                <a:lnTo>
                  <a:pt x="637604" y="574231"/>
                </a:lnTo>
                <a:lnTo>
                  <a:pt x="625285" y="588582"/>
                </a:lnTo>
                <a:lnTo>
                  <a:pt x="632778" y="602933"/>
                </a:lnTo>
                <a:lnTo>
                  <a:pt x="648906" y="607505"/>
                </a:lnTo>
                <a:lnTo>
                  <a:pt x="662242" y="607505"/>
                </a:lnTo>
                <a:lnTo>
                  <a:pt x="676212" y="619316"/>
                </a:lnTo>
                <a:lnTo>
                  <a:pt x="671893" y="632143"/>
                </a:lnTo>
                <a:lnTo>
                  <a:pt x="658559" y="639255"/>
                </a:lnTo>
                <a:lnTo>
                  <a:pt x="642938" y="636207"/>
                </a:lnTo>
                <a:lnTo>
                  <a:pt x="634937" y="622872"/>
                </a:lnTo>
                <a:lnTo>
                  <a:pt x="619316" y="621856"/>
                </a:lnTo>
                <a:lnTo>
                  <a:pt x="605473" y="627444"/>
                </a:lnTo>
                <a:lnTo>
                  <a:pt x="593154" y="612077"/>
                </a:lnTo>
                <a:lnTo>
                  <a:pt x="600012" y="599250"/>
                </a:lnTo>
                <a:lnTo>
                  <a:pt x="584517" y="591122"/>
                </a:lnTo>
                <a:lnTo>
                  <a:pt x="572199" y="577787"/>
                </a:lnTo>
                <a:lnTo>
                  <a:pt x="565722" y="563436"/>
                </a:lnTo>
                <a:lnTo>
                  <a:pt x="572199" y="550101"/>
                </a:lnTo>
                <a:lnTo>
                  <a:pt x="586168" y="545021"/>
                </a:lnTo>
                <a:lnTo>
                  <a:pt x="600012" y="546037"/>
                </a:lnTo>
                <a:lnTo>
                  <a:pt x="611315" y="536766"/>
                </a:lnTo>
                <a:close/>
                <a:moveTo>
                  <a:pt x="555562" y="592138"/>
                </a:moveTo>
                <a:lnTo>
                  <a:pt x="565722" y="605981"/>
                </a:lnTo>
                <a:lnTo>
                  <a:pt x="568389" y="619316"/>
                </a:lnTo>
                <a:lnTo>
                  <a:pt x="554418" y="622872"/>
                </a:lnTo>
                <a:lnTo>
                  <a:pt x="539941" y="620332"/>
                </a:lnTo>
                <a:lnTo>
                  <a:pt x="543243" y="607505"/>
                </a:lnTo>
                <a:lnTo>
                  <a:pt x="547561" y="593662"/>
                </a:lnTo>
                <a:lnTo>
                  <a:pt x="555562" y="592138"/>
                </a:lnTo>
                <a:close/>
                <a:moveTo>
                  <a:pt x="557213" y="528638"/>
                </a:moveTo>
                <a:lnTo>
                  <a:pt x="558229" y="542481"/>
                </a:lnTo>
                <a:lnTo>
                  <a:pt x="559880" y="556832"/>
                </a:lnTo>
                <a:lnTo>
                  <a:pt x="558229" y="570167"/>
                </a:lnTo>
                <a:lnTo>
                  <a:pt x="544767" y="576771"/>
                </a:lnTo>
                <a:lnTo>
                  <a:pt x="532448" y="563436"/>
                </a:lnTo>
                <a:lnTo>
                  <a:pt x="530289" y="548577"/>
                </a:lnTo>
                <a:lnTo>
                  <a:pt x="530289" y="535242"/>
                </a:lnTo>
                <a:lnTo>
                  <a:pt x="544767" y="528638"/>
                </a:lnTo>
                <a:lnTo>
                  <a:pt x="557213" y="528638"/>
                </a:lnTo>
                <a:close/>
                <a:moveTo>
                  <a:pt x="23051" y="780606"/>
                </a:moveTo>
                <a:lnTo>
                  <a:pt x="14923" y="793941"/>
                </a:lnTo>
                <a:lnTo>
                  <a:pt x="6414" y="807276"/>
                </a:lnTo>
                <a:lnTo>
                  <a:pt x="4763" y="822135"/>
                </a:lnTo>
                <a:lnTo>
                  <a:pt x="16066" y="835343"/>
                </a:lnTo>
                <a:lnTo>
                  <a:pt x="29909" y="844613"/>
                </a:lnTo>
                <a:lnTo>
                  <a:pt x="45530" y="844613"/>
                </a:lnTo>
                <a:lnTo>
                  <a:pt x="59500" y="840042"/>
                </a:lnTo>
                <a:lnTo>
                  <a:pt x="74486" y="836486"/>
                </a:lnTo>
                <a:lnTo>
                  <a:pt x="87948" y="828231"/>
                </a:lnTo>
                <a:lnTo>
                  <a:pt x="102426" y="823151"/>
                </a:lnTo>
                <a:lnTo>
                  <a:pt x="116269" y="828231"/>
                </a:lnTo>
                <a:lnTo>
                  <a:pt x="131382" y="832803"/>
                </a:lnTo>
                <a:lnTo>
                  <a:pt x="144717" y="823151"/>
                </a:lnTo>
                <a:lnTo>
                  <a:pt x="159195" y="820611"/>
                </a:lnTo>
                <a:lnTo>
                  <a:pt x="188151" y="820611"/>
                </a:lnTo>
                <a:lnTo>
                  <a:pt x="192469" y="807276"/>
                </a:lnTo>
                <a:lnTo>
                  <a:pt x="186627" y="793941"/>
                </a:lnTo>
                <a:lnTo>
                  <a:pt x="173165" y="804736"/>
                </a:lnTo>
                <a:lnTo>
                  <a:pt x="168847" y="791401"/>
                </a:lnTo>
                <a:lnTo>
                  <a:pt x="154877" y="785686"/>
                </a:lnTo>
                <a:lnTo>
                  <a:pt x="150686" y="799529"/>
                </a:lnTo>
                <a:lnTo>
                  <a:pt x="136716" y="798005"/>
                </a:lnTo>
                <a:lnTo>
                  <a:pt x="123254" y="788734"/>
                </a:lnTo>
                <a:lnTo>
                  <a:pt x="107760" y="785686"/>
                </a:lnTo>
                <a:lnTo>
                  <a:pt x="92774" y="783145"/>
                </a:lnTo>
                <a:lnTo>
                  <a:pt x="78804" y="779590"/>
                </a:lnTo>
                <a:lnTo>
                  <a:pt x="63183" y="776542"/>
                </a:lnTo>
                <a:lnTo>
                  <a:pt x="48197" y="776542"/>
                </a:lnTo>
                <a:lnTo>
                  <a:pt x="34227" y="778574"/>
                </a:lnTo>
                <a:lnTo>
                  <a:pt x="23051" y="780606"/>
                </a:lnTo>
                <a:close/>
              </a:path>
            </a:pathLst>
          </a:custGeom>
          <a:ln w="9525">
            <a:solidFill>
              <a:srgbClr val="FFFFFF"/>
            </a:solidFill>
          </a:ln>
        </p:spPr>
        <p:txBody>
          <a:bodyPr wrap="square" lIns="0" tIns="0" rIns="0" bIns="0" rtlCol="0">
            <a:noAutofit/>
          </a:bodyPr>
          <a:lstStyle/>
          <a:p>
            <a:endParaRPr sz="1662"/>
          </a:p>
        </p:txBody>
      </p:sp>
      <p:sp>
        <p:nvSpPr>
          <p:cNvPr id="305" name="object 305"/>
          <p:cNvSpPr/>
          <p:nvPr/>
        </p:nvSpPr>
        <p:spPr>
          <a:xfrm>
            <a:off x="3166989" y="3587614"/>
            <a:ext cx="642659" cy="340321"/>
          </a:xfrm>
          <a:custGeom>
            <a:avLst/>
            <a:gdLst/>
            <a:ahLst/>
            <a:cxnLst/>
            <a:rect l="l" t="t" r="r" b="b"/>
            <a:pathLst>
              <a:path w="696214" h="368681">
                <a:moveTo>
                  <a:pt x="144018" y="0"/>
                </a:moveTo>
                <a:lnTo>
                  <a:pt x="146685" y="2032"/>
                </a:lnTo>
                <a:lnTo>
                  <a:pt x="160654" y="7620"/>
                </a:lnTo>
                <a:lnTo>
                  <a:pt x="175641" y="11176"/>
                </a:lnTo>
                <a:lnTo>
                  <a:pt x="190119" y="5588"/>
                </a:lnTo>
                <a:lnTo>
                  <a:pt x="203454" y="11176"/>
                </a:lnTo>
                <a:lnTo>
                  <a:pt x="214757" y="25527"/>
                </a:lnTo>
                <a:lnTo>
                  <a:pt x="228600" y="28575"/>
                </a:lnTo>
                <a:lnTo>
                  <a:pt x="243713" y="27559"/>
                </a:lnTo>
                <a:lnTo>
                  <a:pt x="257556" y="24511"/>
                </a:lnTo>
                <a:lnTo>
                  <a:pt x="271526" y="21971"/>
                </a:lnTo>
                <a:lnTo>
                  <a:pt x="286512" y="21971"/>
                </a:lnTo>
                <a:lnTo>
                  <a:pt x="300482" y="30099"/>
                </a:lnTo>
                <a:lnTo>
                  <a:pt x="315976" y="25527"/>
                </a:lnTo>
                <a:lnTo>
                  <a:pt x="311658" y="39370"/>
                </a:lnTo>
                <a:lnTo>
                  <a:pt x="318643" y="53594"/>
                </a:lnTo>
                <a:lnTo>
                  <a:pt x="316991" y="61849"/>
                </a:lnTo>
                <a:lnTo>
                  <a:pt x="329946" y="75184"/>
                </a:lnTo>
                <a:lnTo>
                  <a:pt x="327152" y="87884"/>
                </a:lnTo>
                <a:lnTo>
                  <a:pt x="340614" y="82804"/>
                </a:lnTo>
                <a:lnTo>
                  <a:pt x="354584" y="89408"/>
                </a:lnTo>
                <a:lnTo>
                  <a:pt x="357251" y="102743"/>
                </a:lnTo>
                <a:lnTo>
                  <a:pt x="355600" y="117094"/>
                </a:lnTo>
                <a:lnTo>
                  <a:pt x="345948" y="130302"/>
                </a:lnTo>
                <a:lnTo>
                  <a:pt x="345948" y="143637"/>
                </a:lnTo>
                <a:lnTo>
                  <a:pt x="361441" y="152908"/>
                </a:lnTo>
                <a:lnTo>
                  <a:pt x="375412" y="158496"/>
                </a:lnTo>
                <a:lnTo>
                  <a:pt x="388747" y="163576"/>
                </a:lnTo>
                <a:lnTo>
                  <a:pt x="404876" y="167640"/>
                </a:lnTo>
                <a:lnTo>
                  <a:pt x="418210" y="178435"/>
                </a:lnTo>
                <a:lnTo>
                  <a:pt x="432181" y="179451"/>
                </a:lnTo>
                <a:lnTo>
                  <a:pt x="447166" y="189230"/>
                </a:lnTo>
                <a:lnTo>
                  <a:pt x="462660" y="181991"/>
                </a:lnTo>
                <a:lnTo>
                  <a:pt x="476631" y="178435"/>
                </a:lnTo>
                <a:lnTo>
                  <a:pt x="490093" y="172847"/>
                </a:lnTo>
                <a:lnTo>
                  <a:pt x="503935" y="173863"/>
                </a:lnTo>
                <a:lnTo>
                  <a:pt x="519557" y="175387"/>
                </a:lnTo>
                <a:lnTo>
                  <a:pt x="534543" y="176403"/>
                </a:lnTo>
                <a:lnTo>
                  <a:pt x="548385" y="170307"/>
                </a:lnTo>
                <a:lnTo>
                  <a:pt x="564007" y="170307"/>
                </a:lnTo>
                <a:lnTo>
                  <a:pt x="578993" y="159512"/>
                </a:lnTo>
                <a:lnTo>
                  <a:pt x="592835" y="159512"/>
                </a:lnTo>
                <a:lnTo>
                  <a:pt x="608457" y="172847"/>
                </a:lnTo>
                <a:lnTo>
                  <a:pt x="621791" y="173863"/>
                </a:lnTo>
                <a:lnTo>
                  <a:pt x="635762" y="179451"/>
                </a:lnTo>
                <a:lnTo>
                  <a:pt x="650748" y="181991"/>
                </a:lnTo>
                <a:lnTo>
                  <a:pt x="665226" y="190246"/>
                </a:lnTo>
                <a:lnTo>
                  <a:pt x="668909" y="203454"/>
                </a:lnTo>
                <a:lnTo>
                  <a:pt x="663066" y="216281"/>
                </a:lnTo>
                <a:lnTo>
                  <a:pt x="663066" y="231140"/>
                </a:lnTo>
                <a:lnTo>
                  <a:pt x="660400" y="244348"/>
                </a:lnTo>
                <a:lnTo>
                  <a:pt x="659257" y="245999"/>
                </a:lnTo>
                <a:lnTo>
                  <a:pt x="656590" y="258699"/>
                </a:lnTo>
                <a:lnTo>
                  <a:pt x="653923" y="273050"/>
                </a:lnTo>
                <a:lnTo>
                  <a:pt x="649604" y="286893"/>
                </a:lnTo>
                <a:lnTo>
                  <a:pt x="648081" y="300101"/>
                </a:lnTo>
                <a:lnTo>
                  <a:pt x="659257" y="314452"/>
                </a:lnTo>
                <a:lnTo>
                  <a:pt x="659257" y="327787"/>
                </a:lnTo>
                <a:lnTo>
                  <a:pt x="667893" y="341122"/>
                </a:lnTo>
                <a:lnTo>
                  <a:pt x="682879" y="346202"/>
                </a:lnTo>
                <a:lnTo>
                  <a:pt x="696214" y="355346"/>
                </a:lnTo>
                <a:lnTo>
                  <a:pt x="688721" y="368681"/>
                </a:lnTo>
                <a:lnTo>
                  <a:pt x="680212" y="368681"/>
                </a:lnTo>
                <a:lnTo>
                  <a:pt x="667893" y="363601"/>
                </a:lnTo>
                <a:lnTo>
                  <a:pt x="649604" y="363601"/>
                </a:lnTo>
                <a:lnTo>
                  <a:pt x="652907" y="356870"/>
                </a:lnTo>
                <a:lnTo>
                  <a:pt x="648081" y="343662"/>
                </a:lnTo>
                <a:lnTo>
                  <a:pt x="633095" y="338455"/>
                </a:lnTo>
                <a:lnTo>
                  <a:pt x="619125" y="344678"/>
                </a:lnTo>
                <a:lnTo>
                  <a:pt x="605154" y="341122"/>
                </a:lnTo>
                <a:lnTo>
                  <a:pt x="590169" y="342646"/>
                </a:lnTo>
                <a:lnTo>
                  <a:pt x="576326" y="341122"/>
                </a:lnTo>
                <a:lnTo>
                  <a:pt x="560704" y="331851"/>
                </a:lnTo>
                <a:lnTo>
                  <a:pt x="546862" y="326263"/>
                </a:lnTo>
                <a:lnTo>
                  <a:pt x="533400" y="323723"/>
                </a:lnTo>
                <a:lnTo>
                  <a:pt x="519557" y="318516"/>
                </a:lnTo>
                <a:lnTo>
                  <a:pt x="503935" y="307848"/>
                </a:lnTo>
                <a:lnTo>
                  <a:pt x="488950" y="304800"/>
                </a:lnTo>
                <a:lnTo>
                  <a:pt x="474979" y="296037"/>
                </a:lnTo>
                <a:lnTo>
                  <a:pt x="461645" y="290449"/>
                </a:lnTo>
                <a:lnTo>
                  <a:pt x="447166" y="281178"/>
                </a:lnTo>
                <a:lnTo>
                  <a:pt x="432181" y="277622"/>
                </a:lnTo>
                <a:lnTo>
                  <a:pt x="418210" y="278638"/>
                </a:lnTo>
                <a:lnTo>
                  <a:pt x="402716" y="281178"/>
                </a:lnTo>
                <a:lnTo>
                  <a:pt x="388747" y="285877"/>
                </a:lnTo>
                <a:lnTo>
                  <a:pt x="376428" y="298577"/>
                </a:lnTo>
                <a:lnTo>
                  <a:pt x="361441" y="296037"/>
                </a:lnTo>
                <a:lnTo>
                  <a:pt x="348107" y="298577"/>
                </a:lnTo>
                <a:lnTo>
                  <a:pt x="333629" y="304800"/>
                </a:lnTo>
                <a:lnTo>
                  <a:pt x="319659" y="304800"/>
                </a:lnTo>
                <a:lnTo>
                  <a:pt x="306323" y="300101"/>
                </a:lnTo>
                <a:lnTo>
                  <a:pt x="291338" y="298577"/>
                </a:lnTo>
                <a:lnTo>
                  <a:pt x="276860" y="294513"/>
                </a:lnTo>
                <a:lnTo>
                  <a:pt x="262890" y="287909"/>
                </a:lnTo>
                <a:lnTo>
                  <a:pt x="247904" y="290449"/>
                </a:lnTo>
                <a:lnTo>
                  <a:pt x="234569" y="283845"/>
                </a:lnTo>
                <a:lnTo>
                  <a:pt x="220091" y="283845"/>
                </a:lnTo>
                <a:lnTo>
                  <a:pt x="205104" y="281178"/>
                </a:lnTo>
                <a:lnTo>
                  <a:pt x="191135" y="282829"/>
                </a:lnTo>
                <a:lnTo>
                  <a:pt x="177800" y="276098"/>
                </a:lnTo>
                <a:lnTo>
                  <a:pt x="161671" y="273050"/>
                </a:lnTo>
                <a:lnTo>
                  <a:pt x="148335" y="281178"/>
                </a:lnTo>
                <a:lnTo>
                  <a:pt x="146685" y="294513"/>
                </a:lnTo>
                <a:lnTo>
                  <a:pt x="133350" y="286893"/>
                </a:lnTo>
                <a:lnTo>
                  <a:pt x="117729" y="282829"/>
                </a:lnTo>
                <a:lnTo>
                  <a:pt x="103885" y="283845"/>
                </a:lnTo>
                <a:lnTo>
                  <a:pt x="88900" y="277622"/>
                </a:lnTo>
                <a:lnTo>
                  <a:pt x="74422" y="273050"/>
                </a:lnTo>
                <a:lnTo>
                  <a:pt x="59435" y="275082"/>
                </a:lnTo>
                <a:lnTo>
                  <a:pt x="45973" y="278638"/>
                </a:lnTo>
                <a:lnTo>
                  <a:pt x="30479" y="265938"/>
                </a:lnTo>
                <a:lnTo>
                  <a:pt x="16510" y="273050"/>
                </a:lnTo>
                <a:lnTo>
                  <a:pt x="2666" y="267970"/>
                </a:lnTo>
                <a:lnTo>
                  <a:pt x="4826" y="268986"/>
                </a:lnTo>
                <a:lnTo>
                  <a:pt x="4826" y="267970"/>
                </a:lnTo>
                <a:lnTo>
                  <a:pt x="4826" y="267462"/>
                </a:lnTo>
                <a:lnTo>
                  <a:pt x="3683" y="266954"/>
                </a:lnTo>
                <a:lnTo>
                  <a:pt x="1523" y="264922"/>
                </a:lnTo>
                <a:lnTo>
                  <a:pt x="1016" y="263271"/>
                </a:lnTo>
                <a:lnTo>
                  <a:pt x="0" y="259207"/>
                </a:lnTo>
                <a:lnTo>
                  <a:pt x="0" y="257175"/>
                </a:lnTo>
                <a:lnTo>
                  <a:pt x="1016" y="255143"/>
                </a:lnTo>
                <a:lnTo>
                  <a:pt x="2666" y="252603"/>
                </a:lnTo>
                <a:lnTo>
                  <a:pt x="5841" y="250571"/>
                </a:lnTo>
                <a:lnTo>
                  <a:pt x="16510" y="245491"/>
                </a:lnTo>
                <a:lnTo>
                  <a:pt x="30479" y="237744"/>
                </a:lnTo>
                <a:lnTo>
                  <a:pt x="41783" y="232156"/>
                </a:lnTo>
                <a:lnTo>
                  <a:pt x="46609" y="229108"/>
                </a:lnTo>
                <a:lnTo>
                  <a:pt x="49784" y="226568"/>
                </a:lnTo>
                <a:lnTo>
                  <a:pt x="56134" y="218313"/>
                </a:lnTo>
                <a:lnTo>
                  <a:pt x="57785" y="215773"/>
                </a:lnTo>
                <a:lnTo>
                  <a:pt x="58928" y="213233"/>
                </a:lnTo>
                <a:lnTo>
                  <a:pt x="59944" y="210693"/>
                </a:lnTo>
                <a:lnTo>
                  <a:pt x="59944" y="207137"/>
                </a:lnTo>
                <a:lnTo>
                  <a:pt x="60452" y="204470"/>
                </a:lnTo>
                <a:lnTo>
                  <a:pt x="59944" y="201422"/>
                </a:lnTo>
                <a:lnTo>
                  <a:pt x="58928" y="197866"/>
                </a:lnTo>
                <a:lnTo>
                  <a:pt x="56769" y="195326"/>
                </a:lnTo>
                <a:lnTo>
                  <a:pt x="53466" y="191262"/>
                </a:lnTo>
                <a:lnTo>
                  <a:pt x="50800" y="189738"/>
                </a:lnTo>
                <a:lnTo>
                  <a:pt x="49784" y="189738"/>
                </a:lnTo>
                <a:lnTo>
                  <a:pt x="49276" y="190246"/>
                </a:lnTo>
                <a:lnTo>
                  <a:pt x="49276" y="189230"/>
                </a:lnTo>
                <a:lnTo>
                  <a:pt x="49276" y="186055"/>
                </a:lnTo>
                <a:lnTo>
                  <a:pt x="49276" y="179451"/>
                </a:lnTo>
                <a:lnTo>
                  <a:pt x="48133" y="167640"/>
                </a:lnTo>
                <a:lnTo>
                  <a:pt x="46609" y="143129"/>
                </a:lnTo>
                <a:lnTo>
                  <a:pt x="45466" y="128778"/>
                </a:lnTo>
                <a:lnTo>
                  <a:pt x="44958" y="121158"/>
                </a:lnTo>
                <a:lnTo>
                  <a:pt x="44958" y="119126"/>
                </a:lnTo>
                <a:lnTo>
                  <a:pt x="44958" y="118110"/>
                </a:lnTo>
                <a:lnTo>
                  <a:pt x="45466" y="116078"/>
                </a:lnTo>
                <a:lnTo>
                  <a:pt x="46609" y="112522"/>
                </a:lnTo>
                <a:lnTo>
                  <a:pt x="48641" y="108839"/>
                </a:lnTo>
                <a:lnTo>
                  <a:pt x="50291" y="107315"/>
                </a:lnTo>
                <a:lnTo>
                  <a:pt x="52451" y="106299"/>
                </a:lnTo>
                <a:lnTo>
                  <a:pt x="54102" y="104775"/>
                </a:lnTo>
                <a:lnTo>
                  <a:pt x="56769" y="103759"/>
                </a:lnTo>
                <a:lnTo>
                  <a:pt x="59435" y="103251"/>
                </a:lnTo>
                <a:lnTo>
                  <a:pt x="62103" y="103251"/>
                </a:lnTo>
                <a:lnTo>
                  <a:pt x="66421" y="103759"/>
                </a:lnTo>
                <a:lnTo>
                  <a:pt x="70612" y="104267"/>
                </a:lnTo>
                <a:lnTo>
                  <a:pt x="78104" y="106299"/>
                </a:lnTo>
                <a:lnTo>
                  <a:pt x="83566" y="107823"/>
                </a:lnTo>
                <a:lnTo>
                  <a:pt x="88391" y="108839"/>
                </a:lnTo>
                <a:lnTo>
                  <a:pt x="91059" y="108839"/>
                </a:lnTo>
                <a:lnTo>
                  <a:pt x="93726" y="108331"/>
                </a:lnTo>
                <a:lnTo>
                  <a:pt x="95885" y="106807"/>
                </a:lnTo>
                <a:lnTo>
                  <a:pt x="99060" y="103759"/>
                </a:lnTo>
                <a:lnTo>
                  <a:pt x="102743" y="99187"/>
                </a:lnTo>
                <a:lnTo>
                  <a:pt x="110871" y="91948"/>
                </a:lnTo>
                <a:lnTo>
                  <a:pt x="115697" y="85852"/>
                </a:lnTo>
                <a:lnTo>
                  <a:pt x="117729" y="81788"/>
                </a:lnTo>
                <a:lnTo>
                  <a:pt x="119379" y="75692"/>
                </a:lnTo>
                <a:lnTo>
                  <a:pt x="121031" y="67437"/>
                </a:lnTo>
                <a:lnTo>
                  <a:pt x="121539" y="57277"/>
                </a:lnTo>
                <a:lnTo>
                  <a:pt x="122047" y="51562"/>
                </a:lnTo>
                <a:lnTo>
                  <a:pt x="123190" y="45466"/>
                </a:lnTo>
                <a:lnTo>
                  <a:pt x="124206" y="40386"/>
                </a:lnTo>
                <a:lnTo>
                  <a:pt x="125348" y="34671"/>
                </a:lnTo>
                <a:lnTo>
                  <a:pt x="129032" y="25527"/>
                </a:lnTo>
                <a:lnTo>
                  <a:pt x="132841" y="17907"/>
                </a:lnTo>
                <a:lnTo>
                  <a:pt x="139700" y="6604"/>
                </a:lnTo>
                <a:lnTo>
                  <a:pt x="143002" y="2032"/>
                </a:lnTo>
                <a:lnTo>
                  <a:pt x="143510" y="1015"/>
                </a:lnTo>
                <a:lnTo>
                  <a:pt x="144018" y="0"/>
                </a:lnTo>
                <a:close/>
                <a:moveTo>
                  <a:pt x="379222" y="25527"/>
                </a:moveTo>
                <a:lnTo>
                  <a:pt x="365760" y="27559"/>
                </a:lnTo>
                <a:lnTo>
                  <a:pt x="351790" y="40386"/>
                </a:lnTo>
                <a:lnTo>
                  <a:pt x="337947" y="50038"/>
                </a:lnTo>
                <a:lnTo>
                  <a:pt x="337947" y="64389"/>
                </a:lnTo>
                <a:lnTo>
                  <a:pt x="351790" y="75184"/>
                </a:lnTo>
                <a:lnTo>
                  <a:pt x="366903" y="76200"/>
                </a:lnTo>
                <a:lnTo>
                  <a:pt x="381254" y="79756"/>
                </a:lnTo>
                <a:lnTo>
                  <a:pt x="396366" y="82804"/>
                </a:lnTo>
                <a:lnTo>
                  <a:pt x="409702" y="86868"/>
                </a:lnTo>
                <a:lnTo>
                  <a:pt x="411353" y="72517"/>
                </a:lnTo>
                <a:lnTo>
                  <a:pt x="425196" y="85344"/>
                </a:lnTo>
                <a:lnTo>
                  <a:pt x="439166" y="84328"/>
                </a:lnTo>
                <a:lnTo>
                  <a:pt x="454152" y="85344"/>
                </a:lnTo>
                <a:lnTo>
                  <a:pt x="468122" y="86868"/>
                </a:lnTo>
                <a:lnTo>
                  <a:pt x="481965" y="85344"/>
                </a:lnTo>
                <a:lnTo>
                  <a:pt x="495935" y="85344"/>
                </a:lnTo>
                <a:lnTo>
                  <a:pt x="503935" y="72517"/>
                </a:lnTo>
                <a:lnTo>
                  <a:pt x="518414" y="65405"/>
                </a:lnTo>
                <a:lnTo>
                  <a:pt x="533400" y="65405"/>
                </a:lnTo>
                <a:lnTo>
                  <a:pt x="546862" y="66929"/>
                </a:lnTo>
                <a:lnTo>
                  <a:pt x="558038" y="53594"/>
                </a:lnTo>
                <a:lnTo>
                  <a:pt x="573532" y="51054"/>
                </a:lnTo>
                <a:lnTo>
                  <a:pt x="587502" y="45466"/>
                </a:lnTo>
                <a:lnTo>
                  <a:pt x="602488" y="40386"/>
                </a:lnTo>
                <a:lnTo>
                  <a:pt x="587502" y="28575"/>
                </a:lnTo>
                <a:lnTo>
                  <a:pt x="572008" y="20955"/>
                </a:lnTo>
                <a:lnTo>
                  <a:pt x="558038" y="20955"/>
                </a:lnTo>
                <a:lnTo>
                  <a:pt x="543052" y="24511"/>
                </a:lnTo>
                <a:lnTo>
                  <a:pt x="529082" y="22987"/>
                </a:lnTo>
                <a:lnTo>
                  <a:pt x="513588" y="24511"/>
                </a:lnTo>
                <a:lnTo>
                  <a:pt x="498602" y="25527"/>
                </a:lnTo>
                <a:lnTo>
                  <a:pt x="484632" y="25527"/>
                </a:lnTo>
                <a:lnTo>
                  <a:pt x="470789" y="24511"/>
                </a:lnTo>
                <a:lnTo>
                  <a:pt x="441833" y="24511"/>
                </a:lnTo>
                <a:lnTo>
                  <a:pt x="427863" y="25527"/>
                </a:lnTo>
                <a:lnTo>
                  <a:pt x="412369" y="24511"/>
                </a:lnTo>
                <a:lnTo>
                  <a:pt x="399034" y="22987"/>
                </a:lnTo>
                <a:lnTo>
                  <a:pt x="384048" y="24511"/>
                </a:lnTo>
                <a:lnTo>
                  <a:pt x="379222" y="25527"/>
                </a:lnTo>
                <a:close/>
              </a:path>
            </a:pathLst>
          </a:custGeom>
          <a:solidFill>
            <a:srgbClr val="D6D6D6"/>
          </a:solidFill>
        </p:spPr>
        <p:txBody>
          <a:bodyPr wrap="square" lIns="0" tIns="0" rIns="0" bIns="0" rtlCol="0">
            <a:noAutofit/>
          </a:bodyPr>
          <a:lstStyle/>
          <a:p>
            <a:endParaRPr sz="1662"/>
          </a:p>
        </p:txBody>
      </p:sp>
      <p:sp>
        <p:nvSpPr>
          <p:cNvPr id="306" name="object 306"/>
          <p:cNvSpPr/>
          <p:nvPr/>
        </p:nvSpPr>
        <p:spPr>
          <a:xfrm>
            <a:off x="3162593" y="3583217"/>
            <a:ext cx="651451" cy="349113"/>
          </a:xfrm>
          <a:custGeom>
            <a:avLst/>
            <a:gdLst/>
            <a:ahLst/>
            <a:cxnLst/>
            <a:rect l="l" t="t" r="r" b="b"/>
            <a:pathLst>
              <a:path w="705739" h="378206">
                <a:moveTo>
                  <a:pt x="148781" y="4763"/>
                </a:moveTo>
                <a:lnTo>
                  <a:pt x="151448" y="6795"/>
                </a:lnTo>
                <a:lnTo>
                  <a:pt x="165417" y="12383"/>
                </a:lnTo>
                <a:lnTo>
                  <a:pt x="180404" y="15939"/>
                </a:lnTo>
                <a:lnTo>
                  <a:pt x="194882" y="10351"/>
                </a:lnTo>
                <a:lnTo>
                  <a:pt x="208217" y="15939"/>
                </a:lnTo>
                <a:lnTo>
                  <a:pt x="219520" y="30290"/>
                </a:lnTo>
                <a:lnTo>
                  <a:pt x="233363" y="33338"/>
                </a:lnTo>
                <a:lnTo>
                  <a:pt x="248476" y="32322"/>
                </a:lnTo>
                <a:lnTo>
                  <a:pt x="262319" y="29274"/>
                </a:lnTo>
                <a:lnTo>
                  <a:pt x="276289" y="26734"/>
                </a:lnTo>
                <a:lnTo>
                  <a:pt x="291275" y="26734"/>
                </a:lnTo>
                <a:lnTo>
                  <a:pt x="305245" y="34862"/>
                </a:lnTo>
                <a:lnTo>
                  <a:pt x="320739" y="30290"/>
                </a:lnTo>
                <a:lnTo>
                  <a:pt x="316421" y="44133"/>
                </a:lnTo>
                <a:lnTo>
                  <a:pt x="323406" y="58357"/>
                </a:lnTo>
                <a:lnTo>
                  <a:pt x="321754" y="66612"/>
                </a:lnTo>
                <a:lnTo>
                  <a:pt x="334709" y="79947"/>
                </a:lnTo>
                <a:lnTo>
                  <a:pt x="331915" y="92647"/>
                </a:lnTo>
                <a:lnTo>
                  <a:pt x="345377" y="87567"/>
                </a:lnTo>
                <a:lnTo>
                  <a:pt x="359347" y="94171"/>
                </a:lnTo>
                <a:lnTo>
                  <a:pt x="362014" y="107506"/>
                </a:lnTo>
                <a:lnTo>
                  <a:pt x="360363" y="121857"/>
                </a:lnTo>
                <a:lnTo>
                  <a:pt x="350711" y="135065"/>
                </a:lnTo>
                <a:lnTo>
                  <a:pt x="350711" y="148400"/>
                </a:lnTo>
                <a:lnTo>
                  <a:pt x="366204" y="157671"/>
                </a:lnTo>
                <a:lnTo>
                  <a:pt x="380175" y="163259"/>
                </a:lnTo>
                <a:lnTo>
                  <a:pt x="393510" y="168339"/>
                </a:lnTo>
                <a:lnTo>
                  <a:pt x="409639" y="172403"/>
                </a:lnTo>
                <a:lnTo>
                  <a:pt x="422973" y="183198"/>
                </a:lnTo>
                <a:lnTo>
                  <a:pt x="436944" y="184214"/>
                </a:lnTo>
                <a:lnTo>
                  <a:pt x="451929" y="193993"/>
                </a:lnTo>
                <a:lnTo>
                  <a:pt x="467423" y="186754"/>
                </a:lnTo>
                <a:lnTo>
                  <a:pt x="481394" y="183198"/>
                </a:lnTo>
                <a:lnTo>
                  <a:pt x="494856" y="177610"/>
                </a:lnTo>
                <a:lnTo>
                  <a:pt x="508698" y="178626"/>
                </a:lnTo>
                <a:lnTo>
                  <a:pt x="524320" y="180150"/>
                </a:lnTo>
                <a:lnTo>
                  <a:pt x="539306" y="181166"/>
                </a:lnTo>
                <a:lnTo>
                  <a:pt x="553148" y="175070"/>
                </a:lnTo>
                <a:lnTo>
                  <a:pt x="568770" y="175070"/>
                </a:lnTo>
                <a:lnTo>
                  <a:pt x="583756" y="164275"/>
                </a:lnTo>
                <a:lnTo>
                  <a:pt x="597598" y="164275"/>
                </a:lnTo>
                <a:lnTo>
                  <a:pt x="613220" y="177610"/>
                </a:lnTo>
                <a:lnTo>
                  <a:pt x="626554" y="178626"/>
                </a:lnTo>
                <a:lnTo>
                  <a:pt x="640525" y="184214"/>
                </a:lnTo>
                <a:lnTo>
                  <a:pt x="655511" y="186754"/>
                </a:lnTo>
                <a:lnTo>
                  <a:pt x="669989" y="195009"/>
                </a:lnTo>
                <a:lnTo>
                  <a:pt x="673672" y="208217"/>
                </a:lnTo>
                <a:lnTo>
                  <a:pt x="667829" y="221044"/>
                </a:lnTo>
                <a:lnTo>
                  <a:pt x="667829" y="235903"/>
                </a:lnTo>
                <a:lnTo>
                  <a:pt x="665163" y="249111"/>
                </a:lnTo>
                <a:lnTo>
                  <a:pt x="664020" y="250762"/>
                </a:lnTo>
                <a:lnTo>
                  <a:pt x="661353" y="263462"/>
                </a:lnTo>
                <a:lnTo>
                  <a:pt x="658686" y="277813"/>
                </a:lnTo>
                <a:lnTo>
                  <a:pt x="654367" y="291656"/>
                </a:lnTo>
                <a:lnTo>
                  <a:pt x="652844" y="304864"/>
                </a:lnTo>
                <a:lnTo>
                  <a:pt x="664020" y="319215"/>
                </a:lnTo>
                <a:lnTo>
                  <a:pt x="664020" y="332550"/>
                </a:lnTo>
                <a:lnTo>
                  <a:pt x="672656" y="345885"/>
                </a:lnTo>
                <a:lnTo>
                  <a:pt x="687642" y="350965"/>
                </a:lnTo>
                <a:lnTo>
                  <a:pt x="700977" y="360109"/>
                </a:lnTo>
                <a:lnTo>
                  <a:pt x="693484" y="373444"/>
                </a:lnTo>
                <a:lnTo>
                  <a:pt x="684975" y="373444"/>
                </a:lnTo>
                <a:lnTo>
                  <a:pt x="672656" y="368364"/>
                </a:lnTo>
                <a:lnTo>
                  <a:pt x="654367" y="368364"/>
                </a:lnTo>
                <a:lnTo>
                  <a:pt x="657670" y="361633"/>
                </a:lnTo>
                <a:lnTo>
                  <a:pt x="652844" y="348425"/>
                </a:lnTo>
                <a:lnTo>
                  <a:pt x="637858" y="343218"/>
                </a:lnTo>
                <a:lnTo>
                  <a:pt x="623888" y="349441"/>
                </a:lnTo>
                <a:lnTo>
                  <a:pt x="609917" y="345885"/>
                </a:lnTo>
                <a:lnTo>
                  <a:pt x="594932" y="347409"/>
                </a:lnTo>
                <a:lnTo>
                  <a:pt x="581089" y="345885"/>
                </a:lnTo>
                <a:lnTo>
                  <a:pt x="565467" y="336614"/>
                </a:lnTo>
                <a:lnTo>
                  <a:pt x="551625" y="331026"/>
                </a:lnTo>
                <a:lnTo>
                  <a:pt x="538163" y="328486"/>
                </a:lnTo>
                <a:lnTo>
                  <a:pt x="524320" y="323279"/>
                </a:lnTo>
                <a:lnTo>
                  <a:pt x="508698" y="312611"/>
                </a:lnTo>
                <a:lnTo>
                  <a:pt x="493713" y="309563"/>
                </a:lnTo>
                <a:lnTo>
                  <a:pt x="479742" y="300800"/>
                </a:lnTo>
                <a:lnTo>
                  <a:pt x="466408" y="295212"/>
                </a:lnTo>
                <a:lnTo>
                  <a:pt x="451929" y="285941"/>
                </a:lnTo>
                <a:lnTo>
                  <a:pt x="436944" y="282385"/>
                </a:lnTo>
                <a:lnTo>
                  <a:pt x="422973" y="283401"/>
                </a:lnTo>
                <a:lnTo>
                  <a:pt x="407479" y="285941"/>
                </a:lnTo>
                <a:lnTo>
                  <a:pt x="393510" y="290640"/>
                </a:lnTo>
                <a:lnTo>
                  <a:pt x="381191" y="303340"/>
                </a:lnTo>
                <a:lnTo>
                  <a:pt x="366204" y="300800"/>
                </a:lnTo>
                <a:lnTo>
                  <a:pt x="352870" y="303340"/>
                </a:lnTo>
                <a:lnTo>
                  <a:pt x="338392" y="309563"/>
                </a:lnTo>
                <a:lnTo>
                  <a:pt x="324422" y="309563"/>
                </a:lnTo>
                <a:lnTo>
                  <a:pt x="311086" y="304864"/>
                </a:lnTo>
                <a:lnTo>
                  <a:pt x="296101" y="303340"/>
                </a:lnTo>
                <a:lnTo>
                  <a:pt x="281623" y="299276"/>
                </a:lnTo>
                <a:lnTo>
                  <a:pt x="267653" y="292672"/>
                </a:lnTo>
                <a:lnTo>
                  <a:pt x="252667" y="295212"/>
                </a:lnTo>
                <a:lnTo>
                  <a:pt x="239332" y="288608"/>
                </a:lnTo>
                <a:lnTo>
                  <a:pt x="224854" y="288608"/>
                </a:lnTo>
                <a:lnTo>
                  <a:pt x="209867" y="285941"/>
                </a:lnTo>
                <a:lnTo>
                  <a:pt x="195898" y="287592"/>
                </a:lnTo>
                <a:lnTo>
                  <a:pt x="182563" y="280861"/>
                </a:lnTo>
                <a:lnTo>
                  <a:pt x="166434" y="277813"/>
                </a:lnTo>
                <a:lnTo>
                  <a:pt x="153098" y="285941"/>
                </a:lnTo>
                <a:lnTo>
                  <a:pt x="151448" y="299276"/>
                </a:lnTo>
                <a:lnTo>
                  <a:pt x="138113" y="291656"/>
                </a:lnTo>
                <a:lnTo>
                  <a:pt x="122492" y="287592"/>
                </a:lnTo>
                <a:lnTo>
                  <a:pt x="108648" y="288608"/>
                </a:lnTo>
                <a:lnTo>
                  <a:pt x="93663" y="282385"/>
                </a:lnTo>
                <a:lnTo>
                  <a:pt x="79185" y="277813"/>
                </a:lnTo>
                <a:lnTo>
                  <a:pt x="64198" y="279845"/>
                </a:lnTo>
                <a:lnTo>
                  <a:pt x="50736" y="283401"/>
                </a:lnTo>
                <a:lnTo>
                  <a:pt x="35242" y="270701"/>
                </a:lnTo>
                <a:lnTo>
                  <a:pt x="21273" y="277813"/>
                </a:lnTo>
                <a:lnTo>
                  <a:pt x="7429" y="272733"/>
                </a:lnTo>
                <a:lnTo>
                  <a:pt x="9589" y="273749"/>
                </a:lnTo>
                <a:lnTo>
                  <a:pt x="9589" y="272733"/>
                </a:lnTo>
                <a:lnTo>
                  <a:pt x="9589" y="272225"/>
                </a:lnTo>
                <a:lnTo>
                  <a:pt x="8446" y="271717"/>
                </a:lnTo>
                <a:lnTo>
                  <a:pt x="6286" y="269685"/>
                </a:lnTo>
                <a:lnTo>
                  <a:pt x="5779" y="268034"/>
                </a:lnTo>
                <a:lnTo>
                  <a:pt x="4763" y="263970"/>
                </a:lnTo>
                <a:lnTo>
                  <a:pt x="4763" y="261938"/>
                </a:lnTo>
                <a:lnTo>
                  <a:pt x="5779" y="259906"/>
                </a:lnTo>
                <a:lnTo>
                  <a:pt x="7429" y="257366"/>
                </a:lnTo>
                <a:lnTo>
                  <a:pt x="10604" y="255334"/>
                </a:lnTo>
                <a:lnTo>
                  <a:pt x="21273" y="250254"/>
                </a:lnTo>
                <a:lnTo>
                  <a:pt x="35242" y="242507"/>
                </a:lnTo>
                <a:lnTo>
                  <a:pt x="46546" y="236919"/>
                </a:lnTo>
                <a:lnTo>
                  <a:pt x="51372" y="233871"/>
                </a:lnTo>
                <a:lnTo>
                  <a:pt x="54547" y="231331"/>
                </a:lnTo>
                <a:lnTo>
                  <a:pt x="60897" y="223076"/>
                </a:lnTo>
                <a:lnTo>
                  <a:pt x="62548" y="220536"/>
                </a:lnTo>
                <a:lnTo>
                  <a:pt x="63691" y="217996"/>
                </a:lnTo>
                <a:lnTo>
                  <a:pt x="64707" y="215456"/>
                </a:lnTo>
                <a:lnTo>
                  <a:pt x="64707" y="211900"/>
                </a:lnTo>
                <a:lnTo>
                  <a:pt x="65215" y="209233"/>
                </a:lnTo>
                <a:lnTo>
                  <a:pt x="64707" y="206185"/>
                </a:lnTo>
                <a:lnTo>
                  <a:pt x="63691" y="202629"/>
                </a:lnTo>
                <a:lnTo>
                  <a:pt x="61532" y="200089"/>
                </a:lnTo>
                <a:lnTo>
                  <a:pt x="58229" y="196025"/>
                </a:lnTo>
                <a:lnTo>
                  <a:pt x="55563" y="194501"/>
                </a:lnTo>
                <a:lnTo>
                  <a:pt x="54547" y="194501"/>
                </a:lnTo>
                <a:lnTo>
                  <a:pt x="54039" y="195009"/>
                </a:lnTo>
                <a:lnTo>
                  <a:pt x="54039" y="193993"/>
                </a:lnTo>
                <a:lnTo>
                  <a:pt x="54039" y="190818"/>
                </a:lnTo>
                <a:lnTo>
                  <a:pt x="54039" y="184214"/>
                </a:lnTo>
                <a:lnTo>
                  <a:pt x="52896" y="172403"/>
                </a:lnTo>
                <a:lnTo>
                  <a:pt x="51372" y="147892"/>
                </a:lnTo>
                <a:lnTo>
                  <a:pt x="50229" y="133541"/>
                </a:lnTo>
                <a:lnTo>
                  <a:pt x="49721" y="125921"/>
                </a:lnTo>
                <a:lnTo>
                  <a:pt x="49721" y="123889"/>
                </a:lnTo>
                <a:lnTo>
                  <a:pt x="49721" y="122873"/>
                </a:lnTo>
                <a:lnTo>
                  <a:pt x="50229" y="120841"/>
                </a:lnTo>
                <a:lnTo>
                  <a:pt x="51372" y="117285"/>
                </a:lnTo>
                <a:lnTo>
                  <a:pt x="53404" y="113602"/>
                </a:lnTo>
                <a:lnTo>
                  <a:pt x="55054" y="112078"/>
                </a:lnTo>
                <a:lnTo>
                  <a:pt x="57214" y="111062"/>
                </a:lnTo>
                <a:lnTo>
                  <a:pt x="58865" y="109538"/>
                </a:lnTo>
                <a:lnTo>
                  <a:pt x="61532" y="108522"/>
                </a:lnTo>
                <a:lnTo>
                  <a:pt x="64198" y="108014"/>
                </a:lnTo>
                <a:lnTo>
                  <a:pt x="66866" y="108014"/>
                </a:lnTo>
                <a:lnTo>
                  <a:pt x="71184" y="108522"/>
                </a:lnTo>
                <a:lnTo>
                  <a:pt x="75375" y="109030"/>
                </a:lnTo>
                <a:lnTo>
                  <a:pt x="82867" y="111062"/>
                </a:lnTo>
                <a:lnTo>
                  <a:pt x="88329" y="112586"/>
                </a:lnTo>
                <a:lnTo>
                  <a:pt x="93154" y="113602"/>
                </a:lnTo>
                <a:lnTo>
                  <a:pt x="95822" y="113602"/>
                </a:lnTo>
                <a:lnTo>
                  <a:pt x="98489" y="113094"/>
                </a:lnTo>
                <a:lnTo>
                  <a:pt x="100648" y="111570"/>
                </a:lnTo>
                <a:lnTo>
                  <a:pt x="103823" y="108522"/>
                </a:lnTo>
                <a:lnTo>
                  <a:pt x="107506" y="103950"/>
                </a:lnTo>
                <a:lnTo>
                  <a:pt x="115634" y="96711"/>
                </a:lnTo>
                <a:lnTo>
                  <a:pt x="120460" y="90615"/>
                </a:lnTo>
                <a:lnTo>
                  <a:pt x="122492" y="86551"/>
                </a:lnTo>
                <a:lnTo>
                  <a:pt x="124142" y="80455"/>
                </a:lnTo>
                <a:lnTo>
                  <a:pt x="125794" y="72200"/>
                </a:lnTo>
                <a:lnTo>
                  <a:pt x="126302" y="62040"/>
                </a:lnTo>
                <a:lnTo>
                  <a:pt x="126810" y="56325"/>
                </a:lnTo>
                <a:lnTo>
                  <a:pt x="127953" y="50229"/>
                </a:lnTo>
                <a:lnTo>
                  <a:pt x="128969" y="45149"/>
                </a:lnTo>
                <a:lnTo>
                  <a:pt x="130111" y="39434"/>
                </a:lnTo>
                <a:lnTo>
                  <a:pt x="133795" y="30290"/>
                </a:lnTo>
                <a:lnTo>
                  <a:pt x="137604" y="22670"/>
                </a:lnTo>
                <a:lnTo>
                  <a:pt x="144463" y="11367"/>
                </a:lnTo>
                <a:lnTo>
                  <a:pt x="147765" y="6795"/>
                </a:lnTo>
                <a:lnTo>
                  <a:pt x="148273" y="5778"/>
                </a:lnTo>
                <a:lnTo>
                  <a:pt x="148781" y="4763"/>
                </a:lnTo>
                <a:close/>
                <a:moveTo>
                  <a:pt x="383985" y="30290"/>
                </a:moveTo>
                <a:lnTo>
                  <a:pt x="370523" y="32322"/>
                </a:lnTo>
                <a:lnTo>
                  <a:pt x="356553" y="45149"/>
                </a:lnTo>
                <a:lnTo>
                  <a:pt x="342710" y="54801"/>
                </a:lnTo>
                <a:lnTo>
                  <a:pt x="342710" y="69152"/>
                </a:lnTo>
                <a:lnTo>
                  <a:pt x="356553" y="79947"/>
                </a:lnTo>
                <a:lnTo>
                  <a:pt x="371666" y="80963"/>
                </a:lnTo>
                <a:lnTo>
                  <a:pt x="386017" y="84519"/>
                </a:lnTo>
                <a:lnTo>
                  <a:pt x="401129" y="87567"/>
                </a:lnTo>
                <a:lnTo>
                  <a:pt x="414465" y="91631"/>
                </a:lnTo>
                <a:lnTo>
                  <a:pt x="416116" y="77280"/>
                </a:lnTo>
                <a:lnTo>
                  <a:pt x="429959" y="90107"/>
                </a:lnTo>
                <a:lnTo>
                  <a:pt x="443929" y="89091"/>
                </a:lnTo>
                <a:lnTo>
                  <a:pt x="458915" y="90107"/>
                </a:lnTo>
                <a:lnTo>
                  <a:pt x="472885" y="91631"/>
                </a:lnTo>
                <a:lnTo>
                  <a:pt x="486728" y="90107"/>
                </a:lnTo>
                <a:lnTo>
                  <a:pt x="500698" y="90107"/>
                </a:lnTo>
                <a:lnTo>
                  <a:pt x="508698" y="77280"/>
                </a:lnTo>
                <a:lnTo>
                  <a:pt x="523177" y="70168"/>
                </a:lnTo>
                <a:lnTo>
                  <a:pt x="538163" y="70168"/>
                </a:lnTo>
                <a:lnTo>
                  <a:pt x="551625" y="71692"/>
                </a:lnTo>
                <a:lnTo>
                  <a:pt x="562801" y="58357"/>
                </a:lnTo>
                <a:lnTo>
                  <a:pt x="578295" y="55817"/>
                </a:lnTo>
                <a:lnTo>
                  <a:pt x="592265" y="50229"/>
                </a:lnTo>
                <a:lnTo>
                  <a:pt x="607251" y="45149"/>
                </a:lnTo>
                <a:lnTo>
                  <a:pt x="592265" y="33338"/>
                </a:lnTo>
                <a:lnTo>
                  <a:pt x="576771" y="25718"/>
                </a:lnTo>
                <a:lnTo>
                  <a:pt x="562801" y="25718"/>
                </a:lnTo>
                <a:lnTo>
                  <a:pt x="547815" y="29274"/>
                </a:lnTo>
                <a:lnTo>
                  <a:pt x="533845" y="27750"/>
                </a:lnTo>
                <a:lnTo>
                  <a:pt x="518351" y="29274"/>
                </a:lnTo>
                <a:lnTo>
                  <a:pt x="503365" y="30290"/>
                </a:lnTo>
                <a:lnTo>
                  <a:pt x="489395" y="30290"/>
                </a:lnTo>
                <a:lnTo>
                  <a:pt x="475552" y="29274"/>
                </a:lnTo>
                <a:lnTo>
                  <a:pt x="446596" y="29274"/>
                </a:lnTo>
                <a:lnTo>
                  <a:pt x="432626" y="30290"/>
                </a:lnTo>
                <a:lnTo>
                  <a:pt x="417132" y="29274"/>
                </a:lnTo>
                <a:lnTo>
                  <a:pt x="403797" y="27750"/>
                </a:lnTo>
                <a:lnTo>
                  <a:pt x="388811" y="29274"/>
                </a:lnTo>
                <a:lnTo>
                  <a:pt x="383985" y="30290"/>
                </a:lnTo>
                <a:close/>
              </a:path>
            </a:pathLst>
          </a:custGeom>
          <a:ln w="9525">
            <a:solidFill>
              <a:srgbClr val="FFFFFF"/>
            </a:solidFill>
          </a:ln>
        </p:spPr>
        <p:txBody>
          <a:bodyPr wrap="square" lIns="0" tIns="0" rIns="0" bIns="0" rtlCol="0">
            <a:noAutofit/>
          </a:bodyPr>
          <a:lstStyle/>
          <a:p>
            <a:endParaRPr sz="1662"/>
          </a:p>
        </p:txBody>
      </p:sp>
      <p:sp>
        <p:nvSpPr>
          <p:cNvPr id="307" name="object 307"/>
          <p:cNvSpPr/>
          <p:nvPr/>
        </p:nvSpPr>
        <p:spPr>
          <a:xfrm>
            <a:off x="4577158" y="3818793"/>
            <a:ext cx="19226" cy="24032"/>
          </a:xfrm>
          <a:custGeom>
            <a:avLst/>
            <a:gdLst/>
            <a:ahLst/>
            <a:cxnLst/>
            <a:rect l="l" t="t" r="r" b="b"/>
            <a:pathLst>
              <a:path w="20828" h="26035">
                <a:moveTo>
                  <a:pt x="12827" y="0"/>
                </a:moveTo>
                <a:lnTo>
                  <a:pt x="20828" y="15621"/>
                </a:lnTo>
                <a:lnTo>
                  <a:pt x="6858" y="26035"/>
                </a:lnTo>
                <a:lnTo>
                  <a:pt x="0" y="10922"/>
                </a:lnTo>
                <a:lnTo>
                  <a:pt x="12827" y="0"/>
                </a:lnTo>
                <a:close/>
              </a:path>
            </a:pathLst>
          </a:custGeom>
          <a:solidFill>
            <a:srgbClr val="D6D6D6"/>
          </a:solidFill>
        </p:spPr>
        <p:txBody>
          <a:bodyPr wrap="square" lIns="0" tIns="0" rIns="0" bIns="0" rtlCol="0">
            <a:noAutofit/>
          </a:bodyPr>
          <a:lstStyle/>
          <a:p>
            <a:endParaRPr sz="1662"/>
          </a:p>
        </p:txBody>
      </p:sp>
      <p:sp>
        <p:nvSpPr>
          <p:cNvPr id="308" name="object 308"/>
          <p:cNvSpPr/>
          <p:nvPr/>
        </p:nvSpPr>
        <p:spPr>
          <a:xfrm>
            <a:off x="4572762" y="3814396"/>
            <a:ext cx="28018" cy="32825"/>
          </a:xfrm>
          <a:custGeom>
            <a:avLst/>
            <a:gdLst/>
            <a:ahLst/>
            <a:cxnLst/>
            <a:rect l="l" t="t" r="r" b="b"/>
            <a:pathLst>
              <a:path w="30353" h="35560">
                <a:moveTo>
                  <a:pt x="17590" y="4763"/>
                </a:moveTo>
                <a:lnTo>
                  <a:pt x="25591" y="20384"/>
                </a:lnTo>
                <a:lnTo>
                  <a:pt x="11621" y="30798"/>
                </a:lnTo>
                <a:lnTo>
                  <a:pt x="4763" y="15685"/>
                </a:lnTo>
                <a:lnTo>
                  <a:pt x="17590" y="4763"/>
                </a:lnTo>
                <a:close/>
              </a:path>
            </a:pathLst>
          </a:custGeom>
          <a:ln w="9525">
            <a:solidFill>
              <a:srgbClr val="FFFFFF"/>
            </a:solidFill>
          </a:ln>
        </p:spPr>
        <p:txBody>
          <a:bodyPr wrap="square" lIns="0" tIns="0" rIns="0" bIns="0" rtlCol="0">
            <a:noAutofit/>
          </a:bodyPr>
          <a:lstStyle/>
          <a:p>
            <a:endParaRPr sz="1662"/>
          </a:p>
        </p:txBody>
      </p:sp>
      <p:sp>
        <p:nvSpPr>
          <p:cNvPr id="309" name="object 309"/>
          <p:cNvSpPr/>
          <p:nvPr/>
        </p:nvSpPr>
        <p:spPr>
          <a:xfrm>
            <a:off x="2746835" y="3529467"/>
            <a:ext cx="552274" cy="306324"/>
          </a:xfrm>
          <a:custGeom>
            <a:avLst/>
            <a:gdLst/>
            <a:ahLst/>
            <a:cxnLst/>
            <a:rect l="l" t="t" r="r" b="b"/>
            <a:pathLst>
              <a:path w="598297" h="331851">
                <a:moveTo>
                  <a:pt x="286893" y="269875"/>
                </a:moveTo>
                <a:lnTo>
                  <a:pt x="278257" y="267335"/>
                </a:lnTo>
                <a:lnTo>
                  <a:pt x="270764" y="264795"/>
                </a:lnTo>
                <a:lnTo>
                  <a:pt x="256286" y="262255"/>
                </a:lnTo>
                <a:lnTo>
                  <a:pt x="241300" y="258191"/>
                </a:lnTo>
                <a:lnTo>
                  <a:pt x="226314" y="253111"/>
                </a:lnTo>
                <a:lnTo>
                  <a:pt x="212471" y="248920"/>
                </a:lnTo>
                <a:lnTo>
                  <a:pt x="198501" y="248920"/>
                </a:lnTo>
                <a:lnTo>
                  <a:pt x="184658" y="246380"/>
                </a:lnTo>
                <a:lnTo>
                  <a:pt x="169672" y="248920"/>
                </a:lnTo>
                <a:lnTo>
                  <a:pt x="155194" y="236728"/>
                </a:lnTo>
                <a:lnTo>
                  <a:pt x="140208" y="234696"/>
                </a:lnTo>
                <a:lnTo>
                  <a:pt x="126365" y="233172"/>
                </a:lnTo>
                <a:lnTo>
                  <a:pt x="112903" y="234696"/>
                </a:lnTo>
                <a:lnTo>
                  <a:pt x="97409" y="238252"/>
                </a:lnTo>
                <a:lnTo>
                  <a:pt x="83566" y="235712"/>
                </a:lnTo>
                <a:lnTo>
                  <a:pt x="69596" y="232156"/>
                </a:lnTo>
                <a:lnTo>
                  <a:pt x="66929" y="218313"/>
                </a:lnTo>
                <a:lnTo>
                  <a:pt x="52959" y="228981"/>
                </a:lnTo>
                <a:lnTo>
                  <a:pt x="40640" y="232156"/>
                </a:lnTo>
                <a:lnTo>
                  <a:pt x="35306" y="233172"/>
                </a:lnTo>
                <a:lnTo>
                  <a:pt x="35306" y="232156"/>
                </a:lnTo>
                <a:lnTo>
                  <a:pt x="35306" y="228981"/>
                </a:lnTo>
                <a:lnTo>
                  <a:pt x="35306" y="224917"/>
                </a:lnTo>
                <a:lnTo>
                  <a:pt x="34798" y="214757"/>
                </a:lnTo>
                <a:lnTo>
                  <a:pt x="33782" y="208534"/>
                </a:lnTo>
                <a:lnTo>
                  <a:pt x="30480" y="202438"/>
                </a:lnTo>
                <a:lnTo>
                  <a:pt x="29464" y="199898"/>
                </a:lnTo>
                <a:lnTo>
                  <a:pt x="27305" y="196850"/>
                </a:lnTo>
                <a:lnTo>
                  <a:pt x="25146" y="194818"/>
                </a:lnTo>
                <a:lnTo>
                  <a:pt x="22987" y="193294"/>
                </a:lnTo>
                <a:lnTo>
                  <a:pt x="17145" y="189611"/>
                </a:lnTo>
                <a:lnTo>
                  <a:pt x="12827" y="186055"/>
                </a:lnTo>
                <a:lnTo>
                  <a:pt x="9144" y="183007"/>
                </a:lnTo>
                <a:lnTo>
                  <a:pt x="5969" y="180467"/>
                </a:lnTo>
                <a:lnTo>
                  <a:pt x="3810" y="177419"/>
                </a:lnTo>
                <a:lnTo>
                  <a:pt x="1651" y="174371"/>
                </a:lnTo>
                <a:lnTo>
                  <a:pt x="508" y="171704"/>
                </a:lnTo>
                <a:lnTo>
                  <a:pt x="0" y="169164"/>
                </a:lnTo>
                <a:lnTo>
                  <a:pt x="0" y="166624"/>
                </a:lnTo>
                <a:lnTo>
                  <a:pt x="0" y="164084"/>
                </a:lnTo>
                <a:lnTo>
                  <a:pt x="1143" y="161544"/>
                </a:lnTo>
                <a:lnTo>
                  <a:pt x="2159" y="159512"/>
                </a:lnTo>
                <a:lnTo>
                  <a:pt x="5334" y="155448"/>
                </a:lnTo>
                <a:lnTo>
                  <a:pt x="10160" y="151257"/>
                </a:lnTo>
                <a:lnTo>
                  <a:pt x="14986" y="147701"/>
                </a:lnTo>
                <a:lnTo>
                  <a:pt x="20955" y="144653"/>
                </a:lnTo>
                <a:lnTo>
                  <a:pt x="26289" y="141097"/>
                </a:lnTo>
                <a:lnTo>
                  <a:pt x="32639" y="138557"/>
                </a:lnTo>
                <a:lnTo>
                  <a:pt x="37465" y="136017"/>
                </a:lnTo>
                <a:lnTo>
                  <a:pt x="41783" y="133858"/>
                </a:lnTo>
                <a:lnTo>
                  <a:pt x="45466" y="131318"/>
                </a:lnTo>
                <a:lnTo>
                  <a:pt x="47625" y="129286"/>
                </a:lnTo>
                <a:lnTo>
                  <a:pt x="48768" y="127254"/>
                </a:lnTo>
                <a:lnTo>
                  <a:pt x="49784" y="124206"/>
                </a:lnTo>
                <a:lnTo>
                  <a:pt x="50927" y="120650"/>
                </a:lnTo>
                <a:lnTo>
                  <a:pt x="51435" y="116586"/>
                </a:lnTo>
                <a:lnTo>
                  <a:pt x="52959" y="107823"/>
                </a:lnTo>
                <a:lnTo>
                  <a:pt x="54102" y="99187"/>
                </a:lnTo>
                <a:lnTo>
                  <a:pt x="55118" y="83820"/>
                </a:lnTo>
                <a:lnTo>
                  <a:pt x="55118" y="76708"/>
                </a:lnTo>
                <a:lnTo>
                  <a:pt x="56261" y="74041"/>
                </a:lnTo>
                <a:lnTo>
                  <a:pt x="57277" y="72009"/>
                </a:lnTo>
                <a:lnTo>
                  <a:pt x="71247" y="74041"/>
                </a:lnTo>
                <a:lnTo>
                  <a:pt x="77089" y="79248"/>
                </a:lnTo>
                <a:lnTo>
                  <a:pt x="92075" y="70485"/>
                </a:lnTo>
                <a:lnTo>
                  <a:pt x="107061" y="75565"/>
                </a:lnTo>
                <a:lnTo>
                  <a:pt x="120904" y="81280"/>
                </a:lnTo>
                <a:lnTo>
                  <a:pt x="134874" y="83820"/>
                </a:lnTo>
                <a:lnTo>
                  <a:pt x="149860" y="85852"/>
                </a:lnTo>
                <a:lnTo>
                  <a:pt x="164846" y="83820"/>
                </a:lnTo>
                <a:lnTo>
                  <a:pt x="179324" y="78232"/>
                </a:lnTo>
                <a:lnTo>
                  <a:pt x="194310" y="78232"/>
                </a:lnTo>
                <a:lnTo>
                  <a:pt x="208153" y="81280"/>
                </a:lnTo>
                <a:lnTo>
                  <a:pt x="221615" y="83820"/>
                </a:lnTo>
                <a:lnTo>
                  <a:pt x="235966" y="87376"/>
                </a:lnTo>
                <a:lnTo>
                  <a:pt x="249936" y="91440"/>
                </a:lnTo>
                <a:lnTo>
                  <a:pt x="264922" y="93980"/>
                </a:lnTo>
                <a:lnTo>
                  <a:pt x="278257" y="95631"/>
                </a:lnTo>
                <a:lnTo>
                  <a:pt x="286893" y="92964"/>
                </a:lnTo>
                <a:lnTo>
                  <a:pt x="300736" y="90424"/>
                </a:lnTo>
                <a:lnTo>
                  <a:pt x="314706" y="84836"/>
                </a:lnTo>
                <a:lnTo>
                  <a:pt x="330200" y="95631"/>
                </a:lnTo>
                <a:lnTo>
                  <a:pt x="345186" y="103251"/>
                </a:lnTo>
                <a:lnTo>
                  <a:pt x="358521" y="101219"/>
                </a:lnTo>
                <a:lnTo>
                  <a:pt x="372999" y="93980"/>
                </a:lnTo>
                <a:lnTo>
                  <a:pt x="385318" y="81280"/>
                </a:lnTo>
                <a:lnTo>
                  <a:pt x="391668" y="67437"/>
                </a:lnTo>
                <a:lnTo>
                  <a:pt x="391668" y="63881"/>
                </a:lnTo>
                <a:lnTo>
                  <a:pt x="397637" y="58801"/>
                </a:lnTo>
                <a:lnTo>
                  <a:pt x="401828" y="44957"/>
                </a:lnTo>
                <a:lnTo>
                  <a:pt x="405130" y="30607"/>
                </a:lnTo>
                <a:lnTo>
                  <a:pt x="407162" y="17272"/>
                </a:lnTo>
                <a:lnTo>
                  <a:pt x="422783" y="7112"/>
                </a:lnTo>
                <a:lnTo>
                  <a:pt x="436118" y="4064"/>
                </a:lnTo>
                <a:lnTo>
                  <a:pt x="450596" y="0"/>
                </a:lnTo>
                <a:lnTo>
                  <a:pt x="465582" y="5588"/>
                </a:lnTo>
                <a:lnTo>
                  <a:pt x="479425" y="10668"/>
                </a:lnTo>
                <a:lnTo>
                  <a:pt x="483234" y="25019"/>
                </a:lnTo>
                <a:lnTo>
                  <a:pt x="487426" y="38862"/>
                </a:lnTo>
                <a:lnTo>
                  <a:pt x="501396" y="51562"/>
                </a:lnTo>
                <a:lnTo>
                  <a:pt x="508381" y="54101"/>
                </a:lnTo>
                <a:lnTo>
                  <a:pt x="523366" y="54101"/>
                </a:lnTo>
                <a:lnTo>
                  <a:pt x="537209" y="55626"/>
                </a:lnTo>
                <a:lnTo>
                  <a:pt x="551180" y="50545"/>
                </a:lnTo>
                <a:lnTo>
                  <a:pt x="566674" y="43942"/>
                </a:lnTo>
                <a:lnTo>
                  <a:pt x="580009" y="45974"/>
                </a:lnTo>
                <a:lnTo>
                  <a:pt x="593978" y="59817"/>
                </a:lnTo>
                <a:lnTo>
                  <a:pt x="598297" y="62864"/>
                </a:lnTo>
                <a:lnTo>
                  <a:pt x="597662" y="63881"/>
                </a:lnTo>
                <a:lnTo>
                  <a:pt x="597153" y="64897"/>
                </a:lnTo>
                <a:lnTo>
                  <a:pt x="593978" y="69469"/>
                </a:lnTo>
                <a:lnTo>
                  <a:pt x="586994" y="80772"/>
                </a:lnTo>
                <a:lnTo>
                  <a:pt x="583311" y="88392"/>
                </a:lnTo>
                <a:lnTo>
                  <a:pt x="579501" y="97663"/>
                </a:lnTo>
                <a:lnTo>
                  <a:pt x="578484" y="103251"/>
                </a:lnTo>
                <a:lnTo>
                  <a:pt x="577341" y="108331"/>
                </a:lnTo>
                <a:lnTo>
                  <a:pt x="576326" y="114427"/>
                </a:lnTo>
                <a:lnTo>
                  <a:pt x="575818" y="120142"/>
                </a:lnTo>
                <a:lnTo>
                  <a:pt x="575183" y="130302"/>
                </a:lnTo>
                <a:lnTo>
                  <a:pt x="573659" y="138557"/>
                </a:lnTo>
                <a:lnTo>
                  <a:pt x="572008" y="144653"/>
                </a:lnTo>
                <a:lnTo>
                  <a:pt x="569849" y="148717"/>
                </a:lnTo>
                <a:lnTo>
                  <a:pt x="565022" y="154940"/>
                </a:lnTo>
                <a:lnTo>
                  <a:pt x="557022" y="162052"/>
                </a:lnTo>
                <a:lnTo>
                  <a:pt x="553339" y="166624"/>
                </a:lnTo>
                <a:lnTo>
                  <a:pt x="550037" y="169672"/>
                </a:lnTo>
                <a:lnTo>
                  <a:pt x="548005" y="171196"/>
                </a:lnTo>
                <a:lnTo>
                  <a:pt x="545211" y="171704"/>
                </a:lnTo>
                <a:lnTo>
                  <a:pt x="542544" y="171704"/>
                </a:lnTo>
                <a:lnTo>
                  <a:pt x="537718" y="170688"/>
                </a:lnTo>
                <a:lnTo>
                  <a:pt x="532384" y="169164"/>
                </a:lnTo>
                <a:lnTo>
                  <a:pt x="524891" y="167132"/>
                </a:lnTo>
                <a:lnTo>
                  <a:pt x="520700" y="166624"/>
                </a:lnTo>
                <a:lnTo>
                  <a:pt x="516382" y="166116"/>
                </a:lnTo>
                <a:lnTo>
                  <a:pt x="513715" y="166116"/>
                </a:lnTo>
                <a:lnTo>
                  <a:pt x="511047" y="166624"/>
                </a:lnTo>
                <a:lnTo>
                  <a:pt x="508381" y="167640"/>
                </a:lnTo>
                <a:lnTo>
                  <a:pt x="506730" y="169164"/>
                </a:lnTo>
                <a:lnTo>
                  <a:pt x="504571" y="170180"/>
                </a:lnTo>
                <a:lnTo>
                  <a:pt x="503047" y="171704"/>
                </a:lnTo>
                <a:lnTo>
                  <a:pt x="500888" y="175387"/>
                </a:lnTo>
                <a:lnTo>
                  <a:pt x="499745" y="178943"/>
                </a:lnTo>
                <a:lnTo>
                  <a:pt x="499237" y="180975"/>
                </a:lnTo>
                <a:lnTo>
                  <a:pt x="499237" y="181991"/>
                </a:lnTo>
                <a:lnTo>
                  <a:pt x="499237" y="184023"/>
                </a:lnTo>
                <a:lnTo>
                  <a:pt x="499745" y="191643"/>
                </a:lnTo>
                <a:lnTo>
                  <a:pt x="500888" y="205994"/>
                </a:lnTo>
                <a:lnTo>
                  <a:pt x="502412" y="230505"/>
                </a:lnTo>
                <a:lnTo>
                  <a:pt x="503555" y="242316"/>
                </a:lnTo>
                <a:lnTo>
                  <a:pt x="503555" y="248920"/>
                </a:lnTo>
                <a:lnTo>
                  <a:pt x="503555" y="252095"/>
                </a:lnTo>
                <a:lnTo>
                  <a:pt x="503555" y="253111"/>
                </a:lnTo>
                <a:lnTo>
                  <a:pt x="504063" y="252603"/>
                </a:lnTo>
                <a:lnTo>
                  <a:pt x="505078" y="252603"/>
                </a:lnTo>
                <a:lnTo>
                  <a:pt x="507872" y="254127"/>
                </a:lnTo>
                <a:lnTo>
                  <a:pt x="511047" y="258191"/>
                </a:lnTo>
                <a:lnTo>
                  <a:pt x="513207" y="260731"/>
                </a:lnTo>
                <a:lnTo>
                  <a:pt x="514222" y="264287"/>
                </a:lnTo>
                <a:lnTo>
                  <a:pt x="514731" y="267335"/>
                </a:lnTo>
                <a:lnTo>
                  <a:pt x="514222" y="269875"/>
                </a:lnTo>
                <a:lnTo>
                  <a:pt x="514222" y="273558"/>
                </a:lnTo>
                <a:lnTo>
                  <a:pt x="513207" y="276098"/>
                </a:lnTo>
                <a:lnTo>
                  <a:pt x="512064" y="278638"/>
                </a:lnTo>
                <a:lnTo>
                  <a:pt x="510540" y="281178"/>
                </a:lnTo>
                <a:lnTo>
                  <a:pt x="504063" y="289306"/>
                </a:lnTo>
                <a:lnTo>
                  <a:pt x="500888" y="291973"/>
                </a:lnTo>
                <a:lnTo>
                  <a:pt x="496062" y="295021"/>
                </a:lnTo>
                <a:lnTo>
                  <a:pt x="484759" y="300609"/>
                </a:lnTo>
                <a:lnTo>
                  <a:pt x="470916" y="308229"/>
                </a:lnTo>
                <a:lnTo>
                  <a:pt x="460247" y="313436"/>
                </a:lnTo>
                <a:lnTo>
                  <a:pt x="456946" y="315468"/>
                </a:lnTo>
                <a:lnTo>
                  <a:pt x="455422" y="318008"/>
                </a:lnTo>
                <a:lnTo>
                  <a:pt x="454278" y="320040"/>
                </a:lnTo>
                <a:lnTo>
                  <a:pt x="454278" y="322072"/>
                </a:lnTo>
                <a:lnTo>
                  <a:pt x="455422" y="326136"/>
                </a:lnTo>
                <a:lnTo>
                  <a:pt x="455930" y="327660"/>
                </a:lnTo>
                <a:lnTo>
                  <a:pt x="458089" y="329819"/>
                </a:lnTo>
                <a:lnTo>
                  <a:pt x="459105" y="330327"/>
                </a:lnTo>
                <a:lnTo>
                  <a:pt x="459105" y="330835"/>
                </a:lnTo>
                <a:lnTo>
                  <a:pt x="459105" y="331851"/>
                </a:lnTo>
                <a:lnTo>
                  <a:pt x="456946" y="330835"/>
                </a:lnTo>
                <a:lnTo>
                  <a:pt x="453263" y="329819"/>
                </a:lnTo>
                <a:lnTo>
                  <a:pt x="437769" y="327152"/>
                </a:lnTo>
                <a:lnTo>
                  <a:pt x="429641" y="326136"/>
                </a:lnTo>
                <a:lnTo>
                  <a:pt x="424307" y="326136"/>
                </a:lnTo>
                <a:lnTo>
                  <a:pt x="425450" y="322580"/>
                </a:lnTo>
                <a:lnTo>
                  <a:pt x="425958" y="321564"/>
                </a:lnTo>
                <a:lnTo>
                  <a:pt x="425958" y="317500"/>
                </a:lnTo>
                <a:lnTo>
                  <a:pt x="426466" y="306705"/>
                </a:lnTo>
                <a:lnTo>
                  <a:pt x="425958" y="299085"/>
                </a:lnTo>
                <a:lnTo>
                  <a:pt x="425450" y="291465"/>
                </a:lnTo>
                <a:lnTo>
                  <a:pt x="424307" y="283210"/>
                </a:lnTo>
                <a:lnTo>
                  <a:pt x="422783" y="274574"/>
                </a:lnTo>
                <a:lnTo>
                  <a:pt x="421640" y="270510"/>
                </a:lnTo>
                <a:lnTo>
                  <a:pt x="420624" y="267335"/>
                </a:lnTo>
                <a:lnTo>
                  <a:pt x="419481" y="265303"/>
                </a:lnTo>
                <a:lnTo>
                  <a:pt x="417957" y="263271"/>
                </a:lnTo>
                <a:lnTo>
                  <a:pt x="416306" y="262255"/>
                </a:lnTo>
                <a:lnTo>
                  <a:pt x="414147" y="260731"/>
                </a:lnTo>
                <a:lnTo>
                  <a:pt x="411988" y="260223"/>
                </a:lnTo>
                <a:lnTo>
                  <a:pt x="409956" y="259715"/>
                </a:lnTo>
                <a:lnTo>
                  <a:pt x="403987" y="258699"/>
                </a:lnTo>
                <a:lnTo>
                  <a:pt x="397637" y="257175"/>
                </a:lnTo>
                <a:lnTo>
                  <a:pt x="394334" y="256159"/>
                </a:lnTo>
                <a:lnTo>
                  <a:pt x="389509" y="254635"/>
                </a:lnTo>
                <a:lnTo>
                  <a:pt x="385318" y="253111"/>
                </a:lnTo>
                <a:lnTo>
                  <a:pt x="379984" y="249936"/>
                </a:lnTo>
                <a:lnTo>
                  <a:pt x="371856" y="244348"/>
                </a:lnTo>
                <a:lnTo>
                  <a:pt x="365506" y="238760"/>
                </a:lnTo>
                <a:lnTo>
                  <a:pt x="361696" y="234696"/>
                </a:lnTo>
                <a:lnTo>
                  <a:pt x="358521" y="230505"/>
                </a:lnTo>
                <a:lnTo>
                  <a:pt x="356362" y="226949"/>
                </a:lnTo>
                <a:lnTo>
                  <a:pt x="353695" y="224409"/>
                </a:lnTo>
                <a:lnTo>
                  <a:pt x="352171" y="223393"/>
                </a:lnTo>
                <a:lnTo>
                  <a:pt x="350012" y="222377"/>
                </a:lnTo>
                <a:lnTo>
                  <a:pt x="347345" y="221361"/>
                </a:lnTo>
                <a:lnTo>
                  <a:pt x="344678" y="220853"/>
                </a:lnTo>
                <a:lnTo>
                  <a:pt x="341376" y="220345"/>
                </a:lnTo>
                <a:lnTo>
                  <a:pt x="338709" y="220853"/>
                </a:lnTo>
                <a:lnTo>
                  <a:pt x="335026" y="221361"/>
                </a:lnTo>
                <a:lnTo>
                  <a:pt x="331724" y="222377"/>
                </a:lnTo>
                <a:lnTo>
                  <a:pt x="328549" y="223393"/>
                </a:lnTo>
                <a:lnTo>
                  <a:pt x="324866" y="225425"/>
                </a:lnTo>
                <a:lnTo>
                  <a:pt x="321564" y="227457"/>
                </a:lnTo>
                <a:lnTo>
                  <a:pt x="318389" y="230505"/>
                </a:lnTo>
                <a:lnTo>
                  <a:pt x="310896" y="236728"/>
                </a:lnTo>
                <a:lnTo>
                  <a:pt x="303911" y="244856"/>
                </a:lnTo>
                <a:lnTo>
                  <a:pt x="295909" y="254127"/>
                </a:lnTo>
                <a:lnTo>
                  <a:pt x="287909" y="264287"/>
                </a:lnTo>
                <a:lnTo>
                  <a:pt x="287909" y="269875"/>
                </a:lnTo>
                <a:lnTo>
                  <a:pt x="287909" y="270510"/>
                </a:lnTo>
                <a:lnTo>
                  <a:pt x="286893" y="269875"/>
                </a:lnTo>
                <a:close/>
              </a:path>
            </a:pathLst>
          </a:custGeom>
          <a:solidFill>
            <a:srgbClr val="D6D6D6"/>
          </a:solidFill>
        </p:spPr>
        <p:txBody>
          <a:bodyPr wrap="square" lIns="0" tIns="0" rIns="0" bIns="0" rtlCol="0">
            <a:noAutofit/>
          </a:bodyPr>
          <a:lstStyle/>
          <a:p>
            <a:endParaRPr sz="1662"/>
          </a:p>
        </p:txBody>
      </p:sp>
      <p:sp>
        <p:nvSpPr>
          <p:cNvPr id="310" name="object 310"/>
          <p:cNvSpPr/>
          <p:nvPr/>
        </p:nvSpPr>
        <p:spPr>
          <a:xfrm>
            <a:off x="2742438" y="3525070"/>
            <a:ext cx="561066" cy="315116"/>
          </a:xfrm>
          <a:custGeom>
            <a:avLst/>
            <a:gdLst/>
            <a:ahLst/>
            <a:cxnLst/>
            <a:rect l="l" t="t" r="r" b="b"/>
            <a:pathLst>
              <a:path w="607822" h="341376">
                <a:moveTo>
                  <a:pt x="291656" y="274638"/>
                </a:moveTo>
                <a:lnTo>
                  <a:pt x="283020" y="272098"/>
                </a:lnTo>
                <a:lnTo>
                  <a:pt x="275527" y="269558"/>
                </a:lnTo>
                <a:lnTo>
                  <a:pt x="261049" y="267018"/>
                </a:lnTo>
                <a:lnTo>
                  <a:pt x="246063" y="262954"/>
                </a:lnTo>
                <a:lnTo>
                  <a:pt x="231077" y="257874"/>
                </a:lnTo>
                <a:lnTo>
                  <a:pt x="217234" y="253683"/>
                </a:lnTo>
                <a:lnTo>
                  <a:pt x="203264" y="253683"/>
                </a:lnTo>
                <a:lnTo>
                  <a:pt x="189421" y="251143"/>
                </a:lnTo>
                <a:lnTo>
                  <a:pt x="174435" y="253683"/>
                </a:lnTo>
                <a:lnTo>
                  <a:pt x="159957" y="241491"/>
                </a:lnTo>
                <a:lnTo>
                  <a:pt x="144971" y="239459"/>
                </a:lnTo>
                <a:lnTo>
                  <a:pt x="131128" y="237935"/>
                </a:lnTo>
                <a:lnTo>
                  <a:pt x="117666" y="239459"/>
                </a:lnTo>
                <a:lnTo>
                  <a:pt x="102172" y="243015"/>
                </a:lnTo>
                <a:lnTo>
                  <a:pt x="88329" y="240475"/>
                </a:lnTo>
                <a:lnTo>
                  <a:pt x="74359" y="236919"/>
                </a:lnTo>
                <a:lnTo>
                  <a:pt x="71692" y="223076"/>
                </a:lnTo>
                <a:lnTo>
                  <a:pt x="57722" y="233744"/>
                </a:lnTo>
                <a:lnTo>
                  <a:pt x="45403" y="236919"/>
                </a:lnTo>
                <a:lnTo>
                  <a:pt x="40069" y="237935"/>
                </a:lnTo>
                <a:lnTo>
                  <a:pt x="40069" y="236919"/>
                </a:lnTo>
                <a:lnTo>
                  <a:pt x="40069" y="233744"/>
                </a:lnTo>
                <a:lnTo>
                  <a:pt x="40069" y="229680"/>
                </a:lnTo>
                <a:lnTo>
                  <a:pt x="39561" y="219520"/>
                </a:lnTo>
                <a:lnTo>
                  <a:pt x="38545" y="213297"/>
                </a:lnTo>
                <a:lnTo>
                  <a:pt x="35243" y="207201"/>
                </a:lnTo>
                <a:lnTo>
                  <a:pt x="34227" y="204661"/>
                </a:lnTo>
                <a:lnTo>
                  <a:pt x="32068" y="201613"/>
                </a:lnTo>
                <a:lnTo>
                  <a:pt x="29909" y="199581"/>
                </a:lnTo>
                <a:lnTo>
                  <a:pt x="27750" y="198057"/>
                </a:lnTo>
                <a:lnTo>
                  <a:pt x="21908" y="194374"/>
                </a:lnTo>
                <a:lnTo>
                  <a:pt x="17590" y="190818"/>
                </a:lnTo>
                <a:lnTo>
                  <a:pt x="13907" y="187770"/>
                </a:lnTo>
                <a:lnTo>
                  <a:pt x="10732" y="185230"/>
                </a:lnTo>
                <a:lnTo>
                  <a:pt x="8573" y="182182"/>
                </a:lnTo>
                <a:lnTo>
                  <a:pt x="6414" y="179134"/>
                </a:lnTo>
                <a:lnTo>
                  <a:pt x="5271" y="176467"/>
                </a:lnTo>
                <a:lnTo>
                  <a:pt x="4763" y="173927"/>
                </a:lnTo>
                <a:lnTo>
                  <a:pt x="4763" y="171387"/>
                </a:lnTo>
                <a:lnTo>
                  <a:pt x="4763" y="168847"/>
                </a:lnTo>
                <a:lnTo>
                  <a:pt x="5906" y="166307"/>
                </a:lnTo>
                <a:lnTo>
                  <a:pt x="6922" y="164275"/>
                </a:lnTo>
                <a:lnTo>
                  <a:pt x="10097" y="160211"/>
                </a:lnTo>
                <a:lnTo>
                  <a:pt x="14923" y="156020"/>
                </a:lnTo>
                <a:lnTo>
                  <a:pt x="19749" y="152464"/>
                </a:lnTo>
                <a:lnTo>
                  <a:pt x="25718" y="149416"/>
                </a:lnTo>
                <a:lnTo>
                  <a:pt x="31052" y="145860"/>
                </a:lnTo>
                <a:lnTo>
                  <a:pt x="37402" y="143320"/>
                </a:lnTo>
                <a:lnTo>
                  <a:pt x="42228" y="140780"/>
                </a:lnTo>
                <a:lnTo>
                  <a:pt x="46546" y="138621"/>
                </a:lnTo>
                <a:lnTo>
                  <a:pt x="50229" y="136081"/>
                </a:lnTo>
                <a:lnTo>
                  <a:pt x="52388" y="134049"/>
                </a:lnTo>
                <a:lnTo>
                  <a:pt x="53531" y="132017"/>
                </a:lnTo>
                <a:lnTo>
                  <a:pt x="54547" y="128969"/>
                </a:lnTo>
                <a:lnTo>
                  <a:pt x="55690" y="125413"/>
                </a:lnTo>
                <a:lnTo>
                  <a:pt x="56198" y="121349"/>
                </a:lnTo>
                <a:lnTo>
                  <a:pt x="57722" y="112586"/>
                </a:lnTo>
                <a:lnTo>
                  <a:pt x="58865" y="103950"/>
                </a:lnTo>
                <a:lnTo>
                  <a:pt x="59881" y="88583"/>
                </a:lnTo>
                <a:lnTo>
                  <a:pt x="59881" y="81471"/>
                </a:lnTo>
                <a:lnTo>
                  <a:pt x="61024" y="78804"/>
                </a:lnTo>
                <a:lnTo>
                  <a:pt x="62040" y="76772"/>
                </a:lnTo>
                <a:lnTo>
                  <a:pt x="76010" y="78804"/>
                </a:lnTo>
                <a:lnTo>
                  <a:pt x="81852" y="84011"/>
                </a:lnTo>
                <a:lnTo>
                  <a:pt x="96838" y="75248"/>
                </a:lnTo>
                <a:lnTo>
                  <a:pt x="111824" y="80328"/>
                </a:lnTo>
                <a:lnTo>
                  <a:pt x="125667" y="86043"/>
                </a:lnTo>
                <a:lnTo>
                  <a:pt x="139637" y="88583"/>
                </a:lnTo>
                <a:lnTo>
                  <a:pt x="154623" y="90615"/>
                </a:lnTo>
                <a:lnTo>
                  <a:pt x="169609" y="88583"/>
                </a:lnTo>
                <a:lnTo>
                  <a:pt x="184087" y="82995"/>
                </a:lnTo>
                <a:lnTo>
                  <a:pt x="199073" y="82995"/>
                </a:lnTo>
                <a:lnTo>
                  <a:pt x="212916" y="86043"/>
                </a:lnTo>
                <a:lnTo>
                  <a:pt x="226378" y="88583"/>
                </a:lnTo>
                <a:lnTo>
                  <a:pt x="240729" y="92139"/>
                </a:lnTo>
                <a:lnTo>
                  <a:pt x="254699" y="96203"/>
                </a:lnTo>
                <a:lnTo>
                  <a:pt x="269685" y="98743"/>
                </a:lnTo>
                <a:lnTo>
                  <a:pt x="283020" y="100394"/>
                </a:lnTo>
                <a:lnTo>
                  <a:pt x="291656" y="97727"/>
                </a:lnTo>
                <a:lnTo>
                  <a:pt x="305499" y="95187"/>
                </a:lnTo>
                <a:lnTo>
                  <a:pt x="319469" y="89599"/>
                </a:lnTo>
                <a:lnTo>
                  <a:pt x="334963" y="100394"/>
                </a:lnTo>
                <a:lnTo>
                  <a:pt x="349949" y="108014"/>
                </a:lnTo>
                <a:lnTo>
                  <a:pt x="363284" y="105982"/>
                </a:lnTo>
                <a:lnTo>
                  <a:pt x="377762" y="98743"/>
                </a:lnTo>
                <a:lnTo>
                  <a:pt x="390081" y="86043"/>
                </a:lnTo>
                <a:lnTo>
                  <a:pt x="396431" y="72200"/>
                </a:lnTo>
                <a:lnTo>
                  <a:pt x="396431" y="68644"/>
                </a:lnTo>
                <a:lnTo>
                  <a:pt x="402400" y="63564"/>
                </a:lnTo>
                <a:lnTo>
                  <a:pt x="406591" y="49720"/>
                </a:lnTo>
                <a:lnTo>
                  <a:pt x="409893" y="35370"/>
                </a:lnTo>
                <a:lnTo>
                  <a:pt x="411925" y="22035"/>
                </a:lnTo>
                <a:lnTo>
                  <a:pt x="427546" y="11875"/>
                </a:lnTo>
                <a:lnTo>
                  <a:pt x="440881" y="8827"/>
                </a:lnTo>
                <a:lnTo>
                  <a:pt x="455359" y="4763"/>
                </a:lnTo>
                <a:lnTo>
                  <a:pt x="470345" y="10351"/>
                </a:lnTo>
                <a:lnTo>
                  <a:pt x="484188" y="15431"/>
                </a:lnTo>
                <a:lnTo>
                  <a:pt x="487997" y="29782"/>
                </a:lnTo>
                <a:lnTo>
                  <a:pt x="492189" y="43625"/>
                </a:lnTo>
                <a:lnTo>
                  <a:pt x="506159" y="56325"/>
                </a:lnTo>
                <a:lnTo>
                  <a:pt x="513144" y="58864"/>
                </a:lnTo>
                <a:lnTo>
                  <a:pt x="528129" y="58864"/>
                </a:lnTo>
                <a:lnTo>
                  <a:pt x="541972" y="60389"/>
                </a:lnTo>
                <a:lnTo>
                  <a:pt x="555943" y="55308"/>
                </a:lnTo>
                <a:lnTo>
                  <a:pt x="571437" y="48705"/>
                </a:lnTo>
                <a:lnTo>
                  <a:pt x="584772" y="50737"/>
                </a:lnTo>
                <a:lnTo>
                  <a:pt x="598741" y="64580"/>
                </a:lnTo>
                <a:lnTo>
                  <a:pt x="603060" y="67627"/>
                </a:lnTo>
                <a:lnTo>
                  <a:pt x="602425" y="68644"/>
                </a:lnTo>
                <a:lnTo>
                  <a:pt x="601916" y="69660"/>
                </a:lnTo>
                <a:lnTo>
                  <a:pt x="598741" y="74232"/>
                </a:lnTo>
                <a:lnTo>
                  <a:pt x="591757" y="85535"/>
                </a:lnTo>
                <a:lnTo>
                  <a:pt x="588074" y="93155"/>
                </a:lnTo>
                <a:lnTo>
                  <a:pt x="584264" y="102426"/>
                </a:lnTo>
                <a:lnTo>
                  <a:pt x="583247" y="108014"/>
                </a:lnTo>
                <a:lnTo>
                  <a:pt x="582104" y="113094"/>
                </a:lnTo>
                <a:lnTo>
                  <a:pt x="581089" y="119190"/>
                </a:lnTo>
                <a:lnTo>
                  <a:pt x="580581" y="124905"/>
                </a:lnTo>
                <a:lnTo>
                  <a:pt x="579946" y="135065"/>
                </a:lnTo>
                <a:lnTo>
                  <a:pt x="578422" y="143320"/>
                </a:lnTo>
                <a:lnTo>
                  <a:pt x="576771" y="149416"/>
                </a:lnTo>
                <a:lnTo>
                  <a:pt x="574612" y="153480"/>
                </a:lnTo>
                <a:lnTo>
                  <a:pt x="569785" y="159703"/>
                </a:lnTo>
                <a:lnTo>
                  <a:pt x="561785" y="166815"/>
                </a:lnTo>
                <a:lnTo>
                  <a:pt x="558102" y="171387"/>
                </a:lnTo>
                <a:lnTo>
                  <a:pt x="554800" y="174435"/>
                </a:lnTo>
                <a:lnTo>
                  <a:pt x="552768" y="175959"/>
                </a:lnTo>
                <a:lnTo>
                  <a:pt x="549974" y="176467"/>
                </a:lnTo>
                <a:lnTo>
                  <a:pt x="547307" y="176467"/>
                </a:lnTo>
                <a:lnTo>
                  <a:pt x="542481" y="175451"/>
                </a:lnTo>
                <a:lnTo>
                  <a:pt x="537147" y="173927"/>
                </a:lnTo>
                <a:lnTo>
                  <a:pt x="529654" y="171895"/>
                </a:lnTo>
                <a:lnTo>
                  <a:pt x="525463" y="171387"/>
                </a:lnTo>
                <a:lnTo>
                  <a:pt x="521145" y="170879"/>
                </a:lnTo>
                <a:lnTo>
                  <a:pt x="518478" y="170879"/>
                </a:lnTo>
                <a:lnTo>
                  <a:pt x="515810" y="171387"/>
                </a:lnTo>
                <a:lnTo>
                  <a:pt x="513144" y="172403"/>
                </a:lnTo>
                <a:lnTo>
                  <a:pt x="511493" y="173927"/>
                </a:lnTo>
                <a:lnTo>
                  <a:pt x="509334" y="174943"/>
                </a:lnTo>
                <a:lnTo>
                  <a:pt x="507810" y="176467"/>
                </a:lnTo>
                <a:lnTo>
                  <a:pt x="505651" y="180150"/>
                </a:lnTo>
                <a:lnTo>
                  <a:pt x="504508" y="183706"/>
                </a:lnTo>
                <a:lnTo>
                  <a:pt x="504000" y="185738"/>
                </a:lnTo>
                <a:lnTo>
                  <a:pt x="504000" y="186754"/>
                </a:lnTo>
                <a:lnTo>
                  <a:pt x="504000" y="188786"/>
                </a:lnTo>
                <a:lnTo>
                  <a:pt x="504508" y="196406"/>
                </a:lnTo>
                <a:lnTo>
                  <a:pt x="505651" y="210757"/>
                </a:lnTo>
                <a:lnTo>
                  <a:pt x="507175" y="235268"/>
                </a:lnTo>
                <a:lnTo>
                  <a:pt x="508318" y="247079"/>
                </a:lnTo>
                <a:lnTo>
                  <a:pt x="508318" y="253683"/>
                </a:lnTo>
                <a:lnTo>
                  <a:pt x="508318" y="256858"/>
                </a:lnTo>
                <a:lnTo>
                  <a:pt x="508318" y="257874"/>
                </a:lnTo>
                <a:lnTo>
                  <a:pt x="508826" y="257366"/>
                </a:lnTo>
                <a:lnTo>
                  <a:pt x="509841" y="257366"/>
                </a:lnTo>
                <a:lnTo>
                  <a:pt x="512635" y="258890"/>
                </a:lnTo>
                <a:lnTo>
                  <a:pt x="515810" y="262954"/>
                </a:lnTo>
                <a:lnTo>
                  <a:pt x="517970" y="265494"/>
                </a:lnTo>
                <a:lnTo>
                  <a:pt x="518985" y="269050"/>
                </a:lnTo>
                <a:lnTo>
                  <a:pt x="519494" y="272098"/>
                </a:lnTo>
                <a:lnTo>
                  <a:pt x="518985" y="274638"/>
                </a:lnTo>
                <a:lnTo>
                  <a:pt x="518985" y="278321"/>
                </a:lnTo>
                <a:lnTo>
                  <a:pt x="517970" y="280861"/>
                </a:lnTo>
                <a:lnTo>
                  <a:pt x="516827" y="283401"/>
                </a:lnTo>
                <a:lnTo>
                  <a:pt x="515303" y="285941"/>
                </a:lnTo>
                <a:lnTo>
                  <a:pt x="508826" y="294069"/>
                </a:lnTo>
                <a:lnTo>
                  <a:pt x="505651" y="296736"/>
                </a:lnTo>
                <a:lnTo>
                  <a:pt x="500825" y="299784"/>
                </a:lnTo>
                <a:lnTo>
                  <a:pt x="489522" y="305372"/>
                </a:lnTo>
                <a:lnTo>
                  <a:pt x="475679" y="312992"/>
                </a:lnTo>
                <a:lnTo>
                  <a:pt x="465010" y="318199"/>
                </a:lnTo>
                <a:lnTo>
                  <a:pt x="461709" y="320231"/>
                </a:lnTo>
                <a:lnTo>
                  <a:pt x="460185" y="322771"/>
                </a:lnTo>
                <a:lnTo>
                  <a:pt x="459041" y="324803"/>
                </a:lnTo>
                <a:lnTo>
                  <a:pt x="459041" y="326835"/>
                </a:lnTo>
                <a:lnTo>
                  <a:pt x="460185" y="330899"/>
                </a:lnTo>
                <a:lnTo>
                  <a:pt x="460693" y="332423"/>
                </a:lnTo>
                <a:lnTo>
                  <a:pt x="462852" y="334582"/>
                </a:lnTo>
                <a:lnTo>
                  <a:pt x="463868" y="335090"/>
                </a:lnTo>
                <a:lnTo>
                  <a:pt x="463868" y="335598"/>
                </a:lnTo>
                <a:lnTo>
                  <a:pt x="463868" y="336614"/>
                </a:lnTo>
                <a:lnTo>
                  <a:pt x="461709" y="335598"/>
                </a:lnTo>
                <a:lnTo>
                  <a:pt x="458026" y="334582"/>
                </a:lnTo>
                <a:lnTo>
                  <a:pt x="442532" y="331915"/>
                </a:lnTo>
                <a:lnTo>
                  <a:pt x="434404" y="330899"/>
                </a:lnTo>
                <a:lnTo>
                  <a:pt x="429070" y="330899"/>
                </a:lnTo>
                <a:lnTo>
                  <a:pt x="430213" y="327343"/>
                </a:lnTo>
                <a:lnTo>
                  <a:pt x="430721" y="326327"/>
                </a:lnTo>
                <a:lnTo>
                  <a:pt x="430721" y="322263"/>
                </a:lnTo>
                <a:lnTo>
                  <a:pt x="431229" y="311468"/>
                </a:lnTo>
                <a:lnTo>
                  <a:pt x="430721" y="303848"/>
                </a:lnTo>
                <a:lnTo>
                  <a:pt x="430213" y="296228"/>
                </a:lnTo>
                <a:lnTo>
                  <a:pt x="429070" y="287973"/>
                </a:lnTo>
                <a:lnTo>
                  <a:pt x="427546" y="279337"/>
                </a:lnTo>
                <a:lnTo>
                  <a:pt x="426403" y="275273"/>
                </a:lnTo>
                <a:lnTo>
                  <a:pt x="425387" y="272098"/>
                </a:lnTo>
                <a:lnTo>
                  <a:pt x="424244" y="270066"/>
                </a:lnTo>
                <a:lnTo>
                  <a:pt x="422720" y="268034"/>
                </a:lnTo>
                <a:lnTo>
                  <a:pt x="421069" y="267018"/>
                </a:lnTo>
                <a:lnTo>
                  <a:pt x="418910" y="265494"/>
                </a:lnTo>
                <a:lnTo>
                  <a:pt x="416751" y="264986"/>
                </a:lnTo>
                <a:lnTo>
                  <a:pt x="414719" y="264478"/>
                </a:lnTo>
                <a:lnTo>
                  <a:pt x="408750" y="263462"/>
                </a:lnTo>
                <a:lnTo>
                  <a:pt x="402400" y="261938"/>
                </a:lnTo>
                <a:lnTo>
                  <a:pt x="399097" y="260922"/>
                </a:lnTo>
                <a:lnTo>
                  <a:pt x="394272" y="259398"/>
                </a:lnTo>
                <a:lnTo>
                  <a:pt x="390081" y="257874"/>
                </a:lnTo>
                <a:lnTo>
                  <a:pt x="384747" y="254699"/>
                </a:lnTo>
                <a:lnTo>
                  <a:pt x="376619" y="249111"/>
                </a:lnTo>
                <a:lnTo>
                  <a:pt x="370269" y="243523"/>
                </a:lnTo>
                <a:lnTo>
                  <a:pt x="366459" y="239459"/>
                </a:lnTo>
                <a:lnTo>
                  <a:pt x="363284" y="235268"/>
                </a:lnTo>
                <a:lnTo>
                  <a:pt x="361125" y="231712"/>
                </a:lnTo>
                <a:lnTo>
                  <a:pt x="358458" y="229172"/>
                </a:lnTo>
                <a:lnTo>
                  <a:pt x="356934" y="228156"/>
                </a:lnTo>
                <a:lnTo>
                  <a:pt x="354775" y="227140"/>
                </a:lnTo>
                <a:lnTo>
                  <a:pt x="352108" y="226124"/>
                </a:lnTo>
                <a:lnTo>
                  <a:pt x="349441" y="225616"/>
                </a:lnTo>
                <a:lnTo>
                  <a:pt x="346139" y="225108"/>
                </a:lnTo>
                <a:lnTo>
                  <a:pt x="343472" y="225616"/>
                </a:lnTo>
                <a:lnTo>
                  <a:pt x="339789" y="226124"/>
                </a:lnTo>
                <a:lnTo>
                  <a:pt x="336487" y="227140"/>
                </a:lnTo>
                <a:lnTo>
                  <a:pt x="333312" y="228156"/>
                </a:lnTo>
                <a:lnTo>
                  <a:pt x="329629" y="230188"/>
                </a:lnTo>
                <a:lnTo>
                  <a:pt x="326327" y="232220"/>
                </a:lnTo>
                <a:lnTo>
                  <a:pt x="323152" y="235268"/>
                </a:lnTo>
                <a:lnTo>
                  <a:pt x="315659" y="241491"/>
                </a:lnTo>
                <a:lnTo>
                  <a:pt x="308674" y="249619"/>
                </a:lnTo>
                <a:lnTo>
                  <a:pt x="300672" y="258890"/>
                </a:lnTo>
                <a:lnTo>
                  <a:pt x="292672" y="269050"/>
                </a:lnTo>
                <a:lnTo>
                  <a:pt x="292672" y="274638"/>
                </a:lnTo>
                <a:lnTo>
                  <a:pt x="292672" y="275273"/>
                </a:lnTo>
                <a:lnTo>
                  <a:pt x="291656" y="274638"/>
                </a:lnTo>
                <a:close/>
              </a:path>
            </a:pathLst>
          </a:custGeom>
          <a:ln w="9525">
            <a:solidFill>
              <a:srgbClr val="FFFFFF"/>
            </a:solidFill>
          </a:ln>
        </p:spPr>
        <p:txBody>
          <a:bodyPr wrap="square" lIns="0" tIns="0" rIns="0" bIns="0" rtlCol="0">
            <a:noAutofit/>
          </a:bodyPr>
          <a:lstStyle/>
          <a:p>
            <a:endParaRPr sz="1662"/>
          </a:p>
        </p:txBody>
      </p:sp>
      <p:sp>
        <p:nvSpPr>
          <p:cNvPr id="311" name="object 311"/>
          <p:cNvSpPr/>
          <p:nvPr/>
        </p:nvSpPr>
        <p:spPr>
          <a:xfrm>
            <a:off x="3915039" y="3601798"/>
            <a:ext cx="51933" cy="22626"/>
          </a:xfrm>
          <a:custGeom>
            <a:avLst/>
            <a:gdLst/>
            <a:ahLst/>
            <a:cxnLst/>
            <a:rect l="l" t="t" r="r" b="b"/>
            <a:pathLst>
              <a:path w="56261" h="24511">
                <a:moveTo>
                  <a:pt x="14351" y="0"/>
                </a:moveTo>
                <a:lnTo>
                  <a:pt x="28194" y="0"/>
                </a:lnTo>
                <a:lnTo>
                  <a:pt x="43053" y="1016"/>
                </a:lnTo>
                <a:lnTo>
                  <a:pt x="56261" y="7747"/>
                </a:lnTo>
                <a:lnTo>
                  <a:pt x="43053" y="15113"/>
                </a:lnTo>
                <a:lnTo>
                  <a:pt x="29210" y="15113"/>
                </a:lnTo>
                <a:lnTo>
                  <a:pt x="14351" y="24511"/>
                </a:lnTo>
                <a:lnTo>
                  <a:pt x="0" y="18796"/>
                </a:lnTo>
                <a:lnTo>
                  <a:pt x="5842" y="4191"/>
                </a:lnTo>
                <a:lnTo>
                  <a:pt x="14351" y="0"/>
                </a:lnTo>
                <a:close/>
              </a:path>
            </a:pathLst>
          </a:custGeom>
          <a:solidFill>
            <a:srgbClr val="D6D6D6"/>
          </a:solidFill>
        </p:spPr>
        <p:txBody>
          <a:bodyPr wrap="square" lIns="0" tIns="0" rIns="0" bIns="0" rtlCol="0">
            <a:noAutofit/>
          </a:bodyPr>
          <a:lstStyle/>
          <a:p>
            <a:endParaRPr sz="1662"/>
          </a:p>
        </p:txBody>
      </p:sp>
      <p:sp>
        <p:nvSpPr>
          <p:cNvPr id="312" name="object 312"/>
          <p:cNvSpPr/>
          <p:nvPr/>
        </p:nvSpPr>
        <p:spPr>
          <a:xfrm>
            <a:off x="3910642" y="3597401"/>
            <a:ext cx="60726" cy="31418"/>
          </a:xfrm>
          <a:custGeom>
            <a:avLst/>
            <a:gdLst/>
            <a:ahLst/>
            <a:cxnLst/>
            <a:rect l="l" t="t" r="r" b="b"/>
            <a:pathLst>
              <a:path w="65786" h="34036">
                <a:moveTo>
                  <a:pt x="19114" y="4763"/>
                </a:moveTo>
                <a:lnTo>
                  <a:pt x="32957" y="4763"/>
                </a:lnTo>
                <a:lnTo>
                  <a:pt x="47816" y="5779"/>
                </a:lnTo>
                <a:lnTo>
                  <a:pt x="61024" y="12510"/>
                </a:lnTo>
                <a:lnTo>
                  <a:pt x="47816" y="19876"/>
                </a:lnTo>
                <a:lnTo>
                  <a:pt x="33973" y="19876"/>
                </a:lnTo>
                <a:lnTo>
                  <a:pt x="19114" y="29274"/>
                </a:lnTo>
                <a:lnTo>
                  <a:pt x="4763" y="23559"/>
                </a:lnTo>
                <a:lnTo>
                  <a:pt x="10605" y="8954"/>
                </a:lnTo>
                <a:lnTo>
                  <a:pt x="19114" y="4763"/>
                </a:lnTo>
                <a:close/>
              </a:path>
            </a:pathLst>
          </a:custGeom>
          <a:ln w="9525">
            <a:solidFill>
              <a:srgbClr val="FFFFFF"/>
            </a:solidFill>
          </a:ln>
        </p:spPr>
        <p:txBody>
          <a:bodyPr wrap="square" lIns="0" tIns="0" rIns="0" bIns="0" rtlCol="0">
            <a:noAutofit/>
          </a:bodyPr>
          <a:lstStyle/>
          <a:p>
            <a:endParaRPr sz="1662"/>
          </a:p>
        </p:txBody>
      </p:sp>
      <p:sp>
        <p:nvSpPr>
          <p:cNvPr id="313" name="object 313"/>
          <p:cNvSpPr/>
          <p:nvPr/>
        </p:nvSpPr>
        <p:spPr>
          <a:xfrm>
            <a:off x="3456432" y="3415988"/>
            <a:ext cx="25205" cy="21219"/>
          </a:xfrm>
          <a:custGeom>
            <a:avLst/>
            <a:gdLst/>
            <a:ahLst/>
            <a:cxnLst/>
            <a:rect l="l" t="t" r="r" b="b"/>
            <a:pathLst>
              <a:path w="27305" h="22987">
                <a:moveTo>
                  <a:pt x="20320" y="0"/>
                </a:moveTo>
                <a:lnTo>
                  <a:pt x="27305" y="14605"/>
                </a:lnTo>
                <a:lnTo>
                  <a:pt x="13843" y="22987"/>
                </a:lnTo>
                <a:lnTo>
                  <a:pt x="0" y="13589"/>
                </a:lnTo>
                <a:lnTo>
                  <a:pt x="13843" y="1524"/>
                </a:lnTo>
                <a:lnTo>
                  <a:pt x="20320" y="0"/>
                </a:lnTo>
                <a:close/>
              </a:path>
            </a:pathLst>
          </a:custGeom>
          <a:solidFill>
            <a:srgbClr val="D6D6D6"/>
          </a:solidFill>
        </p:spPr>
        <p:txBody>
          <a:bodyPr wrap="square" lIns="0" tIns="0" rIns="0" bIns="0" rtlCol="0">
            <a:noAutofit/>
          </a:bodyPr>
          <a:lstStyle/>
          <a:p>
            <a:endParaRPr sz="1662"/>
          </a:p>
        </p:txBody>
      </p:sp>
      <p:sp>
        <p:nvSpPr>
          <p:cNvPr id="314" name="object 314"/>
          <p:cNvSpPr/>
          <p:nvPr/>
        </p:nvSpPr>
        <p:spPr>
          <a:xfrm>
            <a:off x="3452035" y="3411591"/>
            <a:ext cx="33997" cy="30011"/>
          </a:xfrm>
          <a:custGeom>
            <a:avLst/>
            <a:gdLst/>
            <a:ahLst/>
            <a:cxnLst/>
            <a:rect l="l" t="t" r="r" b="b"/>
            <a:pathLst>
              <a:path w="36830" h="32512">
                <a:moveTo>
                  <a:pt x="25083" y="4763"/>
                </a:moveTo>
                <a:lnTo>
                  <a:pt x="32068" y="19368"/>
                </a:lnTo>
                <a:lnTo>
                  <a:pt x="18606" y="27750"/>
                </a:lnTo>
                <a:lnTo>
                  <a:pt x="4763" y="18352"/>
                </a:lnTo>
                <a:lnTo>
                  <a:pt x="18606" y="6287"/>
                </a:lnTo>
                <a:lnTo>
                  <a:pt x="25083" y="4763"/>
                </a:lnTo>
                <a:close/>
              </a:path>
            </a:pathLst>
          </a:custGeom>
          <a:ln w="9525">
            <a:solidFill>
              <a:srgbClr val="FFFFFF"/>
            </a:solidFill>
          </a:ln>
        </p:spPr>
        <p:txBody>
          <a:bodyPr wrap="square" lIns="0" tIns="0" rIns="0" bIns="0" rtlCol="0">
            <a:noAutofit/>
          </a:bodyPr>
          <a:lstStyle/>
          <a:p>
            <a:endParaRPr sz="1662"/>
          </a:p>
        </p:txBody>
      </p:sp>
      <p:sp>
        <p:nvSpPr>
          <p:cNvPr id="315" name="object 315"/>
          <p:cNvSpPr/>
          <p:nvPr/>
        </p:nvSpPr>
        <p:spPr>
          <a:xfrm>
            <a:off x="3748805" y="2671455"/>
            <a:ext cx="403743" cy="484984"/>
          </a:xfrm>
          <a:custGeom>
            <a:avLst/>
            <a:gdLst/>
            <a:ahLst/>
            <a:cxnLst/>
            <a:rect l="l" t="t" r="r" b="b"/>
            <a:pathLst>
              <a:path w="437388" h="525399">
                <a:moveTo>
                  <a:pt x="409067" y="384810"/>
                </a:moveTo>
                <a:lnTo>
                  <a:pt x="406908" y="398652"/>
                </a:lnTo>
                <a:lnTo>
                  <a:pt x="404241" y="413004"/>
                </a:lnTo>
                <a:lnTo>
                  <a:pt x="400431" y="426339"/>
                </a:lnTo>
                <a:lnTo>
                  <a:pt x="389128" y="413004"/>
                </a:lnTo>
                <a:lnTo>
                  <a:pt x="391795" y="399669"/>
                </a:lnTo>
                <a:lnTo>
                  <a:pt x="402082" y="384810"/>
                </a:lnTo>
                <a:lnTo>
                  <a:pt x="409067" y="384810"/>
                </a:lnTo>
                <a:close/>
                <a:moveTo>
                  <a:pt x="8001" y="360680"/>
                </a:moveTo>
                <a:lnTo>
                  <a:pt x="16637" y="351408"/>
                </a:lnTo>
                <a:lnTo>
                  <a:pt x="8001" y="366268"/>
                </a:lnTo>
                <a:lnTo>
                  <a:pt x="0" y="379602"/>
                </a:lnTo>
                <a:lnTo>
                  <a:pt x="8001" y="391414"/>
                </a:lnTo>
                <a:lnTo>
                  <a:pt x="21463" y="395097"/>
                </a:lnTo>
                <a:lnTo>
                  <a:pt x="35940" y="403225"/>
                </a:lnTo>
                <a:lnTo>
                  <a:pt x="42418" y="388874"/>
                </a:lnTo>
                <a:lnTo>
                  <a:pt x="50927" y="375031"/>
                </a:lnTo>
                <a:lnTo>
                  <a:pt x="52578" y="375031"/>
                </a:lnTo>
                <a:lnTo>
                  <a:pt x="48259" y="388874"/>
                </a:lnTo>
                <a:lnTo>
                  <a:pt x="48259" y="403225"/>
                </a:lnTo>
                <a:lnTo>
                  <a:pt x="52578" y="416560"/>
                </a:lnTo>
                <a:lnTo>
                  <a:pt x="63246" y="429387"/>
                </a:lnTo>
                <a:lnTo>
                  <a:pt x="63246" y="472058"/>
                </a:lnTo>
                <a:lnTo>
                  <a:pt x="65913" y="486918"/>
                </a:lnTo>
                <a:lnTo>
                  <a:pt x="68072" y="500252"/>
                </a:lnTo>
                <a:lnTo>
                  <a:pt x="64897" y="514604"/>
                </a:lnTo>
                <a:lnTo>
                  <a:pt x="78232" y="525399"/>
                </a:lnTo>
                <a:lnTo>
                  <a:pt x="92709" y="519176"/>
                </a:lnTo>
                <a:lnTo>
                  <a:pt x="106680" y="511048"/>
                </a:lnTo>
                <a:lnTo>
                  <a:pt x="121665" y="502793"/>
                </a:lnTo>
                <a:lnTo>
                  <a:pt x="135128" y="496697"/>
                </a:lnTo>
                <a:lnTo>
                  <a:pt x="151130" y="490982"/>
                </a:lnTo>
                <a:lnTo>
                  <a:pt x="164592" y="485902"/>
                </a:lnTo>
                <a:lnTo>
                  <a:pt x="178562" y="477647"/>
                </a:lnTo>
                <a:lnTo>
                  <a:pt x="194056" y="474091"/>
                </a:lnTo>
                <a:lnTo>
                  <a:pt x="208026" y="468376"/>
                </a:lnTo>
                <a:lnTo>
                  <a:pt x="223012" y="461772"/>
                </a:lnTo>
                <a:lnTo>
                  <a:pt x="236347" y="457708"/>
                </a:lnTo>
                <a:lnTo>
                  <a:pt x="251968" y="452501"/>
                </a:lnTo>
                <a:lnTo>
                  <a:pt x="265938" y="444881"/>
                </a:lnTo>
                <a:lnTo>
                  <a:pt x="280924" y="440182"/>
                </a:lnTo>
                <a:lnTo>
                  <a:pt x="295402" y="426847"/>
                </a:lnTo>
                <a:lnTo>
                  <a:pt x="308737" y="423291"/>
                </a:lnTo>
                <a:lnTo>
                  <a:pt x="322707" y="419227"/>
                </a:lnTo>
                <a:lnTo>
                  <a:pt x="326517" y="405892"/>
                </a:lnTo>
                <a:lnTo>
                  <a:pt x="328549" y="392430"/>
                </a:lnTo>
                <a:lnTo>
                  <a:pt x="336677" y="379602"/>
                </a:lnTo>
                <a:lnTo>
                  <a:pt x="343662" y="366268"/>
                </a:lnTo>
                <a:lnTo>
                  <a:pt x="357505" y="352425"/>
                </a:lnTo>
                <a:lnTo>
                  <a:pt x="365633" y="338074"/>
                </a:lnTo>
                <a:lnTo>
                  <a:pt x="364490" y="325247"/>
                </a:lnTo>
                <a:lnTo>
                  <a:pt x="357505" y="311404"/>
                </a:lnTo>
                <a:lnTo>
                  <a:pt x="347345" y="297052"/>
                </a:lnTo>
                <a:lnTo>
                  <a:pt x="353314" y="283718"/>
                </a:lnTo>
                <a:lnTo>
                  <a:pt x="365633" y="297052"/>
                </a:lnTo>
                <a:lnTo>
                  <a:pt x="368300" y="310388"/>
                </a:lnTo>
                <a:lnTo>
                  <a:pt x="382143" y="307848"/>
                </a:lnTo>
                <a:lnTo>
                  <a:pt x="393446" y="294513"/>
                </a:lnTo>
                <a:lnTo>
                  <a:pt x="397764" y="279654"/>
                </a:lnTo>
                <a:lnTo>
                  <a:pt x="396621" y="266319"/>
                </a:lnTo>
                <a:lnTo>
                  <a:pt x="396621" y="251841"/>
                </a:lnTo>
                <a:lnTo>
                  <a:pt x="398780" y="238506"/>
                </a:lnTo>
                <a:lnTo>
                  <a:pt x="385445" y="241173"/>
                </a:lnTo>
                <a:lnTo>
                  <a:pt x="385445" y="228345"/>
                </a:lnTo>
                <a:lnTo>
                  <a:pt x="398780" y="223647"/>
                </a:lnTo>
                <a:lnTo>
                  <a:pt x="412750" y="222631"/>
                </a:lnTo>
                <a:lnTo>
                  <a:pt x="427736" y="226695"/>
                </a:lnTo>
                <a:lnTo>
                  <a:pt x="431038" y="211836"/>
                </a:lnTo>
                <a:lnTo>
                  <a:pt x="433705" y="198501"/>
                </a:lnTo>
                <a:lnTo>
                  <a:pt x="437388" y="186182"/>
                </a:lnTo>
                <a:lnTo>
                  <a:pt x="436372" y="185166"/>
                </a:lnTo>
                <a:lnTo>
                  <a:pt x="435229" y="184658"/>
                </a:lnTo>
                <a:lnTo>
                  <a:pt x="431038" y="184658"/>
                </a:lnTo>
                <a:lnTo>
                  <a:pt x="417068" y="184150"/>
                </a:lnTo>
                <a:lnTo>
                  <a:pt x="406273" y="183642"/>
                </a:lnTo>
                <a:lnTo>
                  <a:pt x="392938" y="182118"/>
                </a:lnTo>
                <a:lnTo>
                  <a:pt x="376301" y="180086"/>
                </a:lnTo>
                <a:lnTo>
                  <a:pt x="356997" y="178054"/>
                </a:lnTo>
                <a:lnTo>
                  <a:pt x="347345" y="176402"/>
                </a:lnTo>
                <a:lnTo>
                  <a:pt x="340360" y="174879"/>
                </a:lnTo>
                <a:lnTo>
                  <a:pt x="334010" y="173355"/>
                </a:lnTo>
                <a:lnTo>
                  <a:pt x="330200" y="170814"/>
                </a:lnTo>
                <a:lnTo>
                  <a:pt x="327025" y="169291"/>
                </a:lnTo>
                <a:lnTo>
                  <a:pt x="325374" y="166751"/>
                </a:lnTo>
                <a:lnTo>
                  <a:pt x="324866" y="164719"/>
                </a:lnTo>
                <a:lnTo>
                  <a:pt x="324866" y="161036"/>
                </a:lnTo>
                <a:lnTo>
                  <a:pt x="325882" y="153924"/>
                </a:lnTo>
                <a:lnTo>
                  <a:pt x="327025" y="143637"/>
                </a:lnTo>
                <a:lnTo>
                  <a:pt x="327533" y="137414"/>
                </a:lnTo>
                <a:lnTo>
                  <a:pt x="327533" y="130810"/>
                </a:lnTo>
                <a:lnTo>
                  <a:pt x="326517" y="123063"/>
                </a:lnTo>
                <a:lnTo>
                  <a:pt x="324358" y="114427"/>
                </a:lnTo>
                <a:lnTo>
                  <a:pt x="322707" y="105664"/>
                </a:lnTo>
                <a:lnTo>
                  <a:pt x="321056" y="98933"/>
                </a:lnTo>
                <a:lnTo>
                  <a:pt x="320548" y="92837"/>
                </a:lnTo>
                <a:lnTo>
                  <a:pt x="320548" y="88773"/>
                </a:lnTo>
                <a:lnTo>
                  <a:pt x="321056" y="84074"/>
                </a:lnTo>
                <a:lnTo>
                  <a:pt x="322199" y="81533"/>
                </a:lnTo>
                <a:lnTo>
                  <a:pt x="323215" y="78994"/>
                </a:lnTo>
                <a:lnTo>
                  <a:pt x="324866" y="76962"/>
                </a:lnTo>
                <a:lnTo>
                  <a:pt x="329184" y="73279"/>
                </a:lnTo>
                <a:lnTo>
                  <a:pt x="332867" y="69723"/>
                </a:lnTo>
                <a:lnTo>
                  <a:pt x="334518" y="67183"/>
                </a:lnTo>
                <a:lnTo>
                  <a:pt x="336042" y="63627"/>
                </a:lnTo>
                <a:lnTo>
                  <a:pt x="337185" y="59944"/>
                </a:lnTo>
                <a:lnTo>
                  <a:pt x="338201" y="55880"/>
                </a:lnTo>
                <a:lnTo>
                  <a:pt x="338201" y="50292"/>
                </a:lnTo>
                <a:lnTo>
                  <a:pt x="337185" y="45593"/>
                </a:lnTo>
                <a:lnTo>
                  <a:pt x="336042" y="40513"/>
                </a:lnTo>
                <a:lnTo>
                  <a:pt x="334010" y="36322"/>
                </a:lnTo>
                <a:lnTo>
                  <a:pt x="331343" y="31750"/>
                </a:lnTo>
                <a:lnTo>
                  <a:pt x="327533" y="28194"/>
                </a:lnTo>
                <a:lnTo>
                  <a:pt x="323723" y="24003"/>
                </a:lnTo>
                <a:lnTo>
                  <a:pt x="320040" y="20447"/>
                </a:lnTo>
                <a:lnTo>
                  <a:pt x="312039" y="13843"/>
                </a:lnTo>
                <a:lnTo>
                  <a:pt x="303403" y="8128"/>
                </a:lnTo>
                <a:lnTo>
                  <a:pt x="296418" y="4064"/>
                </a:lnTo>
                <a:lnTo>
                  <a:pt x="290576" y="0"/>
                </a:lnTo>
                <a:lnTo>
                  <a:pt x="287274" y="1016"/>
                </a:lnTo>
                <a:lnTo>
                  <a:pt x="286766" y="2540"/>
                </a:lnTo>
                <a:lnTo>
                  <a:pt x="286258" y="5588"/>
                </a:lnTo>
                <a:lnTo>
                  <a:pt x="285242" y="9144"/>
                </a:lnTo>
                <a:lnTo>
                  <a:pt x="281940" y="13843"/>
                </a:lnTo>
                <a:lnTo>
                  <a:pt x="278765" y="18415"/>
                </a:lnTo>
                <a:lnTo>
                  <a:pt x="273939" y="22987"/>
                </a:lnTo>
                <a:lnTo>
                  <a:pt x="270129" y="25146"/>
                </a:lnTo>
                <a:lnTo>
                  <a:pt x="266954" y="27178"/>
                </a:lnTo>
                <a:lnTo>
                  <a:pt x="263144" y="29210"/>
                </a:lnTo>
                <a:lnTo>
                  <a:pt x="257810" y="30734"/>
                </a:lnTo>
                <a:lnTo>
                  <a:pt x="253619" y="33274"/>
                </a:lnTo>
                <a:lnTo>
                  <a:pt x="249301" y="34798"/>
                </a:lnTo>
                <a:lnTo>
                  <a:pt x="245999" y="36830"/>
                </a:lnTo>
                <a:lnTo>
                  <a:pt x="243332" y="38481"/>
                </a:lnTo>
                <a:lnTo>
                  <a:pt x="241808" y="40513"/>
                </a:lnTo>
                <a:lnTo>
                  <a:pt x="240157" y="42545"/>
                </a:lnTo>
                <a:lnTo>
                  <a:pt x="239141" y="45085"/>
                </a:lnTo>
                <a:lnTo>
                  <a:pt x="238506" y="47117"/>
                </a:lnTo>
                <a:lnTo>
                  <a:pt x="236982" y="52324"/>
                </a:lnTo>
                <a:lnTo>
                  <a:pt x="235839" y="57912"/>
                </a:lnTo>
                <a:lnTo>
                  <a:pt x="235331" y="60960"/>
                </a:lnTo>
                <a:lnTo>
                  <a:pt x="234315" y="64135"/>
                </a:lnTo>
                <a:lnTo>
                  <a:pt x="232664" y="68199"/>
                </a:lnTo>
                <a:lnTo>
                  <a:pt x="231013" y="71755"/>
                </a:lnTo>
                <a:lnTo>
                  <a:pt x="222504" y="86106"/>
                </a:lnTo>
                <a:lnTo>
                  <a:pt x="215519" y="100457"/>
                </a:lnTo>
                <a:lnTo>
                  <a:pt x="208026" y="116458"/>
                </a:lnTo>
                <a:lnTo>
                  <a:pt x="198882" y="138430"/>
                </a:lnTo>
                <a:lnTo>
                  <a:pt x="196215" y="144652"/>
                </a:lnTo>
                <a:lnTo>
                  <a:pt x="193548" y="149733"/>
                </a:lnTo>
                <a:lnTo>
                  <a:pt x="190246" y="154432"/>
                </a:lnTo>
                <a:lnTo>
                  <a:pt x="187071" y="157988"/>
                </a:lnTo>
                <a:lnTo>
                  <a:pt x="183896" y="161036"/>
                </a:lnTo>
                <a:lnTo>
                  <a:pt x="180086" y="164211"/>
                </a:lnTo>
                <a:lnTo>
                  <a:pt x="176403" y="165735"/>
                </a:lnTo>
                <a:lnTo>
                  <a:pt x="172593" y="167767"/>
                </a:lnTo>
                <a:lnTo>
                  <a:pt x="164084" y="169799"/>
                </a:lnTo>
                <a:lnTo>
                  <a:pt x="154432" y="171323"/>
                </a:lnTo>
                <a:lnTo>
                  <a:pt x="143637" y="173355"/>
                </a:lnTo>
                <a:lnTo>
                  <a:pt x="132461" y="174370"/>
                </a:lnTo>
                <a:lnTo>
                  <a:pt x="127000" y="175387"/>
                </a:lnTo>
                <a:lnTo>
                  <a:pt x="122174" y="177038"/>
                </a:lnTo>
                <a:lnTo>
                  <a:pt x="118490" y="178054"/>
                </a:lnTo>
                <a:lnTo>
                  <a:pt x="115824" y="179577"/>
                </a:lnTo>
                <a:lnTo>
                  <a:pt x="114172" y="181610"/>
                </a:lnTo>
                <a:lnTo>
                  <a:pt x="112014" y="183642"/>
                </a:lnTo>
                <a:lnTo>
                  <a:pt x="111506" y="186182"/>
                </a:lnTo>
                <a:lnTo>
                  <a:pt x="110997" y="188214"/>
                </a:lnTo>
                <a:lnTo>
                  <a:pt x="114172" y="200533"/>
                </a:lnTo>
                <a:lnTo>
                  <a:pt x="118490" y="217043"/>
                </a:lnTo>
                <a:lnTo>
                  <a:pt x="118999" y="221107"/>
                </a:lnTo>
                <a:lnTo>
                  <a:pt x="118999" y="224155"/>
                </a:lnTo>
                <a:lnTo>
                  <a:pt x="118490" y="227838"/>
                </a:lnTo>
                <a:lnTo>
                  <a:pt x="117347" y="229870"/>
                </a:lnTo>
                <a:lnTo>
                  <a:pt x="116332" y="231902"/>
                </a:lnTo>
                <a:lnTo>
                  <a:pt x="114681" y="233426"/>
                </a:lnTo>
                <a:lnTo>
                  <a:pt x="112014" y="234442"/>
                </a:lnTo>
                <a:lnTo>
                  <a:pt x="109855" y="235458"/>
                </a:lnTo>
                <a:lnTo>
                  <a:pt x="105028" y="238506"/>
                </a:lnTo>
                <a:lnTo>
                  <a:pt x="100203" y="241173"/>
                </a:lnTo>
                <a:lnTo>
                  <a:pt x="98678" y="242697"/>
                </a:lnTo>
                <a:lnTo>
                  <a:pt x="97028" y="244729"/>
                </a:lnTo>
                <a:lnTo>
                  <a:pt x="96012" y="247269"/>
                </a:lnTo>
                <a:lnTo>
                  <a:pt x="94869" y="251333"/>
                </a:lnTo>
                <a:lnTo>
                  <a:pt x="93853" y="257048"/>
                </a:lnTo>
                <a:lnTo>
                  <a:pt x="92202" y="262127"/>
                </a:lnTo>
                <a:lnTo>
                  <a:pt x="91694" y="263652"/>
                </a:lnTo>
                <a:lnTo>
                  <a:pt x="89534" y="265176"/>
                </a:lnTo>
                <a:lnTo>
                  <a:pt x="87884" y="266827"/>
                </a:lnTo>
                <a:lnTo>
                  <a:pt x="86359" y="267843"/>
                </a:lnTo>
                <a:lnTo>
                  <a:pt x="72897" y="274447"/>
                </a:lnTo>
                <a:lnTo>
                  <a:pt x="47244" y="285242"/>
                </a:lnTo>
                <a:lnTo>
                  <a:pt x="39624" y="288798"/>
                </a:lnTo>
                <a:lnTo>
                  <a:pt x="32765" y="294005"/>
                </a:lnTo>
                <a:lnTo>
                  <a:pt x="27940" y="298577"/>
                </a:lnTo>
                <a:lnTo>
                  <a:pt x="23622" y="303657"/>
                </a:lnTo>
                <a:lnTo>
                  <a:pt x="19812" y="308864"/>
                </a:lnTo>
                <a:lnTo>
                  <a:pt x="17653" y="314452"/>
                </a:lnTo>
                <a:lnTo>
                  <a:pt x="15621" y="319658"/>
                </a:lnTo>
                <a:lnTo>
                  <a:pt x="14478" y="325247"/>
                </a:lnTo>
                <a:lnTo>
                  <a:pt x="13970" y="330454"/>
                </a:lnTo>
                <a:lnTo>
                  <a:pt x="13462" y="335026"/>
                </a:lnTo>
                <a:lnTo>
                  <a:pt x="13462" y="339089"/>
                </a:lnTo>
                <a:lnTo>
                  <a:pt x="13970" y="342773"/>
                </a:lnTo>
                <a:lnTo>
                  <a:pt x="14478" y="348361"/>
                </a:lnTo>
                <a:lnTo>
                  <a:pt x="14986" y="350393"/>
                </a:lnTo>
                <a:lnTo>
                  <a:pt x="9652" y="359156"/>
                </a:lnTo>
                <a:lnTo>
                  <a:pt x="8001" y="360680"/>
                </a:lnTo>
                <a:close/>
                <a:moveTo>
                  <a:pt x="378460" y="363727"/>
                </a:moveTo>
                <a:lnTo>
                  <a:pt x="375793" y="377063"/>
                </a:lnTo>
                <a:lnTo>
                  <a:pt x="383286" y="403733"/>
                </a:lnTo>
                <a:lnTo>
                  <a:pt x="382143" y="418211"/>
                </a:lnTo>
                <a:lnTo>
                  <a:pt x="383286" y="431545"/>
                </a:lnTo>
                <a:lnTo>
                  <a:pt x="386461" y="444881"/>
                </a:lnTo>
                <a:lnTo>
                  <a:pt x="381127" y="458216"/>
                </a:lnTo>
                <a:lnTo>
                  <a:pt x="385445" y="472567"/>
                </a:lnTo>
                <a:lnTo>
                  <a:pt x="370967" y="481838"/>
                </a:lnTo>
                <a:lnTo>
                  <a:pt x="357505" y="496697"/>
                </a:lnTo>
                <a:lnTo>
                  <a:pt x="343662" y="501777"/>
                </a:lnTo>
                <a:lnTo>
                  <a:pt x="337693" y="487426"/>
                </a:lnTo>
                <a:lnTo>
                  <a:pt x="339852" y="474091"/>
                </a:lnTo>
                <a:lnTo>
                  <a:pt x="340868" y="459232"/>
                </a:lnTo>
                <a:lnTo>
                  <a:pt x="332359" y="446405"/>
                </a:lnTo>
                <a:lnTo>
                  <a:pt x="328549" y="431545"/>
                </a:lnTo>
                <a:lnTo>
                  <a:pt x="334010" y="418211"/>
                </a:lnTo>
                <a:lnTo>
                  <a:pt x="335026" y="403733"/>
                </a:lnTo>
                <a:lnTo>
                  <a:pt x="342519" y="390398"/>
                </a:lnTo>
                <a:lnTo>
                  <a:pt x="347345" y="377063"/>
                </a:lnTo>
                <a:lnTo>
                  <a:pt x="361315" y="363727"/>
                </a:lnTo>
                <a:lnTo>
                  <a:pt x="375793" y="352933"/>
                </a:lnTo>
                <a:lnTo>
                  <a:pt x="378460" y="363727"/>
                </a:lnTo>
                <a:close/>
              </a:path>
            </a:pathLst>
          </a:custGeom>
          <a:solidFill>
            <a:srgbClr val="D6D6D6"/>
          </a:solidFill>
        </p:spPr>
        <p:txBody>
          <a:bodyPr wrap="square" lIns="0" tIns="0" rIns="0" bIns="0" rtlCol="0">
            <a:noAutofit/>
          </a:bodyPr>
          <a:lstStyle/>
          <a:p>
            <a:endParaRPr sz="1662"/>
          </a:p>
        </p:txBody>
      </p:sp>
      <p:sp>
        <p:nvSpPr>
          <p:cNvPr id="316" name="object 316"/>
          <p:cNvSpPr/>
          <p:nvPr/>
        </p:nvSpPr>
        <p:spPr>
          <a:xfrm>
            <a:off x="3744409" y="2667058"/>
            <a:ext cx="412535" cy="493776"/>
          </a:xfrm>
          <a:custGeom>
            <a:avLst/>
            <a:gdLst/>
            <a:ahLst/>
            <a:cxnLst/>
            <a:rect l="l" t="t" r="r" b="b"/>
            <a:pathLst>
              <a:path w="446913" h="534924">
                <a:moveTo>
                  <a:pt x="413830" y="389573"/>
                </a:moveTo>
                <a:lnTo>
                  <a:pt x="411671" y="403415"/>
                </a:lnTo>
                <a:lnTo>
                  <a:pt x="409004" y="417767"/>
                </a:lnTo>
                <a:lnTo>
                  <a:pt x="405194" y="431102"/>
                </a:lnTo>
                <a:lnTo>
                  <a:pt x="393891" y="417767"/>
                </a:lnTo>
                <a:lnTo>
                  <a:pt x="396558" y="404432"/>
                </a:lnTo>
                <a:lnTo>
                  <a:pt x="406845" y="389573"/>
                </a:lnTo>
                <a:lnTo>
                  <a:pt x="413830" y="389573"/>
                </a:lnTo>
                <a:close/>
                <a:moveTo>
                  <a:pt x="12764" y="365443"/>
                </a:moveTo>
                <a:lnTo>
                  <a:pt x="21400" y="356171"/>
                </a:lnTo>
                <a:lnTo>
                  <a:pt x="12764" y="371031"/>
                </a:lnTo>
                <a:lnTo>
                  <a:pt x="4763" y="384365"/>
                </a:lnTo>
                <a:lnTo>
                  <a:pt x="12764" y="396177"/>
                </a:lnTo>
                <a:lnTo>
                  <a:pt x="26226" y="399860"/>
                </a:lnTo>
                <a:lnTo>
                  <a:pt x="40703" y="407988"/>
                </a:lnTo>
                <a:lnTo>
                  <a:pt x="47181" y="393637"/>
                </a:lnTo>
                <a:lnTo>
                  <a:pt x="55690" y="379794"/>
                </a:lnTo>
                <a:lnTo>
                  <a:pt x="57341" y="379794"/>
                </a:lnTo>
                <a:lnTo>
                  <a:pt x="53022" y="393637"/>
                </a:lnTo>
                <a:lnTo>
                  <a:pt x="53022" y="407988"/>
                </a:lnTo>
                <a:lnTo>
                  <a:pt x="57341" y="421323"/>
                </a:lnTo>
                <a:lnTo>
                  <a:pt x="68009" y="434150"/>
                </a:lnTo>
                <a:lnTo>
                  <a:pt x="68009" y="476821"/>
                </a:lnTo>
                <a:lnTo>
                  <a:pt x="70676" y="491681"/>
                </a:lnTo>
                <a:lnTo>
                  <a:pt x="72835" y="505015"/>
                </a:lnTo>
                <a:lnTo>
                  <a:pt x="69660" y="519367"/>
                </a:lnTo>
                <a:lnTo>
                  <a:pt x="82995" y="530162"/>
                </a:lnTo>
                <a:lnTo>
                  <a:pt x="97472" y="523939"/>
                </a:lnTo>
                <a:lnTo>
                  <a:pt x="111443" y="515811"/>
                </a:lnTo>
                <a:lnTo>
                  <a:pt x="126428" y="507556"/>
                </a:lnTo>
                <a:lnTo>
                  <a:pt x="139891" y="501460"/>
                </a:lnTo>
                <a:lnTo>
                  <a:pt x="155893" y="495745"/>
                </a:lnTo>
                <a:lnTo>
                  <a:pt x="169355" y="490665"/>
                </a:lnTo>
                <a:lnTo>
                  <a:pt x="183325" y="482410"/>
                </a:lnTo>
                <a:lnTo>
                  <a:pt x="198819" y="478854"/>
                </a:lnTo>
                <a:lnTo>
                  <a:pt x="212789" y="473139"/>
                </a:lnTo>
                <a:lnTo>
                  <a:pt x="227775" y="466535"/>
                </a:lnTo>
                <a:lnTo>
                  <a:pt x="241110" y="462471"/>
                </a:lnTo>
                <a:lnTo>
                  <a:pt x="256731" y="457264"/>
                </a:lnTo>
                <a:lnTo>
                  <a:pt x="270701" y="449644"/>
                </a:lnTo>
                <a:lnTo>
                  <a:pt x="285687" y="444945"/>
                </a:lnTo>
                <a:lnTo>
                  <a:pt x="300165" y="431610"/>
                </a:lnTo>
                <a:lnTo>
                  <a:pt x="313500" y="428054"/>
                </a:lnTo>
                <a:lnTo>
                  <a:pt x="327470" y="423990"/>
                </a:lnTo>
                <a:lnTo>
                  <a:pt x="331280" y="410655"/>
                </a:lnTo>
                <a:lnTo>
                  <a:pt x="333312" y="397193"/>
                </a:lnTo>
                <a:lnTo>
                  <a:pt x="341440" y="384365"/>
                </a:lnTo>
                <a:lnTo>
                  <a:pt x="348425" y="371031"/>
                </a:lnTo>
                <a:lnTo>
                  <a:pt x="362268" y="357188"/>
                </a:lnTo>
                <a:lnTo>
                  <a:pt x="370396" y="342837"/>
                </a:lnTo>
                <a:lnTo>
                  <a:pt x="369253" y="330010"/>
                </a:lnTo>
                <a:lnTo>
                  <a:pt x="362268" y="316167"/>
                </a:lnTo>
                <a:lnTo>
                  <a:pt x="352108" y="301815"/>
                </a:lnTo>
                <a:lnTo>
                  <a:pt x="358077" y="288481"/>
                </a:lnTo>
                <a:lnTo>
                  <a:pt x="370396" y="301815"/>
                </a:lnTo>
                <a:lnTo>
                  <a:pt x="373063" y="315151"/>
                </a:lnTo>
                <a:lnTo>
                  <a:pt x="386906" y="312611"/>
                </a:lnTo>
                <a:lnTo>
                  <a:pt x="398209" y="299276"/>
                </a:lnTo>
                <a:lnTo>
                  <a:pt x="402527" y="284417"/>
                </a:lnTo>
                <a:lnTo>
                  <a:pt x="401384" y="271082"/>
                </a:lnTo>
                <a:lnTo>
                  <a:pt x="401384" y="256604"/>
                </a:lnTo>
                <a:lnTo>
                  <a:pt x="403543" y="243269"/>
                </a:lnTo>
                <a:lnTo>
                  <a:pt x="390208" y="245936"/>
                </a:lnTo>
                <a:lnTo>
                  <a:pt x="390208" y="233108"/>
                </a:lnTo>
                <a:lnTo>
                  <a:pt x="403543" y="228410"/>
                </a:lnTo>
                <a:lnTo>
                  <a:pt x="417513" y="227394"/>
                </a:lnTo>
                <a:lnTo>
                  <a:pt x="432499" y="231458"/>
                </a:lnTo>
                <a:lnTo>
                  <a:pt x="435801" y="216599"/>
                </a:lnTo>
                <a:lnTo>
                  <a:pt x="438468" y="203264"/>
                </a:lnTo>
                <a:lnTo>
                  <a:pt x="442151" y="190945"/>
                </a:lnTo>
                <a:lnTo>
                  <a:pt x="441135" y="189929"/>
                </a:lnTo>
                <a:lnTo>
                  <a:pt x="439992" y="189421"/>
                </a:lnTo>
                <a:lnTo>
                  <a:pt x="435801" y="189421"/>
                </a:lnTo>
                <a:lnTo>
                  <a:pt x="421831" y="188913"/>
                </a:lnTo>
                <a:lnTo>
                  <a:pt x="411036" y="188405"/>
                </a:lnTo>
                <a:lnTo>
                  <a:pt x="397701" y="186881"/>
                </a:lnTo>
                <a:lnTo>
                  <a:pt x="381064" y="184849"/>
                </a:lnTo>
                <a:lnTo>
                  <a:pt x="361760" y="182817"/>
                </a:lnTo>
                <a:lnTo>
                  <a:pt x="352108" y="181165"/>
                </a:lnTo>
                <a:lnTo>
                  <a:pt x="345123" y="179642"/>
                </a:lnTo>
                <a:lnTo>
                  <a:pt x="338773" y="178118"/>
                </a:lnTo>
                <a:lnTo>
                  <a:pt x="334963" y="175577"/>
                </a:lnTo>
                <a:lnTo>
                  <a:pt x="331788" y="174054"/>
                </a:lnTo>
                <a:lnTo>
                  <a:pt x="330137" y="171514"/>
                </a:lnTo>
                <a:lnTo>
                  <a:pt x="329629" y="169482"/>
                </a:lnTo>
                <a:lnTo>
                  <a:pt x="329629" y="165799"/>
                </a:lnTo>
                <a:lnTo>
                  <a:pt x="330645" y="158687"/>
                </a:lnTo>
                <a:lnTo>
                  <a:pt x="331788" y="148400"/>
                </a:lnTo>
                <a:lnTo>
                  <a:pt x="332296" y="142177"/>
                </a:lnTo>
                <a:lnTo>
                  <a:pt x="332296" y="135573"/>
                </a:lnTo>
                <a:lnTo>
                  <a:pt x="331280" y="127826"/>
                </a:lnTo>
                <a:lnTo>
                  <a:pt x="329121" y="119190"/>
                </a:lnTo>
                <a:lnTo>
                  <a:pt x="327470" y="110427"/>
                </a:lnTo>
                <a:lnTo>
                  <a:pt x="325819" y="103696"/>
                </a:lnTo>
                <a:lnTo>
                  <a:pt x="325311" y="97600"/>
                </a:lnTo>
                <a:lnTo>
                  <a:pt x="325311" y="93536"/>
                </a:lnTo>
                <a:lnTo>
                  <a:pt x="325819" y="88837"/>
                </a:lnTo>
                <a:lnTo>
                  <a:pt x="326962" y="86296"/>
                </a:lnTo>
                <a:lnTo>
                  <a:pt x="327978" y="83757"/>
                </a:lnTo>
                <a:lnTo>
                  <a:pt x="329629" y="81725"/>
                </a:lnTo>
                <a:lnTo>
                  <a:pt x="333947" y="78042"/>
                </a:lnTo>
                <a:lnTo>
                  <a:pt x="337630" y="74486"/>
                </a:lnTo>
                <a:lnTo>
                  <a:pt x="339281" y="71946"/>
                </a:lnTo>
                <a:lnTo>
                  <a:pt x="340805" y="68390"/>
                </a:lnTo>
                <a:lnTo>
                  <a:pt x="341948" y="64707"/>
                </a:lnTo>
                <a:lnTo>
                  <a:pt x="342964" y="60643"/>
                </a:lnTo>
                <a:lnTo>
                  <a:pt x="342964" y="55055"/>
                </a:lnTo>
                <a:lnTo>
                  <a:pt x="341948" y="50356"/>
                </a:lnTo>
                <a:lnTo>
                  <a:pt x="340805" y="45276"/>
                </a:lnTo>
                <a:lnTo>
                  <a:pt x="338773" y="41085"/>
                </a:lnTo>
                <a:lnTo>
                  <a:pt x="336106" y="36513"/>
                </a:lnTo>
                <a:lnTo>
                  <a:pt x="332296" y="32957"/>
                </a:lnTo>
                <a:lnTo>
                  <a:pt x="328486" y="28766"/>
                </a:lnTo>
                <a:lnTo>
                  <a:pt x="324803" y="25210"/>
                </a:lnTo>
                <a:lnTo>
                  <a:pt x="316802" y="18606"/>
                </a:lnTo>
                <a:lnTo>
                  <a:pt x="308166" y="12891"/>
                </a:lnTo>
                <a:lnTo>
                  <a:pt x="301181" y="8827"/>
                </a:lnTo>
                <a:lnTo>
                  <a:pt x="295339" y="4763"/>
                </a:lnTo>
                <a:lnTo>
                  <a:pt x="292037" y="5779"/>
                </a:lnTo>
                <a:lnTo>
                  <a:pt x="291529" y="7303"/>
                </a:lnTo>
                <a:lnTo>
                  <a:pt x="291021" y="10351"/>
                </a:lnTo>
                <a:lnTo>
                  <a:pt x="290005" y="13907"/>
                </a:lnTo>
                <a:lnTo>
                  <a:pt x="286703" y="18606"/>
                </a:lnTo>
                <a:lnTo>
                  <a:pt x="283528" y="23178"/>
                </a:lnTo>
                <a:lnTo>
                  <a:pt x="278702" y="27750"/>
                </a:lnTo>
                <a:lnTo>
                  <a:pt x="274892" y="29909"/>
                </a:lnTo>
                <a:lnTo>
                  <a:pt x="271717" y="31941"/>
                </a:lnTo>
                <a:lnTo>
                  <a:pt x="267907" y="33973"/>
                </a:lnTo>
                <a:lnTo>
                  <a:pt x="262573" y="35497"/>
                </a:lnTo>
                <a:lnTo>
                  <a:pt x="258382" y="38037"/>
                </a:lnTo>
                <a:lnTo>
                  <a:pt x="254064" y="39561"/>
                </a:lnTo>
                <a:lnTo>
                  <a:pt x="250762" y="41593"/>
                </a:lnTo>
                <a:lnTo>
                  <a:pt x="248095" y="43244"/>
                </a:lnTo>
                <a:lnTo>
                  <a:pt x="246571" y="45276"/>
                </a:lnTo>
                <a:lnTo>
                  <a:pt x="244920" y="47308"/>
                </a:lnTo>
                <a:lnTo>
                  <a:pt x="243904" y="49848"/>
                </a:lnTo>
                <a:lnTo>
                  <a:pt x="243269" y="51880"/>
                </a:lnTo>
                <a:lnTo>
                  <a:pt x="241745" y="57087"/>
                </a:lnTo>
                <a:lnTo>
                  <a:pt x="240602" y="62675"/>
                </a:lnTo>
                <a:lnTo>
                  <a:pt x="240094" y="65723"/>
                </a:lnTo>
                <a:lnTo>
                  <a:pt x="239078" y="68898"/>
                </a:lnTo>
                <a:lnTo>
                  <a:pt x="237427" y="72962"/>
                </a:lnTo>
                <a:lnTo>
                  <a:pt x="235776" y="76518"/>
                </a:lnTo>
                <a:lnTo>
                  <a:pt x="227267" y="90869"/>
                </a:lnTo>
                <a:lnTo>
                  <a:pt x="220282" y="105220"/>
                </a:lnTo>
                <a:lnTo>
                  <a:pt x="212789" y="121221"/>
                </a:lnTo>
                <a:lnTo>
                  <a:pt x="203645" y="143193"/>
                </a:lnTo>
                <a:lnTo>
                  <a:pt x="200978" y="149415"/>
                </a:lnTo>
                <a:lnTo>
                  <a:pt x="198311" y="154496"/>
                </a:lnTo>
                <a:lnTo>
                  <a:pt x="195009" y="159195"/>
                </a:lnTo>
                <a:lnTo>
                  <a:pt x="191834" y="162751"/>
                </a:lnTo>
                <a:lnTo>
                  <a:pt x="188659" y="165799"/>
                </a:lnTo>
                <a:lnTo>
                  <a:pt x="184849" y="168974"/>
                </a:lnTo>
                <a:lnTo>
                  <a:pt x="181166" y="170498"/>
                </a:lnTo>
                <a:lnTo>
                  <a:pt x="177356" y="172530"/>
                </a:lnTo>
                <a:lnTo>
                  <a:pt x="168847" y="174562"/>
                </a:lnTo>
                <a:lnTo>
                  <a:pt x="159195" y="176086"/>
                </a:lnTo>
                <a:lnTo>
                  <a:pt x="148400" y="178118"/>
                </a:lnTo>
                <a:lnTo>
                  <a:pt x="137224" y="179133"/>
                </a:lnTo>
                <a:lnTo>
                  <a:pt x="131763" y="180150"/>
                </a:lnTo>
                <a:lnTo>
                  <a:pt x="126937" y="181801"/>
                </a:lnTo>
                <a:lnTo>
                  <a:pt x="123253" y="182817"/>
                </a:lnTo>
                <a:lnTo>
                  <a:pt x="120587" y="184340"/>
                </a:lnTo>
                <a:lnTo>
                  <a:pt x="118935" y="186373"/>
                </a:lnTo>
                <a:lnTo>
                  <a:pt x="116777" y="188405"/>
                </a:lnTo>
                <a:lnTo>
                  <a:pt x="116269" y="190945"/>
                </a:lnTo>
                <a:lnTo>
                  <a:pt x="115760" y="192977"/>
                </a:lnTo>
                <a:lnTo>
                  <a:pt x="118935" y="205296"/>
                </a:lnTo>
                <a:lnTo>
                  <a:pt x="123253" y="221806"/>
                </a:lnTo>
                <a:lnTo>
                  <a:pt x="123762" y="225870"/>
                </a:lnTo>
                <a:lnTo>
                  <a:pt x="123762" y="228918"/>
                </a:lnTo>
                <a:lnTo>
                  <a:pt x="123253" y="232601"/>
                </a:lnTo>
                <a:lnTo>
                  <a:pt x="122110" y="234633"/>
                </a:lnTo>
                <a:lnTo>
                  <a:pt x="121095" y="236665"/>
                </a:lnTo>
                <a:lnTo>
                  <a:pt x="119444" y="238189"/>
                </a:lnTo>
                <a:lnTo>
                  <a:pt x="116777" y="239205"/>
                </a:lnTo>
                <a:lnTo>
                  <a:pt x="114618" y="240221"/>
                </a:lnTo>
                <a:lnTo>
                  <a:pt x="109791" y="243269"/>
                </a:lnTo>
                <a:lnTo>
                  <a:pt x="104966" y="245936"/>
                </a:lnTo>
                <a:lnTo>
                  <a:pt x="103441" y="247460"/>
                </a:lnTo>
                <a:lnTo>
                  <a:pt x="101791" y="249492"/>
                </a:lnTo>
                <a:lnTo>
                  <a:pt x="100775" y="252032"/>
                </a:lnTo>
                <a:lnTo>
                  <a:pt x="99632" y="256096"/>
                </a:lnTo>
                <a:lnTo>
                  <a:pt x="98616" y="261811"/>
                </a:lnTo>
                <a:lnTo>
                  <a:pt x="96965" y="266890"/>
                </a:lnTo>
                <a:lnTo>
                  <a:pt x="96457" y="268415"/>
                </a:lnTo>
                <a:lnTo>
                  <a:pt x="94297" y="269939"/>
                </a:lnTo>
                <a:lnTo>
                  <a:pt x="92647" y="271590"/>
                </a:lnTo>
                <a:lnTo>
                  <a:pt x="91122" y="272606"/>
                </a:lnTo>
                <a:lnTo>
                  <a:pt x="77660" y="279210"/>
                </a:lnTo>
                <a:lnTo>
                  <a:pt x="52007" y="290005"/>
                </a:lnTo>
                <a:lnTo>
                  <a:pt x="44387" y="293561"/>
                </a:lnTo>
                <a:lnTo>
                  <a:pt x="37528" y="298768"/>
                </a:lnTo>
                <a:lnTo>
                  <a:pt x="32703" y="303340"/>
                </a:lnTo>
                <a:lnTo>
                  <a:pt x="28385" y="308420"/>
                </a:lnTo>
                <a:lnTo>
                  <a:pt x="24575" y="313627"/>
                </a:lnTo>
                <a:lnTo>
                  <a:pt x="22416" y="319215"/>
                </a:lnTo>
                <a:lnTo>
                  <a:pt x="20384" y="324421"/>
                </a:lnTo>
                <a:lnTo>
                  <a:pt x="19241" y="330010"/>
                </a:lnTo>
                <a:lnTo>
                  <a:pt x="18733" y="335217"/>
                </a:lnTo>
                <a:lnTo>
                  <a:pt x="18225" y="339789"/>
                </a:lnTo>
                <a:lnTo>
                  <a:pt x="18225" y="343852"/>
                </a:lnTo>
                <a:lnTo>
                  <a:pt x="18733" y="347536"/>
                </a:lnTo>
                <a:lnTo>
                  <a:pt x="19241" y="353124"/>
                </a:lnTo>
                <a:lnTo>
                  <a:pt x="19749" y="355156"/>
                </a:lnTo>
                <a:lnTo>
                  <a:pt x="14415" y="363919"/>
                </a:lnTo>
                <a:lnTo>
                  <a:pt x="12764" y="365443"/>
                </a:lnTo>
                <a:close/>
                <a:moveTo>
                  <a:pt x="383223" y="368490"/>
                </a:moveTo>
                <a:lnTo>
                  <a:pt x="380556" y="381826"/>
                </a:lnTo>
                <a:lnTo>
                  <a:pt x="388049" y="408496"/>
                </a:lnTo>
                <a:lnTo>
                  <a:pt x="386906" y="422974"/>
                </a:lnTo>
                <a:lnTo>
                  <a:pt x="388049" y="436308"/>
                </a:lnTo>
                <a:lnTo>
                  <a:pt x="391224" y="449644"/>
                </a:lnTo>
                <a:lnTo>
                  <a:pt x="385890" y="462979"/>
                </a:lnTo>
                <a:lnTo>
                  <a:pt x="390208" y="477330"/>
                </a:lnTo>
                <a:lnTo>
                  <a:pt x="375730" y="486601"/>
                </a:lnTo>
                <a:lnTo>
                  <a:pt x="362268" y="501460"/>
                </a:lnTo>
                <a:lnTo>
                  <a:pt x="348425" y="506540"/>
                </a:lnTo>
                <a:lnTo>
                  <a:pt x="342456" y="492189"/>
                </a:lnTo>
                <a:lnTo>
                  <a:pt x="344615" y="478854"/>
                </a:lnTo>
                <a:lnTo>
                  <a:pt x="345631" y="463995"/>
                </a:lnTo>
                <a:lnTo>
                  <a:pt x="337122" y="451168"/>
                </a:lnTo>
                <a:lnTo>
                  <a:pt x="333312" y="436308"/>
                </a:lnTo>
                <a:lnTo>
                  <a:pt x="338773" y="422974"/>
                </a:lnTo>
                <a:lnTo>
                  <a:pt x="339789" y="408496"/>
                </a:lnTo>
                <a:lnTo>
                  <a:pt x="347282" y="395161"/>
                </a:lnTo>
                <a:lnTo>
                  <a:pt x="352108" y="381826"/>
                </a:lnTo>
                <a:lnTo>
                  <a:pt x="366078" y="368490"/>
                </a:lnTo>
                <a:lnTo>
                  <a:pt x="380556" y="357696"/>
                </a:lnTo>
                <a:lnTo>
                  <a:pt x="383223" y="368490"/>
                </a:lnTo>
                <a:close/>
              </a:path>
            </a:pathLst>
          </a:custGeom>
          <a:ln w="9525">
            <a:solidFill>
              <a:srgbClr val="FFFFFF"/>
            </a:solidFill>
          </a:ln>
        </p:spPr>
        <p:txBody>
          <a:bodyPr wrap="square" lIns="0" tIns="0" rIns="0" bIns="0" rtlCol="0">
            <a:noAutofit/>
          </a:bodyPr>
          <a:lstStyle/>
          <a:p>
            <a:endParaRPr sz="1662"/>
          </a:p>
        </p:txBody>
      </p:sp>
      <p:sp>
        <p:nvSpPr>
          <p:cNvPr id="317" name="object 317"/>
          <p:cNvSpPr/>
          <p:nvPr/>
        </p:nvSpPr>
        <p:spPr>
          <a:xfrm>
            <a:off x="2798767" y="3743531"/>
            <a:ext cx="26729" cy="11371"/>
          </a:xfrm>
          <a:custGeom>
            <a:avLst/>
            <a:gdLst/>
            <a:ahLst/>
            <a:cxnLst/>
            <a:rect l="l" t="t" r="r" b="b"/>
            <a:pathLst>
              <a:path w="28956" h="12319">
                <a:moveTo>
                  <a:pt x="1651" y="0"/>
                </a:moveTo>
                <a:lnTo>
                  <a:pt x="15113" y="4826"/>
                </a:lnTo>
                <a:lnTo>
                  <a:pt x="28956" y="9652"/>
                </a:lnTo>
                <a:lnTo>
                  <a:pt x="15113" y="12319"/>
                </a:lnTo>
                <a:lnTo>
                  <a:pt x="0" y="10795"/>
                </a:lnTo>
                <a:lnTo>
                  <a:pt x="1651" y="0"/>
                </a:lnTo>
                <a:close/>
              </a:path>
            </a:pathLst>
          </a:custGeom>
          <a:solidFill>
            <a:srgbClr val="D6D6D6"/>
          </a:solidFill>
        </p:spPr>
        <p:txBody>
          <a:bodyPr wrap="square" lIns="0" tIns="0" rIns="0" bIns="0" rtlCol="0">
            <a:noAutofit/>
          </a:bodyPr>
          <a:lstStyle/>
          <a:p>
            <a:endParaRPr sz="1662"/>
          </a:p>
        </p:txBody>
      </p:sp>
      <p:sp>
        <p:nvSpPr>
          <p:cNvPr id="318" name="object 318"/>
          <p:cNvSpPr/>
          <p:nvPr/>
        </p:nvSpPr>
        <p:spPr>
          <a:xfrm>
            <a:off x="2794371" y="3739133"/>
            <a:ext cx="35521" cy="20164"/>
          </a:xfrm>
          <a:custGeom>
            <a:avLst/>
            <a:gdLst/>
            <a:ahLst/>
            <a:cxnLst/>
            <a:rect l="l" t="t" r="r" b="b"/>
            <a:pathLst>
              <a:path w="38481" h="21844">
                <a:moveTo>
                  <a:pt x="6414" y="4763"/>
                </a:moveTo>
                <a:lnTo>
                  <a:pt x="19876" y="9589"/>
                </a:lnTo>
                <a:lnTo>
                  <a:pt x="33719" y="14415"/>
                </a:lnTo>
                <a:lnTo>
                  <a:pt x="19876" y="17082"/>
                </a:lnTo>
                <a:lnTo>
                  <a:pt x="4763" y="15558"/>
                </a:lnTo>
                <a:lnTo>
                  <a:pt x="6414" y="4763"/>
                </a:lnTo>
                <a:close/>
              </a:path>
            </a:pathLst>
          </a:custGeom>
          <a:ln w="9525">
            <a:solidFill>
              <a:srgbClr val="FFFFFF"/>
            </a:solidFill>
          </a:ln>
        </p:spPr>
        <p:txBody>
          <a:bodyPr wrap="square" lIns="0" tIns="0" rIns="0" bIns="0" rtlCol="0">
            <a:noAutofit/>
          </a:bodyPr>
          <a:lstStyle/>
          <a:p>
            <a:endParaRPr sz="1662"/>
          </a:p>
        </p:txBody>
      </p:sp>
      <p:sp>
        <p:nvSpPr>
          <p:cNvPr id="319" name="object 319"/>
          <p:cNvSpPr/>
          <p:nvPr/>
        </p:nvSpPr>
        <p:spPr>
          <a:xfrm>
            <a:off x="3012597" y="3733683"/>
            <a:ext cx="127663" cy="97770"/>
          </a:xfrm>
          <a:custGeom>
            <a:avLst/>
            <a:gdLst/>
            <a:ahLst/>
            <a:cxnLst/>
            <a:rect l="l" t="t" r="r" b="b"/>
            <a:pathLst>
              <a:path w="138302" h="105918">
                <a:moveTo>
                  <a:pt x="136144" y="105918"/>
                </a:moveTo>
                <a:lnTo>
                  <a:pt x="127000" y="105918"/>
                </a:lnTo>
                <a:lnTo>
                  <a:pt x="112141" y="98806"/>
                </a:lnTo>
                <a:lnTo>
                  <a:pt x="98806" y="95250"/>
                </a:lnTo>
                <a:lnTo>
                  <a:pt x="84836" y="91059"/>
                </a:lnTo>
                <a:lnTo>
                  <a:pt x="69342" y="84455"/>
                </a:lnTo>
                <a:lnTo>
                  <a:pt x="55499" y="76327"/>
                </a:lnTo>
                <a:lnTo>
                  <a:pt x="42163" y="71120"/>
                </a:lnTo>
                <a:lnTo>
                  <a:pt x="28321" y="63500"/>
                </a:lnTo>
                <a:lnTo>
                  <a:pt x="13843" y="57785"/>
                </a:lnTo>
                <a:lnTo>
                  <a:pt x="0" y="50165"/>
                </a:lnTo>
                <a:lnTo>
                  <a:pt x="0" y="49657"/>
                </a:lnTo>
                <a:lnTo>
                  <a:pt x="0" y="43942"/>
                </a:lnTo>
                <a:lnTo>
                  <a:pt x="8000" y="33782"/>
                </a:lnTo>
                <a:lnTo>
                  <a:pt x="16002" y="24511"/>
                </a:lnTo>
                <a:lnTo>
                  <a:pt x="22987" y="16383"/>
                </a:lnTo>
                <a:lnTo>
                  <a:pt x="30353" y="10160"/>
                </a:lnTo>
                <a:lnTo>
                  <a:pt x="33655" y="7112"/>
                </a:lnTo>
                <a:lnTo>
                  <a:pt x="36830" y="5080"/>
                </a:lnTo>
                <a:lnTo>
                  <a:pt x="40513" y="3048"/>
                </a:lnTo>
                <a:lnTo>
                  <a:pt x="43815" y="2032"/>
                </a:lnTo>
                <a:lnTo>
                  <a:pt x="46990" y="1016"/>
                </a:lnTo>
                <a:lnTo>
                  <a:pt x="50673" y="508"/>
                </a:lnTo>
                <a:lnTo>
                  <a:pt x="53340" y="0"/>
                </a:lnTo>
                <a:lnTo>
                  <a:pt x="56515" y="508"/>
                </a:lnTo>
                <a:lnTo>
                  <a:pt x="59182" y="1016"/>
                </a:lnTo>
                <a:lnTo>
                  <a:pt x="61849" y="2032"/>
                </a:lnTo>
                <a:lnTo>
                  <a:pt x="64007" y="3048"/>
                </a:lnTo>
                <a:lnTo>
                  <a:pt x="65659" y="4064"/>
                </a:lnTo>
                <a:lnTo>
                  <a:pt x="68325" y="6604"/>
                </a:lnTo>
                <a:lnTo>
                  <a:pt x="70485" y="10160"/>
                </a:lnTo>
                <a:lnTo>
                  <a:pt x="73660" y="14351"/>
                </a:lnTo>
                <a:lnTo>
                  <a:pt x="77343" y="18415"/>
                </a:lnTo>
                <a:lnTo>
                  <a:pt x="83819" y="24003"/>
                </a:lnTo>
                <a:lnTo>
                  <a:pt x="91821" y="29718"/>
                </a:lnTo>
                <a:lnTo>
                  <a:pt x="97155" y="32766"/>
                </a:lnTo>
                <a:lnTo>
                  <a:pt x="101473" y="34290"/>
                </a:lnTo>
                <a:lnTo>
                  <a:pt x="106172" y="35814"/>
                </a:lnTo>
                <a:lnTo>
                  <a:pt x="109474" y="36830"/>
                </a:lnTo>
                <a:lnTo>
                  <a:pt x="115824" y="38354"/>
                </a:lnTo>
                <a:lnTo>
                  <a:pt x="121666" y="39370"/>
                </a:lnTo>
                <a:lnTo>
                  <a:pt x="123825" y="39878"/>
                </a:lnTo>
                <a:lnTo>
                  <a:pt x="125984" y="40386"/>
                </a:lnTo>
                <a:lnTo>
                  <a:pt x="128143" y="41910"/>
                </a:lnTo>
                <a:lnTo>
                  <a:pt x="129667" y="42926"/>
                </a:lnTo>
                <a:lnTo>
                  <a:pt x="131318" y="45085"/>
                </a:lnTo>
                <a:lnTo>
                  <a:pt x="132334" y="47117"/>
                </a:lnTo>
                <a:lnTo>
                  <a:pt x="133477" y="50165"/>
                </a:lnTo>
                <a:lnTo>
                  <a:pt x="134493" y="54229"/>
                </a:lnTo>
                <a:lnTo>
                  <a:pt x="136144" y="62992"/>
                </a:lnTo>
                <a:lnTo>
                  <a:pt x="137160" y="71120"/>
                </a:lnTo>
                <a:lnTo>
                  <a:pt x="137794" y="78867"/>
                </a:lnTo>
                <a:lnTo>
                  <a:pt x="138303" y="86487"/>
                </a:lnTo>
                <a:lnTo>
                  <a:pt x="137794" y="97282"/>
                </a:lnTo>
                <a:lnTo>
                  <a:pt x="137794" y="101346"/>
                </a:lnTo>
                <a:lnTo>
                  <a:pt x="137160" y="102362"/>
                </a:lnTo>
                <a:lnTo>
                  <a:pt x="136144" y="105918"/>
                </a:lnTo>
                <a:close/>
              </a:path>
            </a:pathLst>
          </a:custGeom>
          <a:solidFill>
            <a:srgbClr val="D6D6D6"/>
          </a:solidFill>
        </p:spPr>
        <p:txBody>
          <a:bodyPr wrap="square" lIns="0" tIns="0" rIns="0" bIns="0" rtlCol="0">
            <a:noAutofit/>
          </a:bodyPr>
          <a:lstStyle/>
          <a:p>
            <a:endParaRPr sz="1662"/>
          </a:p>
        </p:txBody>
      </p:sp>
      <p:sp>
        <p:nvSpPr>
          <p:cNvPr id="320" name="object 320"/>
          <p:cNvSpPr/>
          <p:nvPr/>
        </p:nvSpPr>
        <p:spPr>
          <a:xfrm>
            <a:off x="3008200" y="3729287"/>
            <a:ext cx="136456" cy="106563"/>
          </a:xfrm>
          <a:custGeom>
            <a:avLst/>
            <a:gdLst/>
            <a:ahLst/>
            <a:cxnLst/>
            <a:rect l="l" t="t" r="r" b="b"/>
            <a:pathLst>
              <a:path w="147827" h="115443">
                <a:moveTo>
                  <a:pt x="140907" y="110681"/>
                </a:moveTo>
                <a:lnTo>
                  <a:pt x="131763" y="110681"/>
                </a:lnTo>
                <a:lnTo>
                  <a:pt x="116904" y="103569"/>
                </a:lnTo>
                <a:lnTo>
                  <a:pt x="103569" y="100013"/>
                </a:lnTo>
                <a:lnTo>
                  <a:pt x="89599" y="95822"/>
                </a:lnTo>
                <a:lnTo>
                  <a:pt x="74105" y="89218"/>
                </a:lnTo>
                <a:lnTo>
                  <a:pt x="60262" y="81090"/>
                </a:lnTo>
                <a:lnTo>
                  <a:pt x="46926" y="75883"/>
                </a:lnTo>
                <a:lnTo>
                  <a:pt x="33084" y="68263"/>
                </a:lnTo>
                <a:lnTo>
                  <a:pt x="18606" y="62548"/>
                </a:lnTo>
                <a:lnTo>
                  <a:pt x="4763" y="54928"/>
                </a:lnTo>
                <a:lnTo>
                  <a:pt x="4763" y="54420"/>
                </a:lnTo>
                <a:lnTo>
                  <a:pt x="4763" y="48705"/>
                </a:lnTo>
                <a:lnTo>
                  <a:pt x="12763" y="38545"/>
                </a:lnTo>
                <a:lnTo>
                  <a:pt x="20765" y="29274"/>
                </a:lnTo>
                <a:lnTo>
                  <a:pt x="27750" y="21146"/>
                </a:lnTo>
                <a:lnTo>
                  <a:pt x="35116" y="14923"/>
                </a:lnTo>
                <a:lnTo>
                  <a:pt x="38418" y="11875"/>
                </a:lnTo>
                <a:lnTo>
                  <a:pt x="41593" y="9843"/>
                </a:lnTo>
                <a:lnTo>
                  <a:pt x="45276" y="7811"/>
                </a:lnTo>
                <a:lnTo>
                  <a:pt x="48578" y="6795"/>
                </a:lnTo>
                <a:lnTo>
                  <a:pt x="51753" y="5779"/>
                </a:lnTo>
                <a:lnTo>
                  <a:pt x="55436" y="5271"/>
                </a:lnTo>
                <a:lnTo>
                  <a:pt x="58103" y="4763"/>
                </a:lnTo>
                <a:lnTo>
                  <a:pt x="61278" y="5271"/>
                </a:lnTo>
                <a:lnTo>
                  <a:pt x="63945" y="5779"/>
                </a:lnTo>
                <a:lnTo>
                  <a:pt x="66612" y="6795"/>
                </a:lnTo>
                <a:lnTo>
                  <a:pt x="68770" y="7811"/>
                </a:lnTo>
                <a:lnTo>
                  <a:pt x="70422" y="8827"/>
                </a:lnTo>
                <a:lnTo>
                  <a:pt x="73088" y="11367"/>
                </a:lnTo>
                <a:lnTo>
                  <a:pt x="75248" y="14923"/>
                </a:lnTo>
                <a:lnTo>
                  <a:pt x="78423" y="19114"/>
                </a:lnTo>
                <a:lnTo>
                  <a:pt x="82106" y="23178"/>
                </a:lnTo>
                <a:lnTo>
                  <a:pt x="88582" y="28766"/>
                </a:lnTo>
                <a:lnTo>
                  <a:pt x="96584" y="34481"/>
                </a:lnTo>
                <a:lnTo>
                  <a:pt x="101918" y="37529"/>
                </a:lnTo>
                <a:lnTo>
                  <a:pt x="106236" y="39053"/>
                </a:lnTo>
                <a:lnTo>
                  <a:pt x="110935" y="40577"/>
                </a:lnTo>
                <a:lnTo>
                  <a:pt x="114237" y="41593"/>
                </a:lnTo>
                <a:lnTo>
                  <a:pt x="120587" y="43117"/>
                </a:lnTo>
                <a:lnTo>
                  <a:pt x="126429" y="44133"/>
                </a:lnTo>
                <a:lnTo>
                  <a:pt x="128588" y="44641"/>
                </a:lnTo>
                <a:lnTo>
                  <a:pt x="130747" y="45149"/>
                </a:lnTo>
                <a:lnTo>
                  <a:pt x="132906" y="46673"/>
                </a:lnTo>
                <a:lnTo>
                  <a:pt x="134430" y="47689"/>
                </a:lnTo>
                <a:lnTo>
                  <a:pt x="136081" y="49848"/>
                </a:lnTo>
                <a:lnTo>
                  <a:pt x="137097" y="51880"/>
                </a:lnTo>
                <a:lnTo>
                  <a:pt x="138240" y="54928"/>
                </a:lnTo>
                <a:lnTo>
                  <a:pt x="139256" y="58992"/>
                </a:lnTo>
                <a:lnTo>
                  <a:pt x="140907" y="67755"/>
                </a:lnTo>
                <a:lnTo>
                  <a:pt x="141923" y="75883"/>
                </a:lnTo>
                <a:lnTo>
                  <a:pt x="142557" y="83630"/>
                </a:lnTo>
                <a:lnTo>
                  <a:pt x="143066" y="91250"/>
                </a:lnTo>
                <a:lnTo>
                  <a:pt x="142557" y="102045"/>
                </a:lnTo>
                <a:lnTo>
                  <a:pt x="142557" y="106109"/>
                </a:lnTo>
                <a:lnTo>
                  <a:pt x="141923" y="107125"/>
                </a:lnTo>
                <a:lnTo>
                  <a:pt x="140907" y="110681"/>
                </a:lnTo>
                <a:close/>
              </a:path>
            </a:pathLst>
          </a:custGeom>
          <a:ln w="9525">
            <a:solidFill>
              <a:srgbClr val="FFFFFF"/>
            </a:solidFill>
          </a:ln>
        </p:spPr>
        <p:txBody>
          <a:bodyPr wrap="square" lIns="0" tIns="0" rIns="0" bIns="0" rtlCol="0">
            <a:noAutofit/>
          </a:bodyPr>
          <a:lstStyle/>
          <a:p>
            <a:endParaRPr sz="1662"/>
          </a:p>
        </p:txBody>
      </p:sp>
      <p:sp>
        <p:nvSpPr>
          <p:cNvPr id="321" name="object 321"/>
          <p:cNvSpPr/>
          <p:nvPr/>
        </p:nvSpPr>
        <p:spPr>
          <a:xfrm>
            <a:off x="2362083" y="3446936"/>
            <a:ext cx="436685" cy="317930"/>
          </a:xfrm>
          <a:custGeom>
            <a:avLst/>
            <a:gdLst/>
            <a:ahLst/>
            <a:cxnLst/>
            <a:rect l="l" t="t" r="r" b="b"/>
            <a:pathLst>
              <a:path w="473075" h="344424">
                <a:moveTo>
                  <a:pt x="451231" y="323342"/>
                </a:moveTo>
                <a:lnTo>
                  <a:pt x="441579" y="325882"/>
                </a:lnTo>
                <a:lnTo>
                  <a:pt x="427609" y="323342"/>
                </a:lnTo>
                <a:lnTo>
                  <a:pt x="413766" y="331597"/>
                </a:lnTo>
                <a:lnTo>
                  <a:pt x="399796" y="344424"/>
                </a:lnTo>
                <a:lnTo>
                  <a:pt x="385953" y="343408"/>
                </a:lnTo>
                <a:lnTo>
                  <a:pt x="370967" y="342392"/>
                </a:lnTo>
                <a:lnTo>
                  <a:pt x="355346" y="340360"/>
                </a:lnTo>
                <a:lnTo>
                  <a:pt x="341503" y="337693"/>
                </a:lnTo>
                <a:lnTo>
                  <a:pt x="328168" y="335153"/>
                </a:lnTo>
                <a:lnTo>
                  <a:pt x="312547" y="329565"/>
                </a:lnTo>
                <a:lnTo>
                  <a:pt x="298704" y="329565"/>
                </a:lnTo>
                <a:lnTo>
                  <a:pt x="287401" y="326898"/>
                </a:lnTo>
                <a:lnTo>
                  <a:pt x="276225" y="319278"/>
                </a:lnTo>
                <a:lnTo>
                  <a:pt x="262763" y="317754"/>
                </a:lnTo>
                <a:lnTo>
                  <a:pt x="247777" y="303276"/>
                </a:lnTo>
                <a:lnTo>
                  <a:pt x="233934" y="296672"/>
                </a:lnTo>
                <a:lnTo>
                  <a:pt x="219456" y="289941"/>
                </a:lnTo>
                <a:lnTo>
                  <a:pt x="206121" y="287909"/>
                </a:lnTo>
                <a:lnTo>
                  <a:pt x="192151" y="285877"/>
                </a:lnTo>
                <a:lnTo>
                  <a:pt x="177165" y="285877"/>
                </a:lnTo>
                <a:lnTo>
                  <a:pt x="161671" y="282194"/>
                </a:lnTo>
                <a:lnTo>
                  <a:pt x="147828" y="279654"/>
                </a:lnTo>
                <a:lnTo>
                  <a:pt x="132842" y="279654"/>
                </a:lnTo>
                <a:lnTo>
                  <a:pt x="119380" y="277114"/>
                </a:lnTo>
                <a:lnTo>
                  <a:pt x="103378" y="277114"/>
                </a:lnTo>
                <a:lnTo>
                  <a:pt x="89916" y="275082"/>
                </a:lnTo>
                <a:lnTo>
                  <a:pt x="76073" y="273939"/>
                </a:lnTo>
                <a:lnTo>
                  <a:pt x="62738" y="272415"/>
                </a:lnTo>
                <a:lnTo>
                  <a:pt x="46609" y="272415"/>
                </a:lnTo>
                <a:lnTo>
                  <a:pt x="31623" y="264795"/>
                </a:lnTo>
                <a:lnTo>
                  <a:pt x="18288" y="263144"/>
                </a:lnTo>
                <a:lnTo>
                  <a:pt x="13462" y="248793"/>
                </a:lnTo>
                <a:lnTo>
                  <a:pt x="16129" y="235458"/>
                </a:lnTo>
                <a:lnTo>
                  <a:pt x="28956" y="220472"/>
                </a:lnTo>
                <a:lnTo>
                  <a:pt x="42926" y="211328"/>
                </a:lnTo>
                <a:lnTo>
                  <a:pt x="42926" y="196850"/>
                </a:lnTo>
                <a:lnTo>
                  <a:pt x="28956" y="191770"/>
                </a:lnTo>
                <a:lnTo>
                  <a:pt x="13462" y="196850"/>
                </a:lnTo>
                <a:lnTo>
                  <a:pt x="0" y="195326"/>
                </a:lnTo>
                <a:lnTo>
                  <a:pt x="9652" y="196342"/>
                </a:lnTo>
                <a:lnTo>
                  <a:pt x="9652" y="195326"/>
                </a:lnTo>
                <a:lnTo>
                  <a:pt x="9652" y="194310"/>
                </a:lnTo>
                <a:lnTo>
                  <a:pt x="10287" y="193294"/>
                </a:lnTo>
                <a:lnTo>
                  <a:pt x="10795" y="192786"/>
                </a:lnTo>
                <a:lnTo>
                  <a:pt x="11303" y="189738"/>
                </a:lnTo>
                <a:lnTo>
                  <a:pt x="12954" y="184023"/>
                </a:lnTo>
                <a:lnTo>
                  <a:pt x="14986" y="174244"/>
                </a:lnTo>
                <a:lnTo>
                  <a:pt x="18796" y="162941"/>
                </a:lnTo>
                <a:lnTo>
                  <a:pt x="19812" y="157226"/>
                </a:lnTo>
                <a:lnTo>
                  <a:pt x="19812" y="152653"/>
                </a:lnTo>
                <a:lnTo>
                  <a:pt x="19304" y="148082"/>
                </a:lnTo>
                <a:lnTo>
                  <a:pt x="18288" y="142367"/>
                </a:lnTo>
                <a:lnTo>
                  <a:pt x="13970" y="130556"/>
                </a:lnTo>
                <a:lnTo>
                  <a:pt x="10287" y="113538"/>
                </a:lnTo>
                <a:lnTo>
                  <a:pt x="9652" y="109474"/>
                </a:lnTo>
                <a:lnTo>
                  <a:pt x="9144" y="105409"/>
                </a:lnTo>
                <a:lnTo>
                  <a:pt x="9652" y="101727"/>
                </a:lnTo>
                <a:lnTo>
                  <a:pt x="10287" y="98678"/>
                </a:lnTo>
                <a:lnTo>
                  <a:pt x="11303" y="96647"/>
                </a:lnTo>
                <a:lnTo>
                  <a:pt x="12954" y="95122"/>
                </a:lnTo>
                <a:lnTo>
                  <a:pt x="14986" y="92964"/>
                </a:lnTo>
                <a:lnTo>
                  <a:pt x="17780" y="91947"/>
                </a:lnTo>
                <a:lnTo>
                  <a:pt x="19812" y="91440"/>
                </a:lnTo>
                <a:lnTo>
                  <a:pt x="22479" y="91440"/>
                </a:lnTo>
                <a:lnTo>
                  <a:pt x="25273" y="90932"/>
                </a:lnTo>
                <a:lnTo>
                  <a:pt x="28956" y="91440"/>
                </a:lnTo>
                <a:lnTo>
                  <a:pt x="35433" y="92456"/>
                </a:lnTo>
                <a:lnTo>
                  <a:pt x="42291" y="93980"/>
                </a:lnTo>
                <a:lnTo>
                  <a:pt x="48260" y="95122"/>
                </a:lnTo>
                <a:lnTo>
                  <a:pt x="54610" y="95122"/>
                </a:lnTo>
                <a:lnTo>
                  <a:pt x="60579" y="94615"/>
                </a:lnTo>
                <a:lnTo>
                  <a:pt x="65913" y="92964"/>
                </a:lnTo>
                <a:lnTo>
                  <a:pt x="74422" y="90932"/>
                </a:lnTo>
                <a:lnTo>
                  <a:pt x="78232" y="89915"/>
                </a:lnTo>
                <a:lnTo>
                  <a:pt x="88392" y="95122"/>
                </a:lnTo>
                <a:lnTo>
                  <a:pt x="95377" y="98171"/>
                </a:lnTo>
                <a:lnTo>
                  <a:pt x="98552" y="98171"/>
                </a:lnTo>
                <a:lnTo>
                  <a:pt x="101727" y="97663"/>
                </a:lnTo>
                <a:lnTo>
                  <a:pt x="104902" y="95631"/>
                </a:lnTo>
                <a:lnTo>
                  <a:pt x="108712" y="92456"/>
                </a:lnTo>
                <a:lnTo>
                  <a:pt x="110871" y="89915"/>
                </a:lnTo>
                <a:lnTo>
                  <a:pt x="113030" y="86868"/>
                </a:lnTo>
                <a:lnTo>
                  <a:pt x="114554" y="82169"/>
                </a:lnTo>
                <a:lnTo>
                  <a:pt x="116205" y="78105"/>
                </a:lnTo>
                <a:lnTo>
                  <a:pt x="119380" y="68326"/>
                </a:lnTo>
                <a:lnTo>
                  <a:pt x="121539" y="58547"/>
                </a:lnTo>
                <a:lnTo>
                  <a:pt x="124206" y="41656"/>
                </a:lnTo>
                <a:lnTo>
                  <a:pt x="125349" y="33909"/>
                </a:lnTo>
                <a:lnTo>
                  <a:pt x="124206" y="31877"/>
                </a:lnTo>
                <a:lnTo>
                  <a:pt x="123698" y="29718"/>
                </a:lnTo>
                <a:lnTo>
                  <a:pt x="126873" y="29209"/>
                </a:lnTo>
                <a:lnTo>
                  <a:pt x="129540" y="26162"/>
                </a:lnTo>
                <a:lnTo>
                  <a:pt x="129540" y="13334"/>
                </a:lnTo>
                <a:lnTo>
                  <a:pt x="132842" y="0"/>
                </a:lnTo>
                <a:lnTo>
                  <a:pt x="144018" y="2540"/>
                </a:lnTo>
                <a:lnTo>
                  <a:pt x="157988" y="10795"/>
                </a:lnTo>
                <a:lnTo>
                  <a:pt x="172974" y="9144"/>
                </a:lnTo>
                <a:lnTo>
                  <a:pt x="186817" y="6096"/>
                </a:lnTo>
                <a:lnTo>
                  <a:pt x="200787" y="14351"/>
                </a:lnTo>
                <a:lnTo>
                  <a:pt x="211963" y="29209"/>
                </a:lnTo>
                <a:lnTo>
                  <a:pt x="221615" y="42672"/>
                </a:lnTo>
                <a:lnTo>
                  <a:pt x="235585" y="46228"/>
                </a:lnTo>
                <a:lnTo>
                  <a:pt x="250571" y="58547"/>
                </a:lnTo>
                <a:lnTo>
                  <a:pt x="263906" y="59563"/>
                </a:lnTo>
                <a:lnTo>
                  <a:pt x="278384" y="53467"/>
                </a:lnTo>
                <a:lnTo>
                  <a:pt x="293370" y="54483"/>
                </a:lnTo>
                <a:lnTo>
                  <a:pt x="296037" y="57022"/>
                </a:lnTo>
                <a:lnTo>
                  <a:pt x="309880" y="63753"/>
                </a:lnTo>
                <a:lnTo>
                  <a:pt x="325374" y="71374"/>
                </a:lnTo>
                <a:lnTo>
                  <a:pt x="338836" y="77089"/>
                </a:lnTo>
                <a:lnTo>
                  <a:pt x="353822" y="76072"/>
                </a:lnTo>
                <a:lnTo>
                  <a:pt x="362331" y="60578"/>
                </a:lnTo>
                <a:lnTo>
                  <a:pt x="368300" y="62738"/>
                </a:lnTo>
                <a:lnTo>
                  <a:pt x="382143" y="68834"/>
                </a:lnTo>
                <a:lnTo>
                  <a:pt x="392811" y="83820"/>
                </a:lnTo>
                <a:lnTo>
                  <a:pt x="406781" y="97155"/>
                </a:lnTo>
                <a:lnTo>
                  <a:pt x="420751" y="106426"/>
                </a:lnTo>
                <a:lnTo>
                  <a:pt x="423418" y="120777"/>
                </a:lnTo>
                <a:lnTo>
                  <a:pt x="424942" y="134112"/>
                </a:lnTo>
                <a:lnTo>
                  <a:pt x="428752" y="149097"/>
                </a:lnTo>
                <a:lnTo>
                  <a:pt x="444246" y="155702"/>
                </a:lnTo>
                <a:lnTo>
                  <a:pt x="457581" y="163449"/>
                </a:lnTo>
                <a:lnTo>
                  <a:pt x="472059" y="160909"/>
                </a:lnTo>
                <a:lnTo>
                  <a:pt x="473075" y="161417"/>
                </a:lnTo>
                <a:lnTo>
                  <a:pt x="472059" y="163449"/>
                </a:lnTo>
                <a:lnTo>
                  <a:pt x="471043" y="165989"/>
                </a:lnTo>
                <a:lnTo>
                  <a:pt x="471043" y="173228"/>
                </a:lnTo>
                <a:lnTo>
                  <a:pt x="469900" y="188595"/>
                </a:lnTo>
                <a:lnTo>
                  <a:pt x="468884" y="197358"/>
                </a:lnTo>
                <a:lnTo>
                  <a:pt x="467233" y="206121"/>
                </a:lnTo>
                <a:lnTo>
                  <a:pt x="466725" y="210185"/>
                </a:lnTo>
                <a:lnTo>
                  <a:pt x="465709" y="213868"/>
                </a:lnTo>
                <a:lnTo>
                  <a:pt x="464566" y="216916"/>
                </a:lnTo>
                <a:lnTo>
                  <a:pt x="463550" y="218948"/>
                </a:lnTo>
                <a:lnTo>
                  <a:pt x="461391" y="220980"/>
                </a:lnTo>
                <a:lnTo>
                  <a:pt x="457581" y="223647"/>
                </a:lnTo>
                <a:lnTo>
                  <a:pt x="453390" y="225679"/>
                </a:lnTo>
                <a:lnTo>
                  <a:pt x="448564" y="228219"/>
                </a:lnTo>
                <a:lnTo>
                  <a:pt x="442087" y="230759"/>
                </a:lnTo>
                <a:lnTo>
                  <a:pt x="436753" y="234442"/>
                </a:lnTo>
                <a:lnTo>
                  <a:pt x="430911" y="237490"/>
                </a:lnTo>
                <a:lnTo>
                  <a:pt x="426085" y="241046"/>
                </a:lnTo>
                <a:lnTo>
                  <a:pt x="421259" y="245237"/>
                </a:lnTo>
                <a:lnTo>
                  <a:pt x="417957" y="249301"/>
                </a:lnTo>
                <a:lnTo>
                  <a:pt x="416941" y="251333"/>
                </a:lnTo>
                <a:lnTo>
                  <a:pt x="415925" y="254000"/>
                </a:lnTo>
                <a:lnTo>
                  <a:pt x="415925" y="256540"/>
                </a:lnTo>
                <a:lnTo>
                  <a:pt x="415925" y="259080"/>
                </a:lnTo>
                <a:lnTo>
                  <a:pt x="416433" y="261620"/>
                </a:lnTo>
                <a:lnTo>
                  <a:pt x="417449" y="264287"/>
                </a:lnTo>
                <a:lnTo>
                  <a:pt x="419608" y="267335"/>
                </a:lnTo>
                <a:lnTo>
                  <a:pt x="421767" y="270383"/>
                </a:lnTo>
                <a:lnTo>
                  <a:pt x="424942" y="272923"/>
                </a:lnTo>
                <a:lnTo>
                  <a:pt x="428752" y="276098"/>
                </a:lnTo>
                <a:lnTo>
                  <a:pt x="432943" y="279654"/>
                </a:lnTo>
                <a:lnTo>
                  <a:pt x="438912" y="283210"/>
                </a:lnTo>
                <a:lnTo>
                  <a:pt x="441071" y="284734"/>
                </a:lnTo>
                <a:lnTo>
                  <a:pt x="443230" y="286893"/>
                </a:lnTo>
                <a:lnTo>
                  <a:pt x="445262" y="289941"/>
                </a:lnTo>
                <a:lnTo>
                  <a:pt x="446405" y="292481"/>
                </a:lnTo>
                <a:lnTo>
                  <a:pt x="449580" y="298704"/>
                </a:lnTo>
                <a:lnTo>
                  <a:pt x="450723" y="304800"/>
                </a:lnTo>
                <a:lnTo>
                  <a:pt x="451231" y="315087"/>
                </a:lnTo>
                <a:lnTo>
                  <a:pt x="451231" y="319278"/>
                </a:lnTo>
                <a:lnTo>
                  <a:pt x="451231" y="322326"/>
                </a:lnTo>
                <a:lnTo>
                  <a:pt x="451231" y="323342"/>
                </a:lnTo>
                <a:close/>
              </a:path>
            </a:pathLst>
          </a:custGeom>
          <a:solidFill>
            <a:srgbClr val="DADADA"/>
          </a:solidFill>
        </p:spPr>
        <p:txBody>
          <a:bodyPr wrap="square" lIns="0" tIns="0" rIns="0" bIns="0" rtlCol="0">
            <a:noAutofit/>
          </a:bodyPr>
          <a:lstStyle/>
          <a:p>
            <a:endParaRPr sz="1662"/>
          </a:p>
        </p:txBody>
      </p:sp>
      <p:sp>
        <p:nvSpPr>
          <p:cNvPr id="322" name="object 322"/>
          <p:cNvSpPr/>
          <p:nvPr/>
        </p:nvSpPr>
        <p:spPr>
          <a:xfrm>
            <a:off x="2357686" y="3442540"/>
            <a:ext cx="445477" cy="326722"/>
          </a:xfrm>
          <a:custGeom>
            <a:avLst/>
            <a:gdLst/>
            <a:ahLst/>
            <a:cxnLst/>
            <a:rect l="l" t="t" r="r" b="b"/>
            <a:pathLst>
              <a:path w="482600" h="353949">
                <a:moveTo>
                  <a:pt x="455994" y="328105"/>
                </a:moveTo>
                <a:lnTo>
                  <a:pt x="446342" y="330645"/>
                </a:lnTo>
                <a:lnTo>
                  <a:pt x="432372" y="328105"/>
                </a:lnTo>
                <a:lnTo>
                  <a:pt x="418529" y="336360"/>
                </a:lnTo>
                <a:lnTo>
                  <a:pt x="404559" y="349187"/>
                </a:lnTo>
                <a:lnTo>
                  <a:pt x="390716" y="348171"/>
                </a:lnTo>
                <a:lnTo>
                  <a:pt x="375730" y="347155"/>
                </a:lnTo>
                <a:lnTo>
                  <a:pt x="360109" y="345123"/>
                </a:lnTo>
                <a:lnTo>
                  <a:pt x="346266" y="342456"/>
                </a:lnTo>
                <a:lnTo>
                  <a:pt x="332931" y="339916"/>
                </a:lnTo>
                <a:lnTo>
                  <a:pt x="317310" y="334328"/>
                </a:lnTo>
                <a:lnTo>
                  <a:pt x="303467" y="334328"/>
                </a:lnTo>
                <a:lnTo>
                  <a:pt x="292164" y="331661"/>
                </a:lnTo>
                <a:lnTo>
                  <a:pt x="280988" y="324041"/>
                </a:lnTo>
                <a:lnTo>
                  <a:pt x="267526" y="322517"/>
                </a:lnTo>
                <a:lnTo>
                  <a:pt x="252540" y="308039"/>
                </a:lnTo>
                <a:lnTo>
                  <a:pt x="238697" y="301435"/>
                </a:lnTo>
                <a:lnTo>
                  <a:pt x="224219" y="294704"/>
                </a:lnTo>
                <a:lnTo>
                  <a:pt x="210884" y="292672"/>
                </a:lnTo>
                <a:lnTo>
                  <a:pt x="196914" y="290640"/>
                </a:lnTo>
                <a:lnTo>
                  <a:pt x="181928" y="290640"/>
                </a:lnTo>
                <a:lnTo>
                  <a:pt x="166434" y="286957"/>
                </a:lnTo>
                <a:lnTo>
                  <a:pt x="152591" y="284417"/>
                </a:lnTo>
                <a:lnTo>
                  <a:pt x="137605" y="284417"/>
                </a:lnTo>
                <a:lnTo>
                  <a:pt x="124143" y="281877"/>
                </a:lnTo>
                <a:lnTo>
                  <a:pt x="108141" y="281877"/>
                </a:lnTo>
                <a:lnTo>
                  <a:pt x="94679" y="279845"/>
                </a:lnTo>
                <a:lnTo>
                  <a:pt x="80836" y="278702"/>
                </a:lnTo>
                <a:lnTo>
                  <a:pt x="67501" y="277178"/>
                </a:lnTo>
                <a:lnTo>
                  <a:pt x="51372" y="277178"/>
                </a:lnTo>
                <a:lnTo>
                  <a:pt x="36386" y="269558"/>
                </a:lnTo>
                <a:lnTo>
                  <a:pt x="23051" y="267907"/>
                </a:lnTo>
                <a:lnTo>
                  <a:pt x="18225" y="253556"/>
                </a:lnTo>
                <a:lnTo>
                  <a:pt x="20892" y="240221"/>
                </a:lnTo>
                <a:lnTo>
                  <a:pt x="33719" y="225235"/>
                </a:lnTo>
                <a:lnTo>
                  <a:pt x="47689" y="216091"/>
                </a:lnTo>
                <a:lnTo>
                  <a:pt x="47689" y="201613"/>
                </a:lnTo>
                <a:lnTo>
                  <a:pt x="33719" y="196533"/>
                </a:lnTo>
                <a:lnTo>
                  <a:pt x="18225" y="201613"/>
                </a:lnTo>
                <a:lnTo>
                  <a:pt x="4763" y="200089"/>
                </a:lnTo>
                <a:lnTo>
                  <a:pt x="14415" y="201105"/>
                </a:lnTo>
                <a:lnTo>
                  <a:pt x="14415" y="200089"/>
                </a:lnTo>
                <a:lnTo>
                  <a:pt x="14415" y="199073"/>
                </a:lnTo>
                <a:lnTo>
                  <a:pt x="15050" y="198057"/>
                </a:lnTo>
                <a:lnTo>
                  <a:pt x="15558" y="197549"/>
                </a:lnTo>
                <a:lnTo>
                  <a:pt x="16066" y="194501"/>
                </a:lnTo>
                <a:lnTo>
                  <a:pt x="17717" y="188786"/>
                </a:lnTo>
                <a:lnTo>
                  <a:pt x="19749" y="179007"/>
                </a:lnTo>
                <a:lnTo>
                  <a:pt x="23559" y="167704"/>
                </a:lnTo>
                <a:lnTo>
                  <a:pt x="24575" y="161989"/>
                </a:lnTo>
                <a:lnTo>
                  <a:pt x="24575" y="157416"/>
                </a:lnTo>
                <a:lnTo>
                  <a:pt x="24067" y="152845"/>
                </a:lnTo>
                <a:lnTo>
                  <a:pt x="23051" y="147130"/>
                </a:lnTo>
                <a:lnTo>
                  <a:pt x="18733" y="135319"/>
                </a:lnTo>
                <a:lnTo>
                  <a:pt x="15050" y="118301"/>
                </a:lnTo>
                <a:lnTo>
                  <a:pt x="14415" y="114237"/>
                </a:lnTo>
                <a:lnTo>
                  <a:pt x="13907" y="110172"/>
                </a:lnTo>
                <a:lnTo>
                  <a:pt x="14415" y="106490"/>
                </a:lnTo>
                <a:lnTo>
                  <a:pt x="15050" y="103441"/>
                </a:lnTo>
                <a:lnTo>
                  <a:pt x="16066" y="101410"/>
                </a:lnTo>
                <a:lnTo>
                  <a:pt x="17717" y="99885"/>
                </a:lnTo>
                <a:lnTo>
                  <a:pt x="19749" y="97727"/>
                </a:lnTo>
                <a:lnTo>
                  <a:pt x="22543" y="96710"/>
                </a:lnTo>
                <a:lnTo>
                  <a:pt x="24575" y="96203"/>
                </a:lnTo>
                <a:lnTo>
                  <a:pt x="27242" y="96203"/>
                </a:lnTo>
                <a:lnTo>
                  <a:pt x="30036" y="95695"/>
                </a:lnTo>
                <a:lnTo>
                  <a:pt x="33719" y="96203"/>
                </a:lnTo>
                <a:lnTo>
                  <a:pt x="40196" y="97219"/>
                </a:lnTo>
                <a:lnTo>
                  <a:pt x="47054" y="98743"/>
                </a:lnTo>
                <a:lnTo>
                  <a:pt x="53023" y="99885"/>
                </a:lnTo>
                <a:lnTo>
                  <a:pt x="59373" y="99885"/>
                </a:lnTo>
                <a:lnTo>
                  <a:pt x="65342" y="99378"/>
                </a:lnTo>
                <a:lnTo>
                  <a:pt x="70676" y="97727"/>
                </a:lnTo>
                <a:lnTo>
                  <a:pt x="79185" y="95695"/>
                </a:lnTo>
                <a:lnTo>
                  <a:pt x="82995" y="94678"/>
                </a:lnTo>
                <a:lnTo>
                  <a:pt x="93155" y="99885"/>
                </a:lnTo>
                <a:lnTo>
                  <a:pt x="100140" y="102934"/>
                </a:lnTo>
                <a:lnTo>
                  <a:pt x="103315" y="102934"/>
                </a:lnTo>
                <a:lnTo>
                  <a:pt x="106490" y="102426"/>
                </a:lnTo>
                <a:lnTo>
                  <a:pt x="109665" y="100394"/>
                </a:lnTo>
                <a:lnTo>
                  <a:pt x="113475" y="97219"/>
                </a:lnTo>
                <a:lnTo>
                  <a:pt x="115634" y="94678"/>
                </a:lnTo>
                <a:lnTo>
                  <a:pt x="117793" y="91631"/>
                </a:lnTo>
                <a:lnTo>
                  <a:pt x="119317" y="86932"/>
                </a:lnTo>
                <a:lnTo>
                  <a:pt x="120968" y="82868"/>
                </a:lnTo>
                <a:lnTo>
                  <a:pt x="124143" y="73089"/>
                </a:lnTo>
                <a:lnTo>
                  <a:pt x="126302" y="63310"/>
                </a:lnTo>
                <a:lnTo>
                  <a:pt x="128969" y="46419"/>
                </a:lnTo>
                <a:lnTo>
                  <a:pt x="130112" y="38672"/>
                </a:lnTo>
                <a:lnTo>
                  <a:pt x="128969" y="36640"/>
                </a:lnTo>
                <a:lnTo>
                  <a:pt x="128461" y="34481"/>
                </a:lnTo>
                <a:lnTo>
                  <a:pt x="131636" y="33972"/>
                </a:lnTo>
                <a:lnTo>
                  <a:pt x="134303" y="30925"/>
                </a:lnTo>
                <a:lnTo>
                  <a:pt x="134303" y="18097"/>
                </a:lnTo>
                <a:lnTo>
                  <a:pt x="137605" y="4763"/>
                </a:lnTo>
                <a:lnTo>
                  <a:pt x="148781" y="7303"/>
                </a:lnTo>
                <a:lnTo>
                  <a:pt x="162751" y="15558"/>
                </a:lnTo>
                <a:lnTo>
                  <a:pt x="177737" y="13907"/>
                </a:lnTo>
                <a:lnTo>
                  <a:pt x="191580" y="10859"/>
                </a:lnTo>
                <a:lnTo>
                  <a:pt x="205550" y="19114"/>
                </a:lnTo>
                <a:lnTo>
                  <a:pt x="216726" y="33972"/>
                </a:lnTo>
                <a:lnTo>
                  <a:pt x="226378" y="47435"/>
                </a:lnTo>
                <a:lnTo>
                  <a:pt x="240348" y="50991"/>
                </a:lnTo>
                <a:lnTo>
                  <a:pt x="255334" y="63310"/>
                </a:lnTo>
                <a:lnTo>
                  <a:pt x="268669" y="64326"/>
                </a:lnTo>
                <a:lnTo>
                  <a:pt x="283147" y="58230"/>
                </a:lnTo>
                <a:lnTo>
                  <a:pt x="298133" y="59246"/>
                </a:lnTo>
                <a:lnTo>
                  <a:pt x="300800" y="61785"/>
                </a:lnTo>
                <a:lnTo>
                  <a:pt x="314643" y="68516"/>
                </a:lnTo>
                <a:lnTo>
                  <a:pt x="330137" y="76137"/>
                </a:lnTo>
                <a:lnTo>
                  <a:pt x="343599" y="81852"/>
                </a:lnTo>
                <a:lnTo>
                  <a:pt x="358585" y="80835"/>
                </a:lnTo>
                <a:lnTo>
                  <a:pt x="367094" y="65341"/>
                </a:lnTo>
                <a:lnTo>
                  <a:pt x="373063" y="67501"/>
                </a:lnTo>
                <a:lnTo>
                  <a:pt x="386906" y="73597"/>
                </a:lnTo>
                <a:lnTo>
                  <a:pt x="397574" y="88583"/>
                </a:lnTo>
                <a:lnTo>
                  <a:pt x="411544" y="101918"/>
                </a:lnTo>
                <a:lnTo>
                  <a:pt x="425514" y="111189"/>
                </a:lnTo>
                <a:lnTo>
                  <a:pt x="428181" y="125540"/>
                </a:lnTo>
                <a:lnTo>
                  <a:pt x="429705" y="138875"/>
                </a:lnTo>
                <a:lnTo>
                  <a:pt x="433515" y="153860"/>
                </a:lnTo>
                <a:lnTo>
                  <a:pt x="449009" y="160465"/>
                </a:lnTo>
                <a:lnTo>
                  <a:pt x="462344" y="168212"/>
                </a:lnTo>
                <a:lnTo>
                  <a:pt x="476822" y="165672"/>
                </a:lnTo>
                <a:lnTo>
                  <a:pt x="477838" y="166180"/>
                </a:lnTo>
                <a:lnTo>
                  <a:pt x="476822" y="168212"/>
                </a:lnTo>
                <a:lnTo>
                  <a:pt x="475806" y="170752"/>
                </a:lnTo>
                <a:lnTo>
                  <a:pt x="475806" y="177991"/>
                </a:lnTo>
                <a:lnTo>
                  <a:pt x="474663" y="193358"/>
                </a:lnTo>
                <a:lnTo>
                  <a:pt x="473647" y="202121"/>
                </a:lnTo>
                <a:lnTo>
                  <a:pt x="471996" y="210884"/>
                </a:lnTo>
                <a:lnTo>
                  <a:pt x="471488" y="214948"/>
                </a:lnTo>
                <a:lnTo>
                  <a:pt x="470472" y="218631"/>
                </a:lnTo>
                <a:lnTo>
                  <a:pt x="469329" y="221679"/>
                </a:lnTo>
                <a:lnTo>
                  <a:pt x="468313" y="223711"/>
                </a:lnTo>
                <a:lnTo>
                  <a:pt x="466154" y="225743"/>
                </a:lnTo>
                <a:lnTo>
                  <a:pt x="462344" y="228410"/>
                </a:lnTo>
                <a:lnTo>
                  <a:pt x="458153" y="230442"/>
                </a:lnTo>
                <a:lnTo>
                  <a:pt x="453327" y="232982"/>
                </a:lnTo>
                <a:lnTo>
                  <a:pt x="446850" y="235522"/>
                </a:lnTo>
                <a:lnTo>
                  <a:pt x="441516" y="239205"/>
                </a:lnTo>
                <a:lnTo>
                  <a:pt x="435674" y="242253"/>
                </a:lnTo>
                <a:lnTo>
                  <a:pt x="430848" y="245809"/>
                </a:lnTo>
                <a:lnTo>
                  <a:pt x="426022" y="250000"/>
                </a:lnTo>
                <a:lnTo>
                  <a:pt x="422720" y="254064"/>
                </a:lnTo>
                <a:lnTo>
                  <a:pt x="421704" y="256096"/>
                </a:lnTo>
                <a:lnTo>
                  <a:pt x="420688" y="258763"/>
                </a:lnTo>
                <a:lnTo>
                  <a:pt x="420688" y="261303"/>
                </a:lnTo>
                <a:lnTo>
                  <a:pt x="420688" y="263843"/>
                </a:lnTo>
                <a:lnTo>
                  <a:pt x="421196" y="266383"/>
                </a:lnTo>
                <a:lnTo>
                  <a:pt x="422212" y="269050"/>
                </a:lnTo>
                <a:lnTo>
                  <a:pt x="424371" y="272098"/>
                </a:lnTo>
                <a:lnTo>
                  <a:pt x="426530" y="275146"/>
                </a:lnTo>
                <a:lnTo>
                  <a:pt x="429705" y="277686"/>
                </a:lnTo>
                <a:lnTo>
                  <a:pt x="433515" y="280861"/>
                </a:lnTo>
                <a:lnTo>
                  <a:pt x="437706" y="284417"/>
                </a:lnTo>
                <a:lnTo>
                  <a:pt x="443675" y="287973"/>
                </a:lnTo>
                <a:lnTo>
                  <a:pt x="445834" y="289497"/>
                </a:lnTo>
                <a:lnTo>
                  <a:pt x="447993" y="291656"/>
                </a:lnTo>
                <a:lnTo>
                  <a:pt x="450025" y="294704"/>
                </a:lnTo>
                <a:lnTo>
                  <a:pt x="451168" y="297244"/>
                </a:lnTo>
                <a:lnTo>
                  <a:pt x="454343" y="303467"/>
                </a:lnTo>
                <a:lnTo>
                  <a:pt x="455486" y="309563"/>
                </a:lnTo>
                <a:lnTo>
                  <a:pt x="455994" y="319850"/>
                </a:lnTo>
                <a:lnTo>
                  <a:pt x="455994" y="324041"/>
                </a:lnTo>
                <a:lnTo>
                  <a:pt x="455994" y="327089"/>
                </a:lnTo>
                <a:lnTo>
                  <a:pt x="455994" y="328105"/>
                </a:lnTo>
                <a:close/>
              </a:path>
            </a:pathLst>
          </a:custGeom>
          <a:ln w="9525">
            <a:solidFill>
              <a:srgbClr val="FFFFFF"/>
            </a:solidFill>
          </a:ln>
        </p:spPr>
        <p:txBody>
          <a:bodyPr wrap="square" lIns="0" tIns="0" rIns="0" bIns="0" rtlCol="0">
            <a:noAutofit/>
          </a:bodyPr>
          <a:lstStyle/>
          <a:p>
            <a:endParaRPr sz="1662"/>
          </a:p>
        </p:txBody>
      </p:sp>
      <p:sp>
        <p:nvSpPr>
          <p:cNvPr id="323" name="object 323"/>
          <p:cNvSpPr/>
          <p:nvPr/>
        </p:nvSpPr>
        <p:spPr>
          <a:xfrm>
            <a:off x="2165018" y="3442950"/>
            <a:ext cx="268693" cy="185694"/>
          </a:xfrm>
          <a:custGeom>
            <a:avLst/>
            <a:gdLst/>
            <a:ahLst/>
            <a:cxnLst/>
            <a:rect l="l" t="t" r="r" b="b"/>
            <a:pathLst>
              <a:path w="291084" h="201168">
                <a:moveTo>
                  <a:pt x="222631" y="201168"/>
                </a:moveTo>
                <a:lnTo>
                  <a:pt x="213106" y="200152"/>
                </a:lnTo>
                <a:lnTo>
                  <a:pt x="199136" y="191008"/>
                </a:lnTo>
                <a:lnTo>
                  <a:pt x="185293" y="185801"/>
                </a:lnTo>
                <a:lnTo>
                  <a:pt x="171450" y="176657"/>
                </a:lnTo>
                <a:lnTo>
                  <a:pt x="156464" y="171069"/>
                </a:lnTo>
                <a:lnTo>
                  <a:pt x="142621" y="169926"/>
                </a:lnTo>
                <a:lnTo>
                  <a:pt x="127127" y="173609"/>
                </a:lnTo>
                <a:lnTo>
                  <a:pt x="113157" y="176657"/>
                </a:lnTo>
                <a:lnTo>
                  <a:pt x="98298" y="172593"/>
                </a:lnTo>
                <a:lnTo>
                  <a:pt x="84836" y="175641"/>
                </a:lnTo>
                <a:lnTo>
                  <a:pt x="69342" y="179197"/>
                </a:lnTo>
                <a:lnTo>
                  <a:pt x="55499" y="178181"/>
                </a:lnTo>
                <a:lnTo>
                  <a:pt x="28829" y="185293"/>
                </a:lnTo>
                <a:lnTo>
                  <a:pt x="26670" y="168402"/>
                </a:lnTo>
                <a:lnTo>
                  <a:pt x="12827" y="172593"/>
                </a:lnTo>
                <a:lnTo>
                  <a:pt x="8509" y="159258"/>
                </a:lnTo>
                <a:lnTo>
                  <a:pt x="23495" y="153035"/>
                </a:lnTo>
                <a:lnTo>
                  <a:pt x="37338" y="144907"/>
                </a:lnTo>
                <a:lnTo>
                  <a:pt x="44323" y="158242"/>
                </a:lnTo>
                <a:lnTo>
                  <a:pt x="58166" y="165862"/>
                </a:lnTo>
                <a:lnTo>
                  <a:pt x="64008" y="153035"/>
                </a:lnTo>
                <a:lnTo>
                  <a:pt x="77470" y="140335"/>
                </a:lnTo>
                <a:lnTo>
                  <a:pt x="83312" y="125983"/>
                </a:lnTo>
                <a:lnTo>
                  <a:pt x="97155" y="114173"/>
                </a:lnTo>
                <a:lnTo>
                  <a:pt x="110490" y="110617"/>
                </a:lnTo>
                <a:lnTo>
                  <a:pt x="120650" y="95758"/>
                </a:lnTo>
                <a:lnTo>
                  <a:pt x="120650" y="82423"/>
                </a:lnTo>
                <a:lnTo>
                  <a:pt x="121793" y="68071"/>
                </a:lnTo>
                <a:lnTo>
                  <a:pt x="124460" y="54229"/>
                </a:lnTo>
                <a:lnTo>
                  <a:pt x="128651" y="41402"/>
                </a:lnTo>
                <a:lnTo>
                  <a:pt x="139954" y="27051"/>
                </a:lnTo>
                <a:lnTo>
                  <a:pt x="151130" y="13843"/>
                </a:lnTo>
                <a:lnTo>
                  <a:pt x="160147" y="0"/>
                </a:lnTo>
                <a:lnTo>
                  <a:pt x="174625" y="7112"/>
                </a:lnTo>
                <a:lnTo>
                  <a:pt x="177292" y="19939"/>
                </a:lnTo>
                <a:lnTo>
                  <a:pt x="190627" y="22479"/>
                </a:lnTo>
                <a:lnTo>
                  <a:pt x="204470" y="9144"/>
                </a:lnTo>
                <a:lnTo>
                  <a:pt x="218948" y="17399"/>
                </a:lnTo>
                <a:lnTo>
                  <a:pt x="233934" y="22479"/>
                </a:lnTo>
                <a:lnTo>
                  <a:pt x="247269" y="28067"/>
                </a:lnTo>
                <a:lnTo>
                  <a:pt x="261112" y="22479"/>
                </a:lnTo>
                <a:lnTo>
                  <a:pt x="272923" y="22479"/>
                </a:lnTo>
                <a:lnTo>
                  <a:pt x="273431" y="24511"/>
                </a:lnTo>
                <a:lnTo>
                  <a:pt x="273939" y="26035"/>
                </a:lnTo>
                <a:lnTo>
                  <a:pt x="273431" y="28575"/>
                </a:lnTo>
                <a:lnTo>
                  <a:pt x="271780" y="35306"/>
                </a:lnTo>
                <a:lnTo>
                  <a:pt x="269621" y="43942"/>
                </a:lnTo>
                <a:lnTo>
                  <a:pt x="268605" y="54737"/>
                </a:lnTo>
                <a:lnTo>
                  <a:pt x="268097" y="60960"/>
                </a:lnTo>
                <a:lnTo>
                  <a:pt x="268097" y="66040"/>
                </a:lnTo>
                <a:lnTo>
                  <a:pt x="268605" y="72136"/>
                </a:lnTo>
                <a:lnTo>
                  <a:pt x="269621" y="76835"/>
                </a:lnTo>
                <a:lnTo>
                  <a:pt x="271272" y="81915"/>
                </a:lnTo>
                <a:lnTo>
                  <a:pt x="273431" y="85471"/>
                </a:lnTo>
                <a:lnTo>
                  <a:pt x="275590" y="86995"/>
                </a:lnTo>
                <a:lnTo>
                  <a:pt x="277114" y="89027"/>
                </a:lnTo>
                <a:lnTo>
                  <a:pt x="279273" y="90043"/>
                </a:lnTo>
                <a:lnTo>
                  <a:pt x="281432" y="91058"/>
                </a:lnTo>
                <a:lnTo>
                  <a:pt x="286766" y="93218"/>
                </a:lnTo>
                <a:lnTo>
                  <a:pt x="291084" y="95250"/>
                </a:lnTo>
                <a:lnTo>
                  <a:pt x="287274" y="96265"/>
                </a:lnTo>
                <a:lnTo>
                  <a:pt x="278765" y="98298"/>
                </a:lnTo>
                <a:lnTo>
                  <a:pt x="273431" y="99821"/>
                </a:lnTo>
                <a:lnTo>
                  <a:pt x="267589" y="100330"/>
                </a:lnTo>
                <a:lnTo>
                  <a:pt x="261112" y="100330"/>
                </a:lnTo>
                <a:lnTo>
                  <a:pt x="255270" y="99314"/>
                </a:lnTo>
                <a:lnTo>
                  <a:pt x="248285" y="97790"/>
                </a:lnTo>
                <a:lnTo>
                  <a:pt x="241935" y="96774"/>
                </a:lnTo>
                <a:lnTo>
                  <a:pt x="238125" y="96265"/>
                </a:lnTo>
                <a:lnTo>
                  <a:pt x="235458" y="96774"/>
                </a:lnTo>
                <a:lnTo>
                  <a:pt x="232791" y="96774"/>
                </a:lnTo>
                <a:lnTo>
                  <a:pt x="230632" y="97282"/>
                </a:lnTo>
                <a:lnTo>
                  <a:pt x="227965" y="98298"/>
                </a:lnTo>
                <a:lnTo>
                  <a:pt x="225933" y="100330"/>
                </a:lnTo>
                <a:lnTo>
                  <a:pt x="224282" y="101854"/>
                </a:lnTo>
                <a:lnTo>
                  <a:pt x="223266" y="103886"/>
                </a:lnTo>
                <a:lnTo>
                  <a:pt x="222631" y="106933"/>
                </a:lnTo>
                <a:lnTo>
                  <a:pt x="222123" y="110617"/>
                </a:lnTo>
                <a:lnTo>
                  <a:pt x="222631" y="114681"/>
                </a:lnTo>
                <a:lnTo>
                  <a:pt x="223266" y="118745"/>
                </a:lnTo>
                <a:lnTo>
                  <a:pt x="226949" y="135636"/>
                </a:lnTo>
                <a:lnTo>
                  <a:pt x="231267" y="147446"/>
                </a:lnTo>
                <a:lnTo>
                  <a:pt x="232283" y="153035"/>
                </a:lnTo>
                <a:lnTo>
                  <a:pt x="232791" y="157733"/>
                </a:lnTo>
                <a:lnTo>
                  <a:pt x="232791" y="162306"/>
                </a:lnTo>
                <a:lnTo>
                  <a:pt x="231775" y="167894"/>
                </a:lnTo>
                <a:lnTo>
                  <a:pt x="227965" y="179197"/>
                </a:lnTo>
                <a:lnTo>
                  <a:pt x="225933" y="188976"/>
                </a:lnTo>
                <a:lnTo>
                  <a:pt x="224282" y="194564"/>
                </a:lnTo>
                <a:lnTo>
                  <a:pt x="223774" y="197612"/>
                </a:lnTo>
                <a:lnTo>
                  <a:pt x="223266" y="198120"/>
                </a:lnTo>
                <a:lnTo>
                  <a:pt x="222631" y="199136"/>
                </a:lnTo>
                <a:lnTo>
                  <a:pt x="222631" y="200152"/>
                </a:lnTo>
                <a:lnTo>
                  <a:pt x="222631" y="201168"/>
                </a:lnTo>
                <a:close/>
                <a:moveTo>
                  <a:pt x="15494" y="116713"/>
                </a:moveTo>
                <a:lnTo>
                  <a:pt x="15494" y="131571"/>
                </a:lnTo>
                <a:lnTo>
                  <a:pt x="2667" y="144907"/>
                </a:lnTo>
                <a:lnTo>
                  <a:pt x="0" y="130048"/>
                </a:lnTo>
                <a:lnTo>
                  <a:pt x="11176" y="116713"/>
                </a:lnTo>
                <a:lnTo>
                  <a:pt x="15494" y="116713"/>
                </a:lnTo>
                <a:close/>
              </a:path>
            </a:pathLst>
          </a:custGeom>
          <a:solidFill>
            <a:srgbClr val="D6D6D6"/>
          </a:solidFill>
        </p:spPr>
        <p:txBody>
          <a:bodyPr wrap="square" lIns="0" tIns="0" rIns="0" bIns="0" rtlCol="0">
            <a:noAutofit/>
          </a:bodyPr>
          <a:lstStyle/>
          <a:p>
            <a:endParaRPr sz="1662"/>
          </a:p>
        </p:txBody>
      </p:sp>
      <p:sp>
        <p:nvSpPr>
          <p:cNvPr id="324" name="object 324"/>
          <p:cNvSpPr/>
          <p:nvPr/>
        </p:nvSpPr>
        <p:spPr>
          <a:xfrm>
            <a:off x="2160622" y="3438554"/>
            <a:ext cx="277485" cy="194486"/>
          </a:xfrm>
          <a:custGeom>
            <a:avLst/>
            <a:gdLst/>
            <a:ahLst/>
            <a:cxnLst/>
            <a:rect l="l" t="t" r="r" b="b"/>
            <a:pathLst>
              <a:path w="300609" h="210693">
                <a:moveTo>
                  <a:pt x="227394" y="205931"/>
                </a:moveTo>
                <a:lnTo>
                  <a:pt x="217869" y="204915"/>
                </a:lnTo>
                <a:lnTo>
                  <a:pt x="203899" y="195771"/>
                </a:lnTo>
                <a:lnTo>
                  <a:pt x="190056" y="190564"/>
                </a:lnTo>
                <a:lnTo>
                  <a:pt x="176213" y="181420"/>
                </a:lnTo>
                <a:lnTo>
                  <a:pt x="161227" y="175832"/>
                </a:lnTo>
                <a:lnTo>
                  <a:pt x="147384" y="174689"/>
                </a:lnTo>
                <a:lnTo>
                  <a:pt x="131890" y="178372"/>
                </a:lnTo>
                <a:lnTo>
                  <a:pt x="117920" y="181420"/>
                </a:lnTo>
                <a:lnTo>
                  <a:pt x="103061" y="177356"/>
                </a:lnTo>
                <a:lnTo>
                  <a:pt x="89599" y="180404"/>
                </a:lnTo>
                <a:lnTo>
                  <a:pt x="74105" y="183960"/>
                </a:lnTo>
                <a:lnTo>
                  <a:pt x="60262" y="182944"/>
                </a:lnTo>
                <a:lnTo>
                  <a:pt x="33592" y="190056"/>
                </a:lnTo>
                <a:lnTo>
                  <a:pt x="31433" y="173165"/>
                </a:lnTo>
                <a:lnTo>
                  <a:pt x="17590" y="177356"/>
                </a:lnTo>
                <a:lnTo>
                  <a:pt x="13272" y="164021"/>
                </a:lnTo>
                <a:lnTo>
                  <a:pt x="28258" y="157798"/>
                </a:lnTo>
                <a:lnTo>
                  <a:pt x="42101" y="149670"/>
                </a:lnTo>
                <a:lnTo>
                  <a:pt x="49086" y="163005"/>
                </a:lnTo>
                <a:lnTo>
                  <a:pt x="62929" y="170625"/>
                </a:lnTo>
                <a:lnTo>
                  <a:pt x="68771" y="157798"/>
                </a:lnTo>
                <a:lnTo>
                  <a:pt x="82233" y="145098"/>
                </a:lnTo>
                <a:lnTo>
                  <a:pt x="88075" y="130746"/>
                </a:lnTo>
                <a:lnTo>
                  <a:pt x="101918" y="118936"/>
                </a:lnTo>
                <a:lnTo>
                  <a:pt x="115253" y="115380"/>
                </a:lnTo>
                <a:lnTo>
                  <a:pt x="125413" y="100521"/>
                </a:lnTo>
                <a:lnTo>
                  <a:pt x="125413" y="87186"/>
                </a:lnTo>
                <a:lnTo>
                  <a:pt x="126556" y="72834"/>
                </a:lnTo>
                <a:lnTo>
                  <a:pt x="129223" y="58992"/>
                </a:lnTo>
                <a:lnTo>
                  <a:pt x="133414" y="46165"/>
                </a:lnTo>
                <a:lnTo>
                  <a:pt x="144717" y="31814"/>
                </a:lnTo>
                <a:lnTo>
                  <a:pt x="155893" y="18606"/>
                </a:lnTo>
                <a:lnTo>
                  <a:pt x="164910" y="4763"/>
                </a:lnTo>
                <a:lnTo>
                  <a:pt x="179388" y="11875"/>
                </a:lnTo>
                <a:lnTo>
                  <a:pt x="182055" y="24702"/>
                </a:lnTo>
                <a:lnTo>
                  <a:pt x="195390" y="27242"/>
                </a:lnTo>
                <a:lnTo>
                  <a:pt x="209233" y="13907"/>
                </a:lnTo>
                <a:lnTo>
                  <a:pt x="223711" y="22162"/>
                </a:lnTo>
                <a:lnTo>
                  <a:pt x="238697" y="27242"/>
                </a:lnTo>
                <a:lnTo>
                  <a:pt x="252032" y="32830"/>
                </a:lnTo>
                <a:lnTo>
                  <a:pt x="265875" y="27242"/>
                </a:lnTo>
                <a:lnTo>
                  <a:pt x="277686" y="27242"/>
                </a:lnTo>
                <a:lnTo>
                  <a:pt x="278194" y="29274"/>
                </a:lnTo>
                <a:lnTo>
                  <a:pt x="278702" y="30798"/>
                </a:lnTo>
                <a:lnTo>
                  <a:pt x="278194" y="33338"/>
                </a:lnTo>
                <a:lnTo>
                  <a:pt x="276543" y="40069"/>
                </a:lnTo>
                <a:lnTo>
                  <a:pt x="274384" y="48705"/>
                </a:lnTo>
                <a:lnTo>
                  <a:pt x="273368" y="59500"/>
                </a:lnTo>
                <a:lnTo>
                  <a:pt x="272860" y="65723"/>
                </a:lnTo>
                <a:lnTo>
                  <a:pt x="272860" y="70803"/>
                </a:lnTo>
                <a:lnTo>
                  <a:pt x="273368" y="76899"/>
                </a:lnTo>
                <a:lnTo>
                  <a:pt x="274384" y="81598"/>
                </a:lnTo>
                <a:lnTo>
                  <a:pt x="276035" y="86678"/>
                </a:lnTo>
                <a:lnTo>
                  <a:pt x="278194" y="90234"/>
                </a:lnTo>
                <a:lnTo>
                  <a:pt x="280353" y="91758"/>
                </a:lnTo>
                <a:lnTo>
                  <a:pt x="281877" y="93790"/>
                </a:lnTo>
                <a:lnTo>
                  <a:pt x="284036" y="94806"/>
                </a:lnTo>
                <a:lnTo>
                  <a:pt x="286195" y="95821"/>
                </a:lnTo>
                <a:lnTo>
                  <a:pt x="291529" y="97981"/>
                </a:lnTo>
                <a:lnTo>
                  <a:pt x="295847" y="100013"/>
                </a:lnTo>
                <a:lnTo>
                  <a:pt x="292037" y="101028"/>
                </a:lnTo>
                <a:lnTo>
                  <a:pt x="283528" y="103061"/>
                </a:lnTo>
                <a:lnTo>
                  <a:pt x="278194" y="104584"/>
                </a:lnTo>
                <a:lnTo>
                  <a:pt x="272352" y="105093"/>
                </a:lnTo>
                <a:lnTo>
                  <a:pt x="265875" y="105093"/>
                </a:lnTo>
                <a:lnTo>
                  <a:pt x="260033" y="104077"/>
                </a:lnTo>
                <a:lnTo>
                  <a:pt x="253048" y="102553"/>
                </a:lnTo>
                <a:lnTo>
                  <a:pt x="246698" y="101537"/>
                </a:lnTo>
                <a:lnTo>
                  <a:pt x="242888" y="101028"/>
                </a:lnTo>
                <a:lnTo>
                  <a:pt x="240221" y="101537"/>
                </a:lnTo>
                <a:lnTo>
                  <a:pt x="237554" y="101537"/>
                </a:lnTo>
                <a:lnTo>
                  <a:pt x="235395" y="102045"/>
                </a:lnTo>
                <a:lnTo>
                  <a:pt x="232728" y="103061"/>
                </a:lnTo>
                <a:lnTo>
                  <a:pt x="230696" y="105093"/>
                </a:lnTo>
                <a:lnTo>
                  <a:pt x="229045" y="106617"/>
                </a:lnTo>
                <a:lnTo>
                  <a:pt x="228029" y="108649"/>
                </a:lnTo>
                <a:lnTo>
                  <a:pt x="227394" y="111696"/>
                </a:lnTo>
                <a:lnTo>
                  <a:pt x="226886" y="115380"/>
                </a:lnTo>
                <a:lnTo>
                  <a:pt x="227394" y="119444"/>
                </a:lnTo>
                <a:lnTo>
                  <a:pt x="228029" y="123508"/>
                </a:lnTo>
                <a:lnTo>
                  <a:pt x="231712" y="140399"/>
                </a:lnTo>
                <a:lnTo>
                  <a:pt x="236030" y="152209"/>
                </a:lnTo>
                <a:lnTo>
                  <a:pt x="237046" y="157798"/>
                </a:lnTo>
                <a:lnTo>
                  <a:pt x="237554" y="162496"/>
                </a:lnTo>
                <a:lnTo>
                  <a:pt x="237554" y="167069"/>
                </a:lnTo>
                <a:lnTo>
                  <a:pt x="236538" y="172657"/>
                </a:lnTo>
                <a:lnTo>
                  <a:pt x="232728" y="183960"/>
                </a:lnTo>
                <a:lnTo>
                  <a:pt x="230696" y="193739"/>
                </a:lnTo>
                <a:lnTo>
                  <a:pt x="229045" y="199327"/>
                </a:lnTo>
                <a:lnTo>
                  <a:pt x="228537" y="202375"/>
                </a:lnTo>
                <a:lnTo>
                  <a:pt x="228029" y="202883"/>
                </a:lnTo>
                <a:lnTo>
                  <a:pt x="227394" y="203899"/>
                </a:lnTo>
                <a:lnTo>
                  <a:pt x="227394" y="204915"/>
                </a:lnTo>
                <a:lnTo>
                  <a:pt x="227394" y="205931"/>
                </a:lnTo>
                <a:close/>
                <a:moveTo>
                  <a:pt x="20257" y="121476"/>
                </a:moveTo>
                <a:lnTo>
                  <a:pt x="20257" y="136334"/>
                </a:lnTo>
                <a:lnTo>
                  <a:pt x="7430" y="149670"/>
                </a:lnTo>
                <a:lnTo>
                  <a:pt x="4763" y="134811"/>
                </a:lnTo>
                <a:lnTo>
                  <a:pt x="15939" y="121476"/>
                </a:lnTo>
                <a:lnTo>
                  <a:pt x="20257" y="121476"/>
                </a:lnTo>
                <a:close/>
              </a:path>
            </a:pathLst>
          </a:custGeom>
          <a:ln w="9525">
            <a:solidFill>
              <a:srgbClr val="FFFFFF"/>
            </a:solidFill>
          </a:ln>
        </p:spPr>
        <p:txBody>
          <a:bodyPr wrap="square" lIns="0" tIns="0" rIns="0" bIns="0" rtlCol="0">
            <a:noAutofit/>
          </a:bodyPr>
          <a:lstStyle/>
          <a:p>
            <a:endParaRPr sz="1662"/>
          </a:p>
        </p:txBody>
      </p:sp>
      <p:sp>
        <p:nvSpPr>
          <p:cNvPr id="325" name="object 325"/>
          <p:cNvSpPr/>
          <p:nvPr/>
        </p:nvSpPr>
        <p:spPr>
          <a:xfrm>
            <a:off x="2412844" y="3462763"/>
            <a:ext cx="65298" cy="75145"/>
          </a:xfrm>
          <a:custGeom>
            <a:avLst/>
            <a:gdLst/>
            <a:ahLst/>
            <a:cxnLst/>
            <a:rect l="l" t="t" r="r" b="b"/>
            <a:pathLst>
              <a:path w="70739" h="81407">
                <a:moveTo>
                  <a:pt x="4953" y="0"/>
                </a:moveTo>
                <a:lnTo>
                  <a:pt x="8636" y="0"/>
                </a:lnTo>
                <a:lnTo>
                  <a:pt x="22733" y="8255"/>
                </a:lnTo>
                <a:lnTo>
                  <a:pt x="29210" y="16510"/>
                </a:lnTo>
                <a:lnTo>
                  <a:pt x="43815" y="17526"/>
                </a:lnTo>
                <a:lnTo>
                  <a:pt x="58928" y="13970"/>
                </a:lnTo>
                <a:lnTo>
                  <a:pt x="69215" y="12827"/>
                </a:lnTo>
                <a:lnTo>
                  <a:pt x="69723" y="14986"/>
                </a:lnTo>
                <a:lnTo>
                  <a:pt x="70739" y="17018"/>
                </a:lnTo>
                <a:lnTo>
                  <a:pt x="69723" y="24764"/>
                </a:lnTo>
                <a:lnTo>
                  <a:pt x="67056" y="41783"/>
                </a:lnTo>
                <a:lnTo>
                  <a:pt x="64897" y="51562"/>
                </a:lnTo>
                <a:lnTo>
                  <a:pt x="61595" y="61341"/>
                </a:lnTo>
                <a:lnTo>
                  <a:pt x="59944" y="65405"/>
                </a:lnTo>
                <a:lnTo>
                  <a:pt x="58420" y="70104"/>
                </a:lnTo>
                <a:lnTo>
                  <a:pt x="56261" y="73152"/>
                </a:lnTo>
                <a:lnTo>
                  <a:pt x="54102" y="75819"/>
                </a:lnTo>
                <a:lnTo>
                  <a:pt x="51308" y="77851"/>
                </a:lnTo>
                <a:lnTo>
                  <a:pt x="49784" y="79375"/>
                </a:lnTo>
                <a:lnTo>
                  <a:pt x="47625" y="80391"/>
                </a:lnTo>
                <a:lnTo>
                  <a:pt x="45974" y="81407"/>
                </a:lnTo>
                <a:lnTo>
                  <a:pt x="44323" y="81407"/>
                </a:lnTo>
                <a:lnTo>
                  <a:pt x="42164" y="81407"/>
                </a:lnTo>
                <a:lnTo>
                  <a:pt x="40005" y="80899"/>
                </a:lnTo>
                <a:lnTo>
                  <a:pt x="38354" y="80391"/>
                </a:lnTo>
                <a:lnTo>
                  <a:pt x="28067" y="75819"/>
                </a:lnTo>
                <a:lnTo>
                  <a:pt x="13589" y="69088"/>
                </a:lnTo>
                <a:lnTo>
                  <a:pt x="11430" y="68072"/>
                </a:lnTo>
                <a:lnTo>
                  <a:pt x="9271" y="67056"/>
                </a:lnTo>
                <a:lnTo>
                  <a:pt x="7620" y="64897"/>
                </a:lnTo>
                <a:lnTo>
                  <a:pt x="5461" y="63373"/>
                </a:lnTo>
                <a:lnTo>
                  <a:pt x="3302" y="59817"/>
                </a:lnTo>
                <a:lnTo>
                  <a:pt x="1651" y="54610"/>
                </a:lnTo>
                <a:lnTo>
                  <a:pt x="635" y="50038"/>
                </a:lnTo>
                <a:lnTo>
                  <a:pt x="0" y="43814"/>
                </a:lnTo>
                <a:lnTo>
                  <a:pt x="0" y="38608"/>
                </a:lnTo>
                <a:lnTo>
                  <a:pt x="635" y="32512"/>
                </a:lnTo>
                <a:lnTo>
                  <a:pt x="1651" y="21589"/>
                </a:lnTo>
                <a:lnTo>
                  <a:pt x="3810" y="12827"/>
                </a:lnTo>
                <a:lnTo>
                  <a:pt x="5461" y="6223"/>
                </a:lnTo>
                <a:lnTo>
                  <a:pt x="5969" y="3556"/>
                </a:lnTo>
                <a:lnTo>
                  <a:pt x="5461" y="2032"/>
                </a:lnTo>
                <a:lnTo>
                  <a:pt x="4953" y="0"/>
                </a:lnTo>
                <a:close/>
              </a:path>
            </a:pathLst>
          </a:custGeom>
          <a:solidFill>
            <a:srgbClr val="D6D6D6"/>
          </a:solidFill>
        </p:spPr>
        <p:txBody>
          <a:bodyPr wrap="square" lIns="0" tIns="0" rIns="0" bIns="0" rtlCol="0">
            <a:noAutofit/>
          </a:bodyPr>
          <a:lstStyle/>
          <a:p>
            <a:endParaRPr sz="1662"/>
          </a:p>
        </p:txBody>
      </p:sp>
      <p:sp>
        <p:nvSpPr>
          <p:cNvPr id="326" name="object 326"/>
          <p:cNvSpPr/>
          <p:nvPr/>
        </p:nvSpPr>
        <p:spPr>
          <a:xfrm>
            <a:off x="2408447" y="3458366"/>
            <a:ext cx="74090" cy="83937"/>
          </a:xfrm>
          <a:custGeom>
            <a:avLst/>
            <a:gdLst/>
            <a:ahLst/>
            <a:cxnLst/>
            <a:rect l="l" t="t" r="r" b="b"/>
            <a:pathLst>
              <a:path w="80264" h="90932">
                <a:moveTo>
                  <a:pt x="9716" y="4763"/>
                </a:moveTo>
                <a:lnTo>
                  <a:pt x="13399" y="4763"/>
                </a:lnTo>
                <a:lnTo>
                  <a:pt x="27496" y="13018"/>
                </a:lnTo>
                <a:lnTo>
                  <a:pt x="33973" y="21273"/>
                </a:lnTo>
                <a:lnTo>
                  <a:pt x="48578" y="22289"/>
                </a:lnTo>
                <a:lnTo>
                  <a:pt x="63691" y="18733"/>
                </a:lnTo>
                <a:lnTo>
                  <a:pt x="73978" y="17590"/>
                </a:lnTo>
                <a:lnTo>
                  <a:pt x="74486" y="19749"/>
                </a:lnTo>
                <a:lnTo>
                  <a:pt x="75502" y="21781"/>
                </a:lnTo>
                <a:lnTo>
                  <a:pt x="74486" y="29527"/>
                </a:lnTo>
                <a:lnTo>
                  <a:pt x="71819" y="46546"/>
                </a:lnTo>
                <a:lnTo>
                  <a:pt x="69660" y="56325"/>
                </a:lnTo>
                <a:lnTo>
                  <a:pt x="66358" y="66104"/>
                </a:lnTo>
                <a:lnTo>
                  <a:pt x="64707" y="70168"/>
                </a:lnTo>
                <a:lnTo>
                  <a:pt x="63183" y="74867"/>
                </a:lnTo>
                <a:lnTo>
                  <a:pt x="61024" y="77915"/>
                </a:lnTo>
                <a:lnTo>
                  <a:pt x="58865" y="80582"/>
                </a:lnTo>
                <a:lnTo>
                  <a:pt x="56071" y="82614"/>
                </a:lnTo>
                <a:lnTo>
                  <a:pt x="54547" y="84138"/>
                </a:lnTo>
                <a:lnTo>
                  <a:pt x="52388" y="85154"/>
                </a:lnTo>
                <a:lnTo>
                  <a:pt x="50737" y="86170"/>
                </a:lnTo>
                <a:lnTo>
                  <a:pt x="49086" y="86170"/>
                </a:lnTo>
                <a:lnTo>
                  <a:pt x="46927" y="86170"/>
                </a:lnTo>
                <a:lnTo>
                  <a:pt x="44768" y="85662"/>
                </a:lnTo>
                <a:lnTo>
                  <a:pt x="43117" y="85154"/>
                </a:lnTo>
                <a:lnTo>
                  <a:pt x="32830" y="80582"/>
                </a:lnTo>
                <a:lnTo>
                  <a:pt x="18352" y="73851"/>
                </a:lnTo>
                <a:lnTo>
                  <a:pt x="16193" y="72835"/>
                </a:lnTo>
                <a:lnTo>
                  <a:pt x="14034" y="71819"/>
                </a:lnTo>
                <a:lnTo>
                  <a:pt x="12383" y="69660"/>
                </a:lnTo>
                <a:lnTo>
                  <a:pt x="10224" y="68136"/>
                </a:lnTo>
                <a:lnTo>
                  <a:pt x="8065" y="64580"/>
                </a:lnTo>
                <a:lnTo>
                  <a:pt x="6414" y="59373"/>
                </a:lnTo>
                <a:lnTo>
                  <a:pt x="5398" y="54801"/>
                </a:lnTo>
                <a:lnTo>
                  <a:pt x="4763" y="48577"/>
                </a:lnTo>
                <a:lnTo>
                  <a:pt x="4763" y="43371"/>
                </a:lnTo>
                <a:lnTo>
                  <a:pt x="5398" y="37275"/>
                </a:lnTo>
                <a:lnTo>
                  <a:pt x="6414" y="26352"/>
                </a:lnTo>
                <a:lnTo>
                  <a:pt x="8573" y="17590"/>
                </a:lnTo>
                <a:lnTo>
                  <a:pt x="10224" y="10986"/>
                </a:lnTo>
                <a:lnTo>
                  <a:pt x="10732" y="8319"/>
                </a:lnTo>
                <a:lnTo>
                  <a:pt x="10224" y="6795"/>
                </a:lnTo>
                <a:lnTo>
                  <a:pt x="9716" y="4763"/>
                </a:lnTo>
                <a:close/>
              </a:path>
            </a:pathLst>
          </a:custGeom>
          <a:ln w="9525">
            <a:solidFill>
              <a:srgbClr val="FFFFFF"/>
            </a:solidFill>
          </a:ln>
        </p:spPr>
        <p:txBody>
          <a:bodyPr wrap="square" lIns="0" tIns="0" rIns="0" bIns="0" rtlCol="0">
            <a:noAutofit/>
          </a:bodyPr>
          <a:lstStyle/>
          <a:p>
            <a:endParaRPr sz="1662"/>
          </a:p>
        </p:txBody>
      </p:sp>
      <p:sp>
        <p:nvSpPr>
          <p:cNvPr id="327" name="object 327"/>
          <p:cNvSpPr/>
          <p:nvPr/>
        </p:nvSpPr>
        <p:spPr>
          <a:xfrm>
            <a:off x="3781514" y="3808828"/>
            <a:ext cx="218166" cy="131885"/>
          </a:xfrm>
          <a:custGeom>
            <a:avLst/>
            <a:gdLst/>
            <a:ahLst/>
            <a:cxnLst/>
            <a:rect l="l" t="t" r="r" b="b"/>
            <a:pathLst>
              <a:path w="236347" h="142875">
                <a:moveTo>
                  <a:pt x="4318" y="4572"/>
                </a:moveTo>
                <a:lnTo>
                  <a:pt x="14986" y="11684"/>
                </a:lnTo>
                <a:lnTo>
                  <a:pt x="29082" y="10668"/>
                </a:lnTo>
                <a:lnTo>
                  <a:pt x="44704" y="13716"/>
                </a:lnTo>
                <a:lnTo>
                  <a:pt x="58674" y="18796"/>
                </a:lnTo>
                <a:lnTo>
                  <a:pt x="72136" y="22352"/>
                </a:lnTo>
                <a:lnTo>
                  <a:pt x="87249" y="21336"/>
                </a:lnTo>
                <a:lnTo>
                  <a:pt x="102870" y="21336"/>
                </a:lnTo>
                <a:lnTo>
                  <a:pt x="116840" y="11684"/>
                </a:lnTo>
                <a:lnTo>
                  <a:pt x="130810" y="0"/>
                </a:lnTo>
                <a:lnTo>
                  <a:pt x="146431" y="0"/>
                </a:lnTo>
                <a:lnTo>
                  <a:pt x="159893" y="5588"/>
                </a:lnTo>
                <a:lnTo>
                  <a:pt x="175514" y="10668"/>
                </a:lnTo>
                <a:lnTo>
                  <a:pt x="188976" y="16256"/>
                </a:lnTo>
                <a:lnTo>
                  <a:pt x="204597" y="24384"/>
                </a:lnTo>
                <a:lnTo>
                  <a:pt x="216916" y="37084"/>
                </a:lnTo>
                <a:lnTo>
                  <a:pt x="231013" y="49276"/>
                </a:lnTo>
                <a:lnTo>
                  <a:pt x="236347" y="61976"/>
                </a:lnTo>
                <a:lnTo>
                  <a:pt x="222377" y="75184"/>
                </a:lnTo>
                <a:lnTo>
                  <a:pt x="208915" y="80772"/>
                </a:lnTo>
                <a:lnTo>
                  <a:pt x="194945" y="90043"/>
                </a:lnTo>
                <a:lnTo>
                  <a:pt x="179324" y="93599"/>
                </a:lnTo>
                <a:lnTo>
                  <a:pt x="165227" y="100711"/>
                </a:lnTo>
                <a:lnTo>
                  <a:pt x="154559" y="114935"/>
                </a:lnTo>
                <a:lnTo>
                  <a:pt x="149098" y="127635"/>
                </a:lnTo>
                <a:lnTo>
                  <a:pt x="140462" y="141351"/>
                </a:lnTo>
                <a:lnTo>
                  <a:pt x="136779" y="142875"/>
                </a:lnTo>
                <a:lnTo>
                  <a:pt x="122174" y="141351"/>
                </a:lnTo>
                <a:lnTo>
                  <a:pt x="125476" y="133223"/>
                </a:lnTo>
                <a:lnTo>
                  <a:pt x="136779" y="120523"/>
                </a:lnTo>
                <a:lnTo>
                  <a:pt x="128143" y="106807"/>
                </a:lnTo>
                <a:lnTo>
                  <a:pt x="114173" y="92583"/>
                </a:lnTo>
                <a:lnTo>
                  <a:pt x="100711" y="80772"/>
                </a:lnTo>
                <a:lnTo>
                  <a:pt x="84455" y="71120"/>
                </a:lnTo>
                <a:lnTo>
                  <a:pt x="70993" y="66040"/>
                </a:lnTo>
                <a:lnTo>
                  <a:pt x="56007" y="60960"/>
                </a:lnTo>
                <a:lnTo>
                  <a:pt x="41401" y="59436"/>
                </a:lnTo>
                <a:lnTo>
                  <a:pt x="26289" y="58420"/>
                </a:lnTo>
                <a:lnTo>
                  <a:pt x="13970" y="43688"/>
                </a:lnTo>
                <a:lnTo>
                  <a:pt x="4318" y="30480"/>
                </a:lnTo>
                <a:lnTo>
                  <a:pt x="0" y="17272"/>
                </a:lnTo>
                <a:lnTo>
                  <a:pt x="4318" y="4572"/>
                </a:lnTo>
                <a:close/>
                <a:moveTo>
                  <a:pt x="214757" y="134747"/>
                </a:moveTo>
                <a:lnTo>
                  <a:pt x="200279" y="127635"/>
                </a:lnTo>
                <a:lnTo>
                  <a:pt x="196469" y="114935"/>
                </a:lnTo>
                <a:lnTo>
                  <a:pt x="209931" y="109855"/>
                </a:lnTo>
                <a:lnTo>
                  <a:pt x="219710" y="124079"/>
                </a:lnTo>
                <a:lnTo>
                  <a:pt x="214757" y="134747"/>
                </a:lnTo>
                <a:close/>
              </a:path>
            </a:pathLst>
          </a:custGeom>
          <a:solidFill>
            <a:srgbClr val="D6D6D6"/>
          </a:solidFill>
        </p:spPr>
        <p:txBody>
          <a:bodyPr wrap="square" lIns="0" tIns="0" rIns="0" bIns="0" rtlCol="0">
            <a:noAutofit/>
          </a:bodyPr>
          <a:lstStyle/>
          <a:p>
            <a:endParaRPr sz="1662"/>
          </a:p>
        </p:txBody>
      </p:sp>
      <p:sp>
        <p:nvSpPr>
          <p:cNvPr id="328" name="object 328"/>
          <p:cNvSpPr/>
          <p:nvPr/>
        </p:nvSpPr>
        <p:spPr>
          <a:xfrm>
            <a:off x="3777116" y="3804431"/>
            <a:ext cx="226959" cy="140677"/>
          </a:xfrm>
          <a:custGeom>
            <a:avLst/>
            <a:gdLst/>
            <a:ahLst/>
            <a:cxnLst/>
            <a:rect l="l" t="t" r="r" b="b"/>
            <a:pathLst>
              <a:path w="245872" h="152400">
                <a:moveTo>
                  <a:pt x="9081" y="9335"/>
                </a:moveTo>
                <a:lnTo>
                  <a:pt x="19749" y="16447"/>
                </a:lnTo>
                <a:lnTo>
                  <a:pt x="33845" y="15431"/>
                </a:lnTo>
                <a:lnTo>
                  <a:pt x="49467" y="18479"/>
                </a:lnTo>
                <a:lnTo>
                  <a:pt x="63437" y="23559"/>
                </a:lnTo>
                <a:lnTo>
                  <a:pt x="76899" y="27115"/>
                </a:lnTo>
                <a:lnTo>
                  <a:pt x="92012" y="26099"/>
                </a:lnTo>
                <a:lnTo>
                  <a:pt x="107633" y="26099"/>
                </a:lnTo>
                <a:lnTo>
                  <a:pt x="121603" y="16447"/>
                </a:lnTo>
                <a:lnTo>
                  <a:pt x="135573" y="4763"/>
                </a:lnTo>
                <a:lnTo>
                  <a:pt x="151194" y="4763"/>
                </a:lnTo>
                <a:lnTo>
                  <a:pt x="164656" y="10351"/>
                </a:lnTo>
                <a:lnTo>
                  <a:pt x="180277" y="15431"/>
                </a:lnTo>
                <a:lnTo>
                  <a:pt x="193739" y="21019"/>
                </a:lnTo>
                <a:lnTo>
                  <a:pt x="209360" y="29147"/>
                </a:lnTo>
                <a:lnTo>
                  <a:pt x="221679" y="41847"/>
                </a:lnTo>
                <a:lnTo>
                  <a:pt x="235776" y="54039"/>
                </a:lnTo>
                <a:lnTo>
                  <a:pt x="241110" y="66739"/>
                </a:lnTo>
                <a:lnTo>
                  <a:pt x="227140" y="79947"/>
                </a:lnTo>
                <a:lnTo>
                  <a:pt x="213678" y="85535"/>
                </a:lnTo>
                <a:lnTo>
                  <a:pt x="199708" y="94806"/>
                </a:lnTo>
                <a:lnTo>
                  <a:pt x="184087" y="98362"/>
                </a:lnTo>
                <a:lnTo>
                  <a:pt x="169990" y="105474"/>
                </a:lnTo>
                <a:lnTo>
                  <a:pt x="159322" y="119698"/>
                </a:lnTo>
                <a:lnTo>
                  <a:pt x="153861" y="132398"/>
                </a:lnTo>
                <a:lnTo>
                  <a:pt x="145225" y="146114"/>
                </a:lnTo>
                <a:lnTo>
                  <a:pt x="141542" y="147638"/>
                </a:lnTo>
                <a:lnTo>
                  <a:pt x="126937" y="146114"/>
                </a:lnTo>
                <a:lnTo>
                  <a:pt x="130239" y="137986"/>
                </a:lnTo>
                <a:lnTo>
                  <a:pt x="141542" y="125286"/>
                </a:lnTo>
                <a:lnTo>
                  <a:pt x="132906" y="111570"/>
                </a:lnTo>
                <a:lnTo>
                  <a:pt x="118936" y="97346"/>
                </a:lnTo>
                <a:lnTo>
                  <a:pt x="105474" y="85535"/>
                </a:lnTo>
                <a:lnTo>
                  <a:pt x="89218" y="75883"/>
                </a:lnTo>
                <a:lnTo>
                  <a:pt x="75756" y="70803"/>
                </a:lnTo>
                <a:lnTo>
                  <a:pt x="60770" y="65723"/>
                </a:lnTo>
                <a:lnTo>
                  <a:pt x="46164" y="64199"/>
                </a:lnTo>
                <a:lnTo>
                  <a:pt x="31052" y="63183"/>
                </a:lnTo>
                <a:lnTo>
                  <a:pt x="18733" y="48451"/>
                </a:lnTo>
                <a:lnTo>
                  <a:pt x="9081" y="35243"/>
                </a:lnTo>
                <a:lnTo>
                  <a:pt x="4763" y="22035"/>
                </a:lnTo>
                <a:lnTo>
                  <a:pt x="9081" y="9335"/>
                </a:lnTo>
                <a:close/>
                <a:moveTo>
                  <a:pt x="219520" y="139510"/>
                </a:moveTo>
                <a:lnTo>
                  <a:pt x="205042" y="132398"/>
                </a:lnTo>
                <a:lnTo>
                  <a:pt x="201232" y="119698"/>
                </a:lnTo>
                <a:lnTo>
                  <a:pt x="214694" y="114618"/>
                </a:lnTo>
                <a:lnTo>
                  <a:pt x="224473" y="128842"/>
                </a:lnTo>
                <a:lnTo>
                  <a:pt x="219520" y="139510"/>
                </a:lnTo>
                <a:close/>
              </a:path>
            </a:pathLst>
          </a:custGeom>
          <a:ln w="9525">
            <a:solidFill>
              <a:srgbClr val="FFFFFF"/>
            </a:solidFill>
          </a:ln>
        </p:spPr>
        <p:txBody>
          <a:bodyPr wrap="square" lIns="0" tIns="0" rIns="0" bIns="0" rtlCol="0">
            <a:noAutofit/>
          </a:bodyPr>
          <a:lstStyle/>
          <a:p>
            <a:endParaRPr sz="1662"/>
          </a:p>
        </p:txBody>
      </p:sp>
      <p:sp>
        <p:nvSpPr>
          <p:cNvPr id="329" name="object 329"/>
          <p:cNvSpPr/>
          <p:nvPr/>
        </p:nvSpPr>
        <p:spPr>
          <a:xfrm>
            <a:off x="3579642" y="3874008"/>
            <a:ext cx="13364" cy="8558"/>
          </a:xfrm>
          <a:custGeom>
            <a:avLst/>
            <a:gdLst/>
            <a:ahLst/>
            <a:cxnLst/>
            <a:rect l="l" t="t" r="r" b="b"/>
            <a:pathLst>
              <a:path w="14478" h="9271">
                <a:moveTo>
                  <a:pt x="1016" y="9271"/>
                </a:moveTo>
                <a:lnTo>
                  <a:pt x="3175" y="9271"/>
                </a:lnTo>
                <a:lnTo>
                  <a:pt x="14478" y="0"/>
                </a:lnTo>
                <a:lnTo>
                  <a:pt x="0" y="9271"/>
                </a:lnTo>
                <a:lnTo>
                  <a:pt x="1016" y="9271"/>
                </a:lnTo>
                <a:close/>
              </a:path>
            </a:pathLst>
          </a:custGeom>
          <a:solidFill>
            <a:srgbClr val="D6D6D6"/>
          </a:solidFill>
        </p:spPr>
        <p:txBody>
          <a:bodyPr wrap="square" lIns="0" tIns="0" rIns="0" bIns="0" rtlCol="0">
            <a:noAutofit/>
          </a:bodyPr>
          <a:lstStyle/>
          <a:p>
            <a:endParaRPr sz="1662"/>
          </a:p>
        </p:txBody>
      </p:sp>
      <p:sp>
        <p:nvSpPr>
          <p:cNvPr id="330" name="object 330"/>
          <p:cNvSpPr/>
          <p:nvPr/>
        </p:nvSpPr>
        <p:spPr>
          <a:xfrm>
            <a:off x="3575245" y="3869611"/>
            <a:ext cx="22157" cy="17350"/>
          </a:xfrm>
          <a:custGeom>
            <a:avLst/>
            <a:gdLst/>
            <a:ahLst/>
            <a:cxnLst/>
            <a:rect l="l" t="t" r="r" b="b"/>
            <a:pathLst>
              <a:path w="24003" h="18796">
                <a:moveTo>
                  <a:pt x="5779" y="14034"/>
                </a:moveTo>
                <a:lnTo>
                  <a:pt x="7938" y="14034"/>
                </a:lnTo>
                <a:lnTo>
                  <a:pt x="19241" y="4763"/>
                </a:lnTo>
                <a:lnTo>
                  <a:pt x="4763" y="14034"/>
                </a:lnTo>
                <a:lnTo>
                  <a:pt x="5779" y="14034"/>
                </a:lnTo>
                <a:close/>
              </a:path>
            </a:pathLst>
          </a:custGeom>
          <a:ln w="9525">
            <a:solidFill>
              <a:srgbClr val="FFFFFF"/>
            </a:solidFill>
          </a:ln>
        </p:spPr>
        <p:txBody>
          <a:bodyPr wrap="square" lIns="0" tIns="0" rIns="0" bIns="0" rtlCol="0">
            <a:noAutofit/>
          </a:bodyPr>
          <a:lstStyle/>
          <a:p>
            <a:endParaRPr sz="1662"/>
          </a:p>
        </p:txBody>
      </p:sp>
      <p:sp>
        <p:nvSpPr>
          <p:cNvPr id="331" name="object 331"/>
          <p:cNvSpPr/>
          <p:nvPr/>
        </p:nvSpPr>
        <p:spPr>
          <a:xfrm>
            <a:off x="1017563" y="2315425"/>
            <a:ext cx="549225" cy="699164"/>
          </a:xfrm>
          <a:custGeom>
            <a:avLst/>
            <a:gdLst/>
            <a:ahLst/>
            <a:cxnLst/>
            <a:rect l="l" t="t" r="r" b="b"/>
            <a:pathLst>
              <a:path w="594994" h="757428">
                <a:moveTo>
                  <a:pt x="467487" y="618109"/>
                </a:moveTo>
                <a:lnTo>
                  <a:pt x="456819" y="604774"/>
                </a:lnTo>
                <a:lnTo>
                  <a:pt x="454152" y="600582"/>
                </a:lnTo>
                <a:lnTo>
                  <a:pt x="445516" y="587248"/>
                </a:lnTo>
                <a:lnTo>
                  <a:pt x="434340" y="574548"/>
                </a:lnTo>
                <a:lnTo>
                  <a:pt x="428498" y="561213"/>
                </a:lnTo>
                <a:lnTo>
                  <a:pt x="420878" y="547878"/>
                </a:lnTo>
                <a:lnTo>
                  <a:pt x="427355" y="533019"/>
                </a:lnTo>
                <a:lnTo>
                  <a:pt x="430530" y="519684"/>
                </a:lnTo>
                <a:lnTo>
                  <a:pt x="427355" y="506857"/>
                </a:lnTo>
                <a:lnTo>
                  <a:pt x="420878" y="491998"/>
                </a:lnTo>
                <a:lnTo>
                  <a:pt x="408051" y="478663"/>
                </a:lnTo>
                <a:lnTo>
                  <a:pt x="400050" y="464312"/>
                </a:lnTo>
                <a:lnTo>
                  <a:pt x="388747" y="450469"/>
                </a:lnTo>
                <a:lnTo>
                  <a:pt x="385064" y="437642"/>
                </a:lnTo>
                <a:lnTo>
                  <a:pt x="376428" y="422783"/>
                </a:lnTo>
                <a:lnTo>
                  <a:pt x="370586" y="409956"/>
                </a:lnTo>
                <a:lnTo>
                  <a:pt x="370586" y="395097"/>
                </a:lnTo>
                <a:lnTo>
                  <a:pt x="355600" y="388493"/>
                </a:lnTo>
                <a:lnTo>
                  <a:pt x="345948" y="375158"/>
                </a:lnTo>
                <a:lnTo>
                  <a:pt x="331978" y="361823"/>
                </a:lnTo>
                <a:lnTo>
                  <a:pt x="341630" y="347472"/>
                </a:lnTo>
                <a:lnTo>
                  <a:pt x="330454" y="334137"/>
                </a:lnTo>
                <a:lnTo>
                  <a:pt x="328295" y="319278"/>
                </a:lnTo>
                <a:lnTo>
                  <a:pt x="322453" y="305943"/>
                </a:lnTo>
                <a:lnTo>
                  <a:pt x="310134" y="291592"/>
                </a:lnTo>
                <a:lnTo>
                  <a:pt x="296164" y="279781"/>
                </a:lnTo>
                <a:lnTo>
                  <a:pt x="284861" y="264922"/>
                </a:lnTo>
                <a:lnTo>
                  <a:pt x="276352" y="251587"/>
                </a:lnTo>
                <a:lnTo>
                  <a:pt x="264033" y="237236"/>
                </a:lnTo>
                <a:lnTo>
                  <a:pt x="255397" y="231648"/>
                </a:lnTo>
                <a:lnTo>
                  <a:pt x="242062" y="219837"/>
                </a:lnTo>
                <a:lnTo>
                  <a:pt x="228092" y="209677"/>
                </a:lnTo>
                <a:lnTo>
                  <a:pt x="227076" y="196342"/>
                </a:lnTo>
                <a:lnTo>
                  <a:pt x="215773" y="181483"/>
                </a:lnTo>
                <a:lnTo>
                  <a:pt x="219583" y="168148"/>
                </a:lnTo>
                <a:lnTo>
                  <a:pt x="208915" y="155321"/>
                </a:lnTo>
                <a:lnTo>
                  <a:pt x="194945" y="141986"/>
                </a:lnTo>
                <a:lnTo>
                  <a:pt x="180975" y="133731"/>
                </a:lnTo>
                <a:lnTo>
                  <a:pt x="165493" y="127127"/>
                </a:lnTo>
                <a:lnTo>
                  <a:pt x="150495" y="125603"/>
                </a:lnTo>
                <a:lnTo>
                  <a:pt x="139242" y="112776"/>
                </a:lnTo>
                <a:lnTo>
                  <a:pt x="125857" y="115316"/>
                </a:lnTo>
                <a:lnTo>
                  <a:pt x="110324" y="110236"/>
                </a:lnTo>
                <a:lnTo>
                  <a:pt x="105511" y="110236"/>
                </a:lnTo>
                <a:lnTo>
                  <a:pt x="103365" y="110236"/>
                </a:lnTo>
                <a:lnTo>
                  <a:pt x="103365" y="109220"/>
                </a:lnTo>
                <a:lnTo>
                  <a:pt x="105511" y="108712"/>
                </a:lnTo>
                <a:lnTo>
                  <a:pt x="109258" y="103505"/>
                </a:lnTo>
                <a:lnTo>
                  <a:pt x="119964" y="90678"/>
                </a:lnTo>
                <a:lnTo>
                  <a:pt x="126390" y="83058"/>
                </a:lnTo>
                <a:lnTo>
                  <a:pt x="133350" y="74803"/>
                </a:lnTo>
                <a:lnTo>
                  <a:pt x="141389" y="67691"/>
                </a:lnTo>
                <a:lnTo>
                  <a:pt x="148882" y="60960"/>
                </a:lnTo>
                <a:lnTo>
                  <a:pt x="152095" y="58420"/>
                </a:lnTo>
                <a:lnTo>
                  <a:pt x="155308" y="56388"/>
                </a:lnTo>
                <a:lnTo>
                  <a:pt x="159054" y="55372"/>
                </a:lnTo>
                <a:lnTo>
                  <a:pt x="162280" y="54356"/>
                </a:lnTo>
                <a:lnTo>
                  <a:pt x="165493" y="54356"/>
                </a:lnTo>
                <a:lnTo>
                  <a:pt x="168148" y="54356"/>
                </a:lnTo>
                <a:lnTo>
                  <a:pt x="171958" y="54864"/>
                </a:lnTo>
                <a:lnTo>
                  <a:pt x="175133" y="55880"/>
                </a:lnTo>
                <a:lnTo>
                  <a:pt x="182626" y="57912"/>
                </a:lnTo>
                <a:lnTo>
                  <a:pt x="189611" y="60960"/>
                </a:lnTo>
                <a:lnTo>
                  <a:pt x="198628" y="63500"/>
                </a:lnTo>
                <a:lnTo>
                  <a:pt x="208280" y="66167"/>
                </a:lnTo>
                <a:lnTo>
                  <a:pt x="213106" y="67183"/>
                </a:lnTo>
                <a:lnTo>
                  <a:pt x="217932" y="67183"/>
                </a:lnTo>
                <a:lnTo>
                  <a:pt x="221742" y="67183"/>
                </a:lnTo>
                <a:lnTo>
                  <a:pt x="224917" y="66167"/>
                </a:lnTo>
                <a:lnTo>
                  <a:pt x="228092" y="64008"/>
                </a:lnTo>
                <a:lnTo>
                  <a:pt x="230251" y="62484"/>
                </a:lnTo>
                <a:lnTo>
                  <a:pt x="231902" y="60452"/>
                </a:lnTo>
                <a:lnTo>
                  <a:pt x="232918" y="57912"/>
                </a:lnTo>
                <a:lnTo>
                  <a:pt x="233553" y="54864"/>
                </a:lnTo>
                <a:lnTo>
                  <a:pt x="233553" y="51308"/>
                </a:lnTo>
                <a:lnTo>
                  <a:pt x="232410" y="47625"/>
                </a:lnTo>
                <a:lnTo>
                  <a:pt x="230886" y="43561"/>
                </a:lnTo>
                <a:lnTo>
                  <a:pt x="228727" y="38989"/>
                </a:lnTo>
                <a:lnTo>
                  <a:pt x="224917" y="34290"/>
                </a:lnTo>
                <a:lnTo>
                  <a:pt x="221234" y="28702"/>
                </a:lnTo>
                <a:lnTo>
                  <a:pt x="216916" y="24130"/>
                </a:lnTo>
                <a:lnTo>
                  <a:pt x="212090" y="18415"/>
                </a:lnTo>
                <a:lnTo>
                  <a:pt x="209423" y="14351"/>
                </a:lnTo>
                <a:lnTo>
                  <a:pt x="207772" y="10287"/>
                </a:lnTo>
                <a:lnTo>
                  <a:pt x="207772" y="7747"/>
                </a:lnTo>
                <a:lnTo>
                  <a:pt x="208280" y="5588"/>
                </a:lnTo>
                <a:lnTo>
                  <a:pt x="209931" y="3556"/>
                </a:lnTo>
                <a:lnTo>
                  <a:pt x="212090" y="2540"/>
                </a:lnTo>
                <a:lnTo>
                  <a:pt x="215265" y="1524"/>
                </a:lnTo>
                <a:lnTo>
                  <a:pt x="221742" y="1016"/>
                </a:lnTo>
                <a:lnTo>
                  <a:pt x="228092" y="0"/>
                </a:lnTo>
                <a:lnTo>
                  <a:pt x="232410" y="1016"/>
                </a:lnTo>
                <a:lnTo>
                  <a:pt x="234569" y="1524"/>
                </a:lnTo>
                <a:lnTo>
                  <a:pt x="284861" y="19431"/>
                </a:lnTo>
                <a:lnTo>
                  <a:pt x="286512" y="19939"/>
                </a:lnTo>
                <a:lnTo>
                  <a:pt x="289179" y="19939"/>
                </a:lnTo>
                <a:lnTo>
                  <a:pt x="288671" y="29718"/>
                </a:lnTo>
                <a:lnTo>
                  <a:pt x="287528" y="37465"/>
                </a:lnTo>
                <a:lnTo>
                  <a:pt x="287528" y="42037"/>
                </a:lnTo>
                <a:lnTo>
                  <a:pt x="287528" y="44069"/>
                </a:lnTo>
                <a:lnTo>
                  <a:pt x="287528" y="45085"/>
                </a:lnTo>
                <a:lnTo>
                  <a:pt x="288163" y="48133"/>
                </a:lnTo>
                <a:lnTo>
                  <a:pt x="289687" y="52324"/>
                </a:lnTo>
                <a:lnTo>
                  <a:pt x="291846" y="57404"/>
                </a:lnTo>
                <a:lnTo>
                  <a:pt x="294513" y="59944"/>
                </a:lnTo>
                <a:lnTo>
                  <a:pt x="296672" y="62484"/>
                </a:lnTo>
                <a:lnTo>
                  <a:pt x="298831" y="65659"/>
                </a:lnTo>
                <a:lnTo>
                  <a:pt x="302006" y="68199"/>
                </a:lnTo>
                <a:lnTo>
                  <a:pt x="305816" y="70739"/>
                </a:lnTo>
                <a:lnTo>
                  <a:pt x="309499" y="72771"/>
                </a:lnTo>
                <a:lnTo>
                  <a:pt x="313817" y="74295"/>
                </a:lnTo>
                <a:lnTo>
                  <a:pt x="319151" y="76327"/>
                </a:lnTo>
                <a:lnTo>
                  <a:pt x="323977" y="76835"/>
                </a:lnTo>
                <a:lnTo>
                  <a:pt x="328803" y="77343"/>
                </a:lnTo>
                <a:lnTo>
                  <a:pt x="331978" y="77851"/>
                </a:lnTo>
                <a:lnTo>
                  <a:pt x="334772" y="77343"/>
                </a:lnTo>
                <a:lnTo>
                  <a:pt x="338455" y="76327"/>
                </a:lnTo>
                <a:lnTo>
                  <a:pt x="342265" y="74803"/>
                </a:lnTo>
                <a:lnTo>
                  <a:pt x="343281" y="74295"/>
                </a:lnTo>
                <a:lnTo>
                  <a:pt x="344932" y="73787"/>
                </a:lnTo>
                <a:lnTo>
                  <a:pt x="345948" y="73787"/>
                </a:lnTo>
                <a:lnTo>
                  <a:pt x="347599" y="73787"/>
                </a:lnTo>
                <a:lnTo>
                  <a:pt x="352933" y="75819"/>
                </a:lnTo>
                <a:lnTo>
                  <a:pt x="359410" y="80010"/>
                </a:lnTo>
                <a:lnTo>
                  <a:pt x="375920" y="91186"/>
                </a:lnTo>
                <a:lnTo>
                  <a:pt x="389890" y="102489"/>
                </a:lnTo>
                <a:lnTo>
                  <a:pt x="400050" y="111252"/>
                </a:lnTo>
                <a:lnTo>
                  <a:pt x="403860" y="114300"/>
                </a:lnTo>
                <a:lnTo>
                  <a:pt x="405892" y="116840"/>
                </a:lnTo>
                <a:lnTo>
                  <a:pt x="411353" y="123571"/>
                </a:lnTo>
                <a:lnTo>
                  <a:pt x="412877" y="128651"/>
                </a:lnTo>
                <a:lnTo>
                  <a:pt x="414528" y="134747"/>
                </a:lnTo>
                <a:lnTo>
                  <a:pt x="414528" y="137922"/>
                </a:lnTo>
                <a:lnTo>
                  <a:pt x="414020" y="141478"/>
                </a:lnTo>
                <a:lnTo>
                  <a:pt x="413385" y="145034"/>
                </a:lnTo>
                <a:lnTo>
                  <a:pt x="412369" y="148590"/>
                </a:lnTo>
                <a:lnTo>
                  <a:pt x="409702" y="156337"/>
                </a:lnTo>
                <a:lnTo>
                  <a:pt x="406527" y="162433"/>
                </a:lnTo>
                <a:lnTo>
                  <a:pt x="404876" y="167640"/>
                </a:lnTo>
                <a:lnTo>
                  <a:pt x="404368" y="172720"/>
                </a:lnTo>
                <a:lnTo>
                  <a:pt x="404876" y="177292"/>
                </a:lnTo>
                <a:lnTo>
                  <a:pt x="405892" y="182499"/>
                </a:lnTo>
                <a:lnTo>
                  <a:pt x="409194" y="189103"/>
                </a:lnTo>
                <a:lnTo>
                  <a:pt x="413385" y="196850"/>
                </a:lnTo>
                <a:lnTo>
                  <a:pt x="420370" y="206502"/>
                </a:lnTo>
                <a:lnTo>
                  <a:pt x="428498" y="217805"/>
                </a:lnTo>
                <a:lnTo>
                  <a:pt x="439166" y="229616"/>
                </a:lnTo>
                <a:lnTo>
                  <a:pt x="449834" y="241427"/>
                </a:lnTo>
                <a:lnTo>
                  <a:pt x="461137" y="253238"/>
                </a:lnTo>
                <a:lnTo>
                  <a:pt x="471297" y="263398"/>
                </a:lnTo>
                <a:lnTo>
                  <a:pt x="479806" y="271653"/>
                </a:lnTo>
                <a:lnTo>
                  <a:pt x="485267" y="276225"/>
                </a:lnTo>
                <a:lnTo>
                  <a:pt x="489966" y="280797"/>
                </a:lnTo>
                <a:lnTo>
                  <a:pt x="494284" y="285496"/>
                </a:lnTo>
                <a:lnTo>
                  <a:pt x="498602" y="291084"/>
                </a:lnTo>
                <a:lnTo>
                  <a:pt x="502920" y="296164"/>
                </a:lnTo>
                <a:lnTo>
                  <a:pt x="507746" y="301879"/>
                </a:lnTo>
                <a:lnTo>
                  <a:pt x="513080" y="306959"/>
                </a:lnTo>
                <a:lnTo>
                  <a:pt x="516255" y="308991"/>
                </a:lnTo>
                <a:lnTo>
                  <a:pt x="519430" y="311023"/>
                </a:lnTo>
                <a:lnTo>
                  <a:pt x="523240" y="313690"/>
                </a:lnTo>
                <a:lnTo>
                  <a:pt x="527558" y="315214"/>
                </a:lnTo>
                <a:lnTo>
                  <a:pt x="543560" y="319786"/>
                </a:lnTo>
                <a:lnTo>
                  <a:pt x="557022" y="323850"/>
                </a:lnTo>
                <a:lnTo>
                  <a:pt x="562864" y="325374"/>
                </a:lnTo>
                <a:lnTo>
                  <a:pt x="568706" y="327533"/>
                </a:lnTo>
                <a:lnTo>
                  <a:pt x="573024" y="329565"/>
                </a:lnTo>
                <a:lnTo>
                  <a:pt x="577341" y="332105"/>
                </a:lnTo>
                <a:lnTo>
                  <a:pt x="583691" y="337693"/>
                </a:lnTo>
                <a:lnTo>
                  <a:pt x="589153" y="342392"/>
                </a:lnTo>
                <a:lnTo>
                  <a:pt x="592836" y="345948"/>
                </a:lnTo>
                <a:lnTo>
                  <a:pt x="594994" y="347980"/>
                </a:lnTo>
                <a:lnTo>
                  <a:pt x="593979" y="348996"/>
                </a:lnTo>
                <a:lnTo>
                  <a:pt x="593979" y="349504"/>
                </a:lnTo>
                <a:lnTo>
                  <a:pt x="591185" y="353568"/>
                </a:lnTo>
                <a:lnTo>
                  <a:pt x="584327" y="364871"/>
                </a:lnTo>
                <a:lnTo>
                  <a:pt x="580009" y="371602"/>
                </a:lnTo>
                <a:lnTo>
                  <a:pt x="575183" y="378206"/>
                </a:lnTo>
                <a:lnTo>
                  <a:pt x="569849" y="383794"/>
                </a:lnTo>
                <a:lnTo>
                  <a:pt x="564515" y="389509"/>
                </a:lnTo>
                <a:lnTo>
                  <a:pt x="561847" y="392557"/>
                </a:lnTo>
                <a:lnTo>
                  <a:pt x="558546" y="396113"/>
                </a:lnTo>
                <a:lnTo>
                  <a:pt x="555371" y="401828"/>
                </a:lnTo>
                <a:lnTo>
                  <a:pt x="551561" y="408432"/>
                </a:lnTo>
                <a:lnTo>
                  <a:pt x="543560" y="422783"/>
                </a:lnTo>
                <a:lnTo>
                  <a:pt x="535559" y="439166"/>
                </a:lnTo>
                <a:lnTo>
                  <a:pt x="527558" y="456057"/>
                </a:lnTo>
                <a:lnTo>
                  <a:pt x="521589" y="471551"/>
                </a:lnTo>
                <a:lnTo>
                  <a:pt x="516255" y="485267"/>
                </a:lnTo>
                <a:lnTo>
                  <a:pt x="513588" y="494538"/>
                </a:lnTo>
                <a:lnTo>
                  <a:pt x="511429" y="501776"/>
                </a:lnTo>
                <a:lnTo>
                  <a:pt x="509270" y="510921"/>
                </a:lnTo>
                <a:lnTo>
                  <a:pt x="506603" y="521207"/>
                </a:lnTo>
                <a:lnTo>
                  <a:pt x="505079" y="530987"/>
                </a:lnTo>
                <a:lnTo>
                  <a:pt x="505079" y="536067"/>
                </a:lnTo>
                <a:lnTo>
                  <a:pt x="505587" y="541147"/>
                </a:lnTo>
                <a:lnTo>
                  <a:pt x="506095" y="545846"/>
                </a:lnTo>
                <a:lnTo>
                  <a:pt x="507746" y="550418"/>
                </a:lnTo>
                <a:lnTo>
                  <a:pt x="510413" y="554482"/>
                </a:lnTo>
                <a:lnTo>
                  <a:pt x="513588" y="558673"/>
                </a:lnTo>
                <a:lnTo>
                  <a:pt x="517398" y="561721"/>
                </a:lnTo>
                <a:lnTo>
                  <a:pt x="522732" y="564261"/>
                </a:lnTo>
                <a:lnTo>
                  <a:pt x="522097" y="564261"/>
                </a:lnTo>
                <a:lnTo>
                  <a:pt x="521589" y="564769"/>
                </a:lnTo>
                <a:lnTo>
                  <a:pt x="516255" y="565785"/>
                </a:lnTo>
                <a:lnTo>
                  <a:pt x="504444" y="569341"/>
                </a:lnTo>
                <a:lnTo>
                  <a:pt x="498094" y="571881"/>
                </a:lnTo>
                <a:lnTo>
                  <a:pt x="490601" y="575056"/>
                </a:lnTo>
                <a:lnTo>
                  <a:pt x="484124" y="578104"/>
                </a:lnTo>
                <a:lnTo>
                  <a:pt x="478790" y="582168"/>
                </a:lnTo>
                <a:lnTo>
                  <a:pt x="470154" y="589915"/>
                </a:lnTo>
                <a:lnTo>
                  <a:pt x="464820" y="597026"/>
                </a:lnTo>
                <a:lnTo>
                  <a:pt x="460629" y="602742"/>
                </a:lnTo>
                <a:lnTo>
                  <a:pt x="459486" y="604774"/>
                </a:lnTo>
                <a:lnTo>
                  <a:pt x="458978" y="605790"/>
                </a:lnTo>
                <a:lnTo>
                  <a:pt x="458470" y="606806"/>
                </a:lnTo>
                <a:lnTo>
                  <a:pt x="467487" y="618109"/>
                </a:lnTo>
                <a:close/>
                <a:moveTo>
                  <a:pt x="264033" y="635507"/>
                </a:moveTo>
                <a:lnTo>
                  <a:pt x="264033" y="656463"/>
                </a:lnTo>
                <a:lnTo>
                  <a:pt x="269367" y="668274"/>
                </a:lnTo>
                <a:lnTo>
                  <a:pt x="283845" y="665226"/>
                </a:lnTo>
                <a:lnTo>
                  <a:pt x="297180" y="655447"/>
                </a:lnTo>
                <a:lnTo>
                  <a:pt x="302641" y="641604"/>
                </a:lnTo>
                <a:lnTo>
                  <a:pt x="289179" y="627253"/>
                </a:lnTo>
                <a:lnTo>
                  <a:pt x="275336" y="619125"/>
                </a:lnTo>
                <a:lnTo>
                  <a:pt x="264033" y="605790"/>
                </a:lnTo>
                <a:lnTo>
                  <a:pt x="257048" y="608330"/>
                </a:lnTo>
                <a:lnTo>
                  <a:pt x="258191" y="621665"/>
                </a:lnTo>
                <a:lnTo>
                  <a:pt x="264033" y="635507"/>
                </a:lnTo>
                <a:close/>
                <a:moveTo>
                  <a:pt x="236220" y="584707"/>
                </a:moveTo>
                <a:lnTo>
                  <a:pt x="222250" y="578104"/>
                </a:lnTo>
                <a:lnTo>
                  <a:pt x="208915" y="572897"/>
                </a:lnTo>
                <a:lnTo>
                  <a:pt x="193929" y="564769"/>
                </a:lnTo>
                <a:lnTo>
                  <a:pt x="179451" y="551434"/>
                </a:lnTo>
                <a:lnTo>
                  <a:pt x="180975" y="536575"/>
                </a:lnTo>
                <a:lnTo>
                  <a:pt x="179451" y="523748"/>
                </a:lnTo>
                <a:lnTo>
                  <a:pt x="193929" y="519684"/>
                </a:lnTo>
                <a:lnTo>
                  <a:pt x="207264" y="533019"/>
                </a:lnTo>
                <a:lnTo>
                  <a:pt x="212598" y="547878"/>
                </a:lnTo>
                <a:lnTo>
                  <a:pt x="221234" y="561213"/>
                </a:lnTo>
                <a:lnTo>
                  <a:pt x="233553" y="575563"/>
                </a:lnTo>
                <a:lnTo>
                  <a:pt x="236220" y="584707"/>
                </a:lnTo>
                <a:close/>
                <a:moveTo>
                  <a:pt x="96405" y="481203"/>
                </a:moveTo>
                <a:lnTo>
                  <a:pt x="111391" y="474599"/>
                </a:lnTo>
                <a:lnTo>
                  <a:pt x="119964" y="461263"/>
                </a:lnTo>
                <a:lnTo>
                  <a:pt x="117284" y="447929"/>
                </a:lnTo>
                <a:lnTo>
                  <a:pt x="124256" y="461263"/>
                </a:lnTo>
                <a:lnTo>
                  <a:pt x="126923" y="447929"/>
                </a:lnTo>
                <a:lnTo>
                  <a:pt x="113538" y="436118"/>
                </a:lnTo>
                <a:lnTo>
                  <a:pt x="104965" y="422783"/>
                </a:lnTo>
                <a:lnTo>
                  <a:pt x="104965" y="408432"/>
                </a:lnTo>
                <a:lnTo>
                  <a:pt x="92659" y="393573"/>
                </a:lnTo>
                <a:lnTo>
                  <a:pt x="87833" y="380238"/>
                </a:lnTo>
                <a:lnTo>
                  <a:pt x="78193" y="367411"/>
                </a:lnTo>
                <a:lnTo>
                  <a:pt x="71767" y="353568"/>
                </a:lnTo>
                <a:lnTo>
                  <a:pt x="60515" y="339217"/>
                </a:lnTo>
                <a:lnTo>
                  <a:pt x="62128" y="326009"/>
                </a:lnTo>
                <a:lnTo>
                  <a:pt x="46596" y="321818"/>
                </a:lnTo>
                <a:lnTo>
                  <a:pt x="31064" y="328549"/>
                </a:lnTo>
                <a:lnTo>
                  <a:pt x="17678" y="326009"/>
                </a:lnTo>
                <a:lnTo>
                  <a:pt x="9105" y="339217"/>
                </a:lnTo>
                <a:lnTo>
                  <a:pt x="6426" y="352552"/>
                </a:lnTo>
                <a:lnTo>
                  <a:pt x="0" y="367411"/>
                </a:lnTo>
                <a:lnTo>
                  <a:pt x="2679" y="380238"/>
                </a:lnTo>
                <a:lnTo>
                  <a:pt x="10185" y="393573"/>
                </a:lnTo>
                <a:lnTo>
                  <a:pt x="20358" y="406908"/>
                </a:lnTo>
                <a:lnTo>
                  <a:pt x="39636" y="433578"/>
                </a:lnTo>
                <a:lnTo>
                  <a:pt x="42316" y="447929"/>
                </a:lnTo>
                <a:lnTo>
                  <a:pt x="57848" y="459740"/>
                </a:lnTo>
                <a:lnTo>
                  <a:pt x="71767" y="467868"/>
                </a:lnTo>
                <a:lnTo>
                  <a:pt x="85153" y="477138"/>
                </a:lnTo>
                <a:lnTo>
                  <a:pt x="96405" y="481203"/>
                </a:lnTo>
                <a:close/>
                <a:moveTo>
                  <a:pt x="349758" y="757428"/>
                </a:moveTo>
                <a:lnTo>
                  <a:pt x="335788" y="747776"/>
                </a:lnTo>
                <a:lnTo>
                  <a:pt x="326136" y="734949"/>
                </a:lnTo>
                <a:lnTo>
                  <a:pt x="328295" y="720598"/>
                </a:lnTo>
                <a:lnTo>
                  <a:pt x="312166" y="712343"/>
                </a:lnTo>
                <a:lnTo>
                  <a:pt x="302641" y="697484"/>
                </a:lnTo>
                <a:lnTo>
                  <a:pt x="301498" y="684149"/>
                </a:lnTo>
                <a:lnTo>
                  <a:pt x="298831" y="669798"/>
                </a:lnTo>
                <a:lnTo>
                  <a:pt x="312166" y="660654"/>
                </a:lnTo>
                <a:lnTo>
                  <a:pt x="326136" y="675005"/>
                </a:lnTo>
                <a:lnTo>
                  <a:pt x="340614" y="688213"/>
                </a:lnTo>
                <a:lnTo>
                  <a:pt x="352933" y="702563"/>
                </a:lnTo>
                <a:lnTo>
                  <a:pt x="353949" y="715899"/>
                </a:lnTo>
                <a:lnTo>
                  <a:pt x="338455" y="721613"/>
                </a:lnTo>
                <a:lnTo>
                  <a:pt x="340614" y="734949"/>
                </a:lnTo>
                <a:lnTo>
                  <a:pt x="349758" y="749300"/>
                </a:lnTo>
                <a:lnTo>
                  <a:pt x="349758" y="757428"/>
                </a:lnTo>
                <a:close/>
              </a:path>
            </a:pathLst>
          </a:custGeom>
          <a:solidFill>
            <a:srgbClr val="D6D6D6"/>
          </a:solidFill>
        </p:spPr>
        <p:txBody>
          <a:bodyPr wrap="square" lIns="0" tIns="0" rIns="0" bIns="0" rtlCol="0">
            <a:noAutofit/>
          </a:bodyPr>
          <a:lstStyle/>
          <a:p>
            <a:endParaRPr sz="1662"/>
          </a:p>
        </p:txBody>
      </p:sp>
      <p:sp>
        <p:nvSpPr>
          <p:cNvPr id="332" name="object 332"/>
          <p:cNvSpPr/>
          <p:nvPr/>
        </p:nvSpPr>
        <p:spPr>
          <a:xfrm>
            <a:off x="1013167" y="2311029"/>
            <a:ext cx="558018" cy="707957"/>
          </a:xfrm>
          <a:custGeom>
            <a:avLst/>
            <a:gdLst/>
            <a:ahLst/>
            <a:cxnLst/>
            <a:rect l="l" t="t" r="r" b="b"/>
            <a:pathLst>
              <a:path w="604519" h="766953">
                <a:moveTo>
                  <a:pt x="472250" y="622872"/>
                </a:moveTo>
                <a:lnTo>
                  <a:pt x="461582" y="609537"/>
                </a:lnTo>
                <a:lnTo>
                  <a:pt x="458915" y="605345"/>
                </a:lnTo>
                <a:lnTo>
                  <a:pt x="450279" y="592011"/>
                </a:lnTo>
                <a:lnTo>
                  <a:pt x="439103" y="579311"/>
                </a:lnTo>
                <a:lnTo>
                  <a:pt x="433261" y="565976"/>
                </a:lnTo>
                <a:lnTo>
                  <a:pt x="425641" y="552641"/>
                </a:lnTo>
                <a:lnTo>
                  <a:pt x="432118" y="537782"/>
                </a:lnTo>
                <a:lnTo>
                  <a:pt x="435293" y="524447"/>
                </a:lnTo>
                <a:lnTo>
                  <a:pt x="432118" y="511620"/>
                </a:lnTo>
                <a:lnTo>
                  <a:pt x="425641" y="496761"/>
                </a:lnTo>
                <a:lnTo>
                  <a:pt x="412814" y="483426"/>
                </a:lnTo>
                <a:lnTo>
                  <a:pt x="404813" y="469075"/>
                </a:lnTo>
                <a:lnTo>
                  <a:pt x="393510" y="455232"/>
                </a:lnTo>
                <a:lnTo>
                  <a:pt x="389827" y="442405"/>
                </a:lnTo>
                <a:lnTo>
                  <a:pt x="381191" y="427546"/>
                </a:lnTo>
                <a:lnTo>
                  <a:pt x="375349" y="414719"/>
                </a:lnTo>
                <a:lnTo>
                  <a:pt x="375349" y="399860"/>
                </a:lnTo>
                <a:lnTo>
                  <a:pt x="360363" y="393256"/>
                </a:lnTo>
                <a:lnTo>
                  <a:pt x="350711" y="379921"/>
                </a:lnTo>
                <a:lnTo>
                  <a:pt x="336741" y="366586"/>
                </a:lnTo>
                <a:lnTo>
                  <a:pt x="346393" y="352235"/>
                </a:lnTo>
                <a:lnTo>
                  <a:pt x="335217" y="338900"/>
                </a:lnTo>
                <a:lnTo>
                  <a:pt x="333058" y="324041"/>
                </a:lnTo>
                <a:lnTo>
                  <a:pt x="327216" y="310706"/>
                </a:lnTo>
                <a:lnTo>
                  <a:pt x="314897" y="296355"/>
                </a:lnTo>
                <a:lnTo>
                  <a:pt x="300927" y="284544"/>
                </a:lnTo>
                <a:lnTo>
                  <a:pt x="289624" y="269685"/>
                </a:lnTo>
                <a:lnTo>
                  <a:pt x="281115" y="256350"/>
                </a:lnTo>
                <a:lnTo>
                  <a:pt x="268796" y="241999"/>
                </a:lnTo>
                <a:lnTo>
                  <a:pt x="260160" y="236411"/>
                </a:lnTo>
                <a:lnTo>
                  <a:pt x="246825" y="224600"/>
                </a:lnTo>
                <a:lnTo>
                  <a:pt x="232855" y="214440"/>
                </a:lnTo>
                <a:lnTo>
                  <a:pt x="231839" y="201105"/>
                </a:lnTo>
                <a:lnTo>
                  <a:pt x="220536" y="186246"/>
                </a:lnTo>
                <a:lnTo>
                  <a:pt x="224346" y="172911"/>
                </a:lnTo>
                <a:lnTo>
                  <a:pt x="213678" y="160084"/>
                </a:lnTo>
                <a:lnTo>
                  <a:pt x="199708" y="146749"/>
                </a:lnTo>
                <a:lnTo>
                  <a:pt x="185738" y="138494"/>
                </a:lnTo>
                <a:lnTo>
                  <a:pt x="170256" y="131890"/>
                </a:lnTo>
                <a:lnTo>
                  <a:pt x="155258" y="130366"/>
                </a:lnTo>
                <a:lnTo>
                  <a:pt x="144005" y="117539"/>
                </a:lnTo>
                <a:lnTo>
                  <a:pt x="130620" y="120079"/>
                </a:lnTo>
                <a:lnTo>
                  <a:pt x="115087" y="114999"/>
                </a:lnTo>
                <a:lnTo>
                  <a:pt x="110274" y="114999"/>
                </a:lnTo>
                <a:lnTo>
                  <a:pt x="108128" y="114999"/>
                </a:lnTo>
                <a:lnTo>
                  <a:pt x="108128" y="113983"/>
                </a:lnTo>
                <a:lnTo>
                  <a:pt x="110274" y="113475"/>
                </a:lnTo>
                <a:lnTo>
                  <a:pt x="114021" y="108268"/>
                </a:lnTo>
                <a:lnTo>
                  <a:pt x="124727" y="95441"/>
                </a:lnTo>
                <a:lnTo>
                  <a:pt x="131153" y="87821"/>
                </a:lnTo>
                <a:lnTo>
                  <a:pt x="138113" y="79566"/>
                </a:lnTo>
                <a:lnTo>
                  <a:pt x="146152" y="72454"/>
                </a:lnTo>
                <a:lnTo>
                  <a:pt x="153645" y="65723"/>
                </a:lnTo>
                <a:lnTo>
                  <a:pt x="156858" y="63183"/>
                </a:lnTo>
                <a:lnTo>
                  <a:pt x="160071" y="61151"/>
                </a:lnTo>
                <a:lnTo>
                  <a:pt x="163817" y="60135"/>
                </a:lnTo>
                <a:lnTo>
                  <a:pt x="167043" y="59119"/>
                </a:lnTo>
                <a:lnTo>
                  <a:pt x="170256" y="59119"/>
                </a:lnTo>
                <a:lnTo>
                  <a:pt x="172911" y="59119"/>
                </a:lnTo>
                <a:lnTo>
                  <a:pt x="176721" y="59627"/>
                </a:lnTo>
                <a:lnTo>
                  <a:pt x="179896" y="60643"/>
                </a:lnTo>
                <a:lnTo>
                  <a:pt x="187389" y="62675"/>
                </a:lnTo>
                <a:lnTo>
                  <a:pt x="194374" y="65723"/>
                </a:lnTo>
                <a:lnTo>
                  <a:pt x="203391" y="68263"/>
                </a:lnTo>
                <a:lnTo>
                  <a:pt x="213043" y="70930"/>
                </a:lnTo>
                <a:lnTo>
                  <a:pt x="217869" y="71946"/>
                </a:lnTo>
                <a:lnTo>
                  <a:pt x="222695" y="71946"/>
                </a:lnTo>
                <a:lnTo>
                  <a:pt x="226505" y="71946"/>
                </a:lnTo>
                <a:lnTo>
                  <a:pt x="229680" y="70930"/>
                </a:lnTo>
                <a:lnTo>
                  <a:pt x="232855" y="68771"/>
                </a:lnTo>
                <a:lnTo>
                  <a:pt x="235014" y="67247"/>
                </a:lnTo>
                <a:lnTo>
                  <a:pt x="236665" y="65215"/>
                </a:lnTo>
                <a:lnTo>
                  <a:pt x="237681" y="62675"/>
                </a:lnTo>
                <a:lnTo>
                  <a:pt x="238316" y="59627"/>
                </a:lnTo>
                <a:lnTo>
                  <a:pt x="238316" y="56071"/>
                </a:lnTo>
                <a:lnTo>
                  <a:pt x="237173" y="52388"/>
                </a:lnTo>
                <a:lnTo>
                  <a:pt x="235649" y="48324"/>
                </a:lnTo>
                <a:lnTo>
                  <a:pt x="233490" y="43752"/>
                </a:lnTo>
                <a:lnTo>
                  <a:pt x="229680" y="39053"/>
                </a:lnTo>
                <a:lnTo>
                  <a:pt x="225997" y="33465"/>
                </a:lnTo>
                <a:lnTo>
                  <a:pt x="221679" y="28893"/>
                </a:lnTo>
                <a:lnTo>
                  <a:pt x="216853" y="23178"/>
                </a:lnTo>
                <a:lnTo>
                  <a:pt x="214186" y="19114"/>
                </a:lnTo>
                <a:lnTo>
                  <a:pt x="212535" y="15050"/>
                </a:lnTo>
                <a:lnTo>
                  <a:pt x="212535" y="12510"/>
                </a:lnTo>
                <a:lnTo>
                  <a:pt x="213043" y="10351"/>
                </a:lnTo>
                <a:lnTo>
                  <a:pt x="214694" y="8319"/>
                </a:lnTo>
                <a:lnTo>
                  <a:pt x="216853" y="7303"/>
                </a:lnTo>
                <a:lnTo>
                  <a:pt x="220028" y="6287"/>
                </a:lnTo>
                <a:lnTo>
                  <a:pt x="226505" y="5779"/>
                </a:lnTo>
                <a:lnTo>
                  <a:pt x="232855" y="4763"/>
                </a:lnTo>
                <a:lnTo>
                  <a:pt x="237173" y="5779"/>
                </a:lnTo>
                <a:lnTo>
                  <a:pt x="239332" y="6287"/>
                </a:lnTo>
                <a:lnTo>
                  <a:pt x="289624" y="24194"/>
                </a:lnTo>
                <a:lnTo>
                  <a:pt x="291275" y="24702"/>
                </a:lnTo>
                <a:lnTo>
                  <a:pt x="293942" y="24702"/>
                </a:lnTo>
                <a:lnTo>
                  <a:pt x="293434" y="34481"/>
                </a:lnTo>
                <a:lnTo>
                  <a:pt x="292291" y="42228"/>
                </a:lnTo>
                <a:lnTo>
                  <a:pt x="292291" y="46800"/>
                </a:lnTo>
                <a:lnTo>
                  <a:pt x="292291" y="48832"/>
                </a:lnTo>
                <a:lnTo>
                  <a:pt x="292291" y="49848"/>
                </a:lnTo>
                <a:lnTo>
                  <a:pt x="292926" y="52896"/>
                </a:lnTo>
                <a:lnTo>
                  <a:pt x="294450" y="57087"/>
                </a:lnTo>
                <a:lnTo>
                  <a:pt x="296609" y="62167"/>
                </a:lnTo>
                <a:lnTo>
                  <a:pt x="299276" y="64707"/>
                </a:lnTo>
                <a:lnTo>
                  <a:pt x="301435" y="67247"/>
                </a:lnTo>
                <a:lnTo>
                  <a:pt x="303594" y="70422"/>
                </a:lnTo>
                <a:lnTo>
                  <a:pt x="306769" y="72962"/>
                </a:lnTo>
                <a:lnTo>
                  <a:pt x="310579" y="75502"/>
                </a:lnTo>
                <a:lnTo>
                  <a:pt x="314262" y="77534"/>
                </a:lnTo>
                <a:lnTo>
                  <a:pt x="318580" y="79058"/>
                </a:lnTo>
                <a:lnTo>
                  <a:pt x="323914" y="81090"/>
                </a:lnTo>
                <a:lnTo>
                  <a:pt x="328740" y="81598"/>
                </a:lnTo>
                <a:lnTo>
                  <a:pt x="333566" y="82106"/>
                </a:lnTo>
                <a:lnTo>
                  <a:pt x="336741" y="82614"/>
                </a:lnTo>
                <a:lnTo>
                  <a:pt x="339535" y="82106"/>
                </a:lnTo>
                <a:lnTo>
                  <a:pt x="343218" y="81090"/>
                </a:lnTo>
                <a:lnTo>
                  <a:pt x="347028" y="79566"/>
                </a:lnTo>
                <a:lnTo>
                  <a:pt x="348044" y="79058"/>
                </a:lnTo>
                <a:lnTo>
                  <a:pt x="349695" y="78550"/>
                </a:lnTo>
                <a:lnTo>
                  <a:pt x="350711" y="78550"/>
                </a:lnTo>
                <a:lnTo>
                  <a:pt x="352362" y="78550"/>
                </a:lnTo>
                <a:lnTo>
                  <a:pt x="357696" y="80582"/>
                </a:lnTo>
                <a:lnTo>
                  <a:pt x="364173" y="84773"/>
                </a:lnTo>
                <a:lnTo>
                  <a:pt x="380683" y="95949"/>
                </a:lnTo>
                <a:lnTo>
                  <a:pt x="394653" y="107252"/>
                </a:lnTo>
                <a:lnTo>
                  <a:pt x="404813" y="116015"/>
                </a:lnTo>
                <a:lnTo>
                  <a:pt x="408623" y="119063"/>
                </a:lnTo>
                <a:lnTo>
                  <a:pt x="410655" y="121603"/>
                </a:lnTo>
                <a:lnTo>
                  <a:pt x="416116" y="128334"/>
                </a:lnTo>
                <a:lnTo>
                  <a:pt x="417640" y="133414"/>
                </a:lnTo>
                <a:lnTo>
                  <a:pt x="419291" y="139510"/>
                </a:lnTo>
                <a:lnTo>
                  <a:pt x="419291" y="142685"/>
                </a:lnTo>
                <a:lnTo>
                  <a:pt x="418783" y="146241"/>
                </a:lnTo>
                <a:lnTo>
                  <a:pt x="418148" y="149797"/>
                </a:lnTo>
                <a:lnTo>
                  <a:pt x="417132" y="153353"/>
                </a:lnTo>
                <a:lnTo>
                  <a:pt x="414465" y="161100"/>
                </a:lnTo>
                <a:lnTo>
                  <a:pt x="411290" y="167196"/>
                </a:lnTo>
                <a:lnTo>
                  <a:pt x="409639" y="172403"/>
                </a:lnTo>
                <a:lnTo>
                  <a:pt x="409131" y="177483"/>
                </a:lnTo>
                <a:lnTo>
                  <a:pt x="409639" y="182055"/>
                </a:lnTo>
                <a:lnTo>
                  <a:pt x="410655" y="187262"/>
                </a:lnTo>
                <a:lnTo>
                  <a:pt x="413957" y="193866"/>
                </a:lnTo>
                <a:lnTo>
                  <a:pt x="418148" y="201613"/>
                </a:lnTo>
                <a:lnTo>
                  <a:pt x="425133" y="211265"/>
                </a:lnTo>
                <a:lnTo>
                  <a:pt x="433261" y="222568"/>
                </a:lnTo>
                <a:lnTo>
                  <a:pt x="443929" y="234379"/>
                </a:lnTo>
                <a:lnTo>
                  <a:pt x="454597" y="246190"/>
                </a:lnTo>
                <a:lnTo>
                  <a:pt x="465900" y="258001"/>
                </a:lnTo>
                <a:lnTo>
                  <a:pt x="476060" y="268161"/>
                </a:lnTo>
                <a:lnTo>
                  <a:pt x="484569" y="276416"/>
                </a:lnTo>
                <a:lnTo>
                  <a:pt x="490030" y="280988"/>
                </a:lnTo>
                <a:lnTo>
                  <a:pt x="494729" y="285560"/>
                </a:lnTo>
                <a:lnTo>
                  <a:pt x="499047" y="290259"/>
                </a:lnTo>
                <a:lnTo>
                  <a:pt x="503365" y="295847"/>
                </a:lnTo>
                <a:lnTo>
                  <a:pt x="507683" y="300927"/>
                </a:lnTo>
                <a:lnTo>
                  <a:pt x="512509" y="306642"/>
                </a:lnTo>
                <a:lnTo>
                  <a:pt x="517843" y="311722"/>
                </a:lnTo>
                <a:lnTo>
                  <a:pt x="521018" y="313754"/>
                </a:lnTo>
                <a:lnTo>
                  <a:pt x="524193" y="315786"/>
                </a:lnTo>
                <a:lnTo>
                  <a:pt x="528003" y="318453"/>
                </a:lnTo>
                <a:lnTo>
                  <a:pt x="532321" y="319977"/>
                </a:lnTo>
                <a:lnTo>
                  <a:pt x="548323" y="324549"/>
                </a:lnTo>
                <a:lnTo>
                  <a:pt x="561785" y="328613"/>
                </a:lnTo>
                <a:lnTo>
                  <a:pt x="567627" y="330137"/>
                </a:lnTo>
                <a:lnTo>
                  <a:pt x="573469" y="332296"/>
                </a:lnTo>
                <a:lnTo>
                  <a:pt x="577787" y="334328"/>
                </a:lnTo>
                <a:lnTo>
                  <a:pt x="582104" y="336868"/>
                </a:lnTo>
                <a:lnTo>
                  <a:pt x="588454" y="342456"/>
                </a:lnTo>
                <a:lnTo>
                  <a:pt x="593916" y="347155"/>
                </a:lnTo>
                <a:lnTo>
                  <a:pt x="597599" y="350711"/>
                </a:lnTo>
                <a:lnTo>
                  <a:pt x="599757" y="352743"/>
                </a:lnTo>
                <a:lnTo>
                  <a:pt x="598742" y="353759"/>
                </a:lnTo>
                <a:lnTo>
                  <a:pt x="598742" y="354267"/>
                </a:lnTo>
                <a:lnTo>
                  <a:pt x="595948" y="358331"/>
                </a:lnTo>
                <a:lnTo>
                  <a:pt x="589090" y="369634"/>
                </a:lnTo>
                <a:lnTo>
                  <a:pt x="584772" y="376365"/>
                </a:lnTo>
                <a:lnTo>
                  <a:pt x="579946" y="382969"/>
                </a:lnTo>
                <a:lnTo>
                  <a:pt x="574612" y="388557"/>
                </a:lnTo>
                <a:lnTo>
                  <a:pt x="569278" y="394272"/>
                </a:lnTo>
                <a:lnTo>
                  <a:pt x="566610" y="397320"/>
                </a:lnTo>
                <a:lnTo>
                  <a:pt x="563309" y="400876"/>
                </a:lnTo>
                <a:lnTo>
                  <a:pt x="560134" y="406591"/>
                </a:lnTo>
                <a:lnTo>
                  <a:pt x="556324" y="413195"/>
                </a:lnTo>
                <a:lnTo>
                  <a:pt x="548323" y="427546"/>
                </a:lnTo>
                <a:lnTo>
                  <a:pt x="540322" y="443929"/>
                </a:lnTo>
                <a:lnTo>
                  <a:pt x="532321" y="460820"/>
                </a:lnTo>
                <a:lnTo>
                  <a:pt x="526352" y="476314"/>
                </a:lnTo>
                <a:lnTo>
                  <a:pt x="521018" y="490030"/>
                </a:lnTo>
                <a:lnTo>
                  <a:pt x="518351" y="499301"/>
                </a:lnTo>
                <a:lnTo>
                  <a:pt x="516192" y="506539"/>
                </a:lnTo>
                <a:lnTo>
                  <a:pt x="514033" y="515684"/>
                </a:lnTo>
                <a:lnTo>
                  <a:pt x="511366" y="525970"/>
                </a:lnTo>
                <a:lnTo>
                  <a:pt x="509842" y="535750"/>
                </a:lnTo>
                <a:lnTo>
                  <a:pt x="509842" y="540830"/>
                </a:lnTo>
                <a:lnTo>
                  <a:pt x="510350" y="545910"/>
                </a:lnTo>
                <a:lnTo>
                  <a:pt x="510858" y="550609"/>
                </a:lnTo>
                <a:lnTo>
                  <a:pt x="512509" y="555181"/>
                </a:lnTo>
                <a:lnTo>
                  <a:pt x="515176" y="559245"/>
                </a:lnTo>
                <a:lnTo>
                  <a:pt x="518351" y="563436"/>
                </a:lnTo>
                <a:lnTo>
                  <a:pt x="522161" y="566484"/>
                </a:lnTo>
                <a:lnTo>
                  <a:pt x="527495" y="569024"/>
                </a:lnTo>
                <a:lnTo>
                  <a:pt x="526860" y="569024"/>
                </a:lnTo>
                <a:lnTo>
                  <a:pt x="526352" y="569532"/>
                </a:lnTo>
                <a:lnTo>
                  <a:pt x="521018" y="570548"/>
                </a:lnTo>
                <a:lnTo>
                  <a:pt x="509207" y="574104"/>
                </a:lnTo>
                <a:lnTo>
                  <a:pt x="502857" y="576644"/>
                </a:lnTo>
                <a:lnTo>
                  <a:pt x="495364" y="579819"/>
                </a:lnTo>
                <a:lnTo>
                  <a:pt x="488887" y="582867"/>
                </a:lnTo>
                <a:lnTo>
                  <a:pt x="483553" y="586931"/>
                </a:lnTo>
                <a:lnTo>
                  <a:pt x="474917" y="594678"/>
                </a:lnTo>
                <a:lnTo>
                  <a:pt x="469583" y="601789"/>
                </a:lnTo>
                <a:lnTo>
                  <a:pt x="465392" y="607505"/>
                </a:lnTo>
                <a:lnTo>
                  <a:pt x="464249" y="609537"/>
                </a:lnTo>
                <a:lnTo>
                  <a:pt x="463741" y="610553"/>
                </a:lnTo>
                <a:lnTo>
                  <a:pt x="463233" y="611569"/>
                </a:lnTo>
                <a:lnTo>
                  <a:pt x="472250" y="622872"/>
                </a:lnTo>
                <a:close/>
                <a:moveTo>
                  <a:pt x="268796" y="640270"/>
                </a:moveTo>
                <a:lnTo>
                  <a:pt x="268796" y="661226"/>
                </a:lnTo>
                <a:lnTo>
                  <a:pt x="274130" y="673037"/>
                </a:lnTo>
                <a:lnTo>
                  <a:pt x="288608" y="669989"/>
                </a:lnTo>
                <a:lnTo>
                  <a:pt x="301943" y="660210"/>
                </a:lnTo>
                <a:lnTo>
                  <a:pt x="307404" y="646367"/>
                </a:lnTo>
                <a:lnTo>
                  <a:pt x="293942" y="632016"/>
                </a:lnTo>
                <a:lnTo>
                  <a:pt x="280099" y="623888"/>
                </a:lnTo>
                <a:lnTo>
                  <a:pt x="268796" y="610553"/>
                </a:lnTo>
                <a:lnTo>
                  <a:pt x="261811" y="613093"/>
                </a:lnTo>
                <a:lnTo>
                  <a:pt x="262954" y="626428"/>
                </a:lnTo>
                <a:lnTo>
                  <a:pt x="268796" y="640270"/>
                </a:lnTo>
                <a:close/>
                <a:moveTo>
                  <a:pt x="240983" y="589470"/>
                </a:moveTo>
                <a:lnTo>
                  <a:pt x="227013" y="582867"/>
                </a:lnTo>
                <a:lnTo>
                  <a:pt x="213678" y="577660"/>
                </a:lnTo>
                <a:lnTo>
                  <a:pt x="198692" y="569532"/>
                </a:lnTo>
                <a:lnTo>
                  <a:pt x="184214" y="556197"/>
                </a:lnTo>
                <a:lnTo>
                  <a:pt x="185738" y="541338"/>
                </a:lnTo>
                <a:lnTo>
                  <a:pt x="184214" y="528511"/>
                </a:lnTo>
                <a:lnTo>
                  <a:pt x="198692" y="524447"/>
                </a:lnTo>
                <a:lnTo>
                  <a:pt x="212027" y="537782"/>
                </a:lnTo>
                <a:lnTo>
                  <a:pt x="217361" y="552641"/>
                </a:lnTo>
                <a:lnTo>
                  <a:pt x="225997" y="565976"/>
                </a:lnTo>
                <a:lnTo>
                  <a:pt x="238316" y="580326"/>
                </a:lnTo>
                <a:lnTo>
                  <a:pt x="240983" y="589470"/>
                </a:lnTo>
                <a:close/>
                <a:moveTo>
                  <a:pt x="101168" y="485966"/>
                </a:moveTo>
                <a:lnTo>
                  <a:pt x="116154" y="479362"/>
                </a:lnTo>
                <a:lnTo>
                  <a:pt x="124727" y="466026"/>
                </a:lnTo>
                <a:lnTo>
                  <a:pt x="122047" y="452692"/>
                </a:lnTo>
                <a:lnTo>
                  <a:pt x="129019" y="466026"/>
                </a:lnTo>
                <a:lnTo>
                  <a:pt x="131686" y="452692"/>
                </a:lnTo>
                <a:lnTo>
                  <a:pt x="118301" y="440881"/>
                </a:lnTo>
                <a:lnTo>
                  <a:pt x="109728" y="427546"/>
                </a:lnTo>
                <a:lnTo>
                  <a:pt x="109728" y="413195"/>
                </a:lnTo>
                <a:lnTo>
                  <a:pt x="97422" y="398336"/>
                </a:lnTo>
                <a:lnTo>
                  <a:pt x="92596" y="385001"/>
                </a:lnTo>
                <a:lnTo>
                  <a:pt x="82956" y="372174"/>
                </a:lnTo>
                <a:lnTo>
                  <a:pt x="76530" y="358331"/>
                </a:lnTo>
                <a:lnTo>
                  <a:pt x="65278" y="343980"/>
                </a:lnTo>
                <a:lnTo>
                  <a:pt x="66891" y="330772"/>
                </a:lnTo>
                <a:lnTo>
                  <a:pt x="51359" y="326581"/>
                </a:lnTo>
                <a:lnTo>
                  <a:pt x="35827" y="333312"/>
                </a:lnTo>
                <a:lnTo>
                  <a:pt x="22441" y="330772"/>
                </a:lnTo>
                <a:lnTo>
                  <a:pt x="13868" y="343980"/>
                </a:lnTo>
                <a:lnTo>
                  <a:pt x="11189" y="357315"/>
                </a:lnTo>
                <a:lnTo>
                  <a:pt x="4763" y="372174"/>
                </a:lnTo>
                <a:lnTo>
                  <a:pt x="7442" y="385001"/>
                </a:lnTo>
                <a:lnTo>
                  <a:pt x="14948" y="398336"/>
                </a:lnTo>
                <a:lnTo>
                  <a:pt x="25121" y="411671"/>
                </a:lnTo>
                <a:lnTo>
                  <a:pt x="44399" y="438341"/>
                </a:lnTo>
                <a:lnTo>
                  <a:pt x="47079" y="452692"/>
                </a:lnTo>
                <a:lnTo>
                  <a:pt x="62611" y="464503"/>
                </a:lnTo>
                <a:lnTo>
                  <a:pt x="76530" y="472631"/>
                </a:lnTo>
                <a:lnTo>
                  <a:pt x="89916" y="481901"/>
                </a:lnTo>
                <a:lnTo>
                  <a:pt x="101168" y="485966"/>
                </a:lnTo>
                <a:close/>
                <a:moveTo>
                  <a:pt x="354521" y="762191"/>
                </a:moveTo>
                <a:lnTo>
                  <a:pt x="340551" y="752539"/>
                </a:lnTo>
                <a:lnTo>
                  <a:pt x="330899" y="739712"/>
                </a:lnTo>
                <a:lnTo>
                  <a:pt x="333058" y="725361"/>
                </a:lnTo>
                <a:lnTo>
                  <a:pt x="316929" y="717106"/>
                </a:lnTo>
                <a:lnTo>
                  <a:pt x="307404" y="702247"/>
                </a:lnTo>
                <a:lnTo>
                  <a:pt x="306261" y="688912"/>
                </a:lnTo>
                <a:lnTo>
                  <a:pt x="303594" y="674561"/>
                </a:lnTo>
                <a:lnTo>
                  <a:pt x="316929" y="665417"/>
                </a:lnTo>
                <a:lnTo>
                  <a:pt x="330899" y="679768"/>
                </a:lnTo>
                <a:lnTo>
                  <a:pt x="345377" y="692976"/>
                </a:lnTo>
                <a:lnTo>
                  <a:pt x="357696" y="707326"/>
                </a:lnTo>
                <a:lnTo>
                  <a:pt x="358712" y="720662"/>
                </a:lnTo>
                <a:lnTo>
                  <a:pt x="343218" y="726376"/>
                </a:lnTo>
                <a:lnTo>
                  <a:pt x="345377" y="739712"/>
                </a:lnTo>
                <a:lnTo>
                  <a:pt x="354521" y="754063"/>
                </a:lnTo>
                <a:lnTo>
                  <a:pt x="354521" y="762191"/>
                </a:lnTo>
                <a:close/>
              </a:path>
            </a:pathLst>
          </a:custGeom>
          <a:ln w="9525">
            <a:solidFill>
              <a:srgbClr val="FFFFFF"/>
            </a:solidFill>
          </a:ln>
        </p:spPr>
        <p:txBody>
          <a:bodyPr wrap="square" lIns="0" tIns="0" rIns="0" bIns="0" rtlCol="0">
            <a:noAutofit/>
          </a:bodyPr>
          <a:lstStyle/>
          <a:p>
            <a:endParaRPr sz="1662"/>
          </a:p>
        </p:txBody>
      </p:sp>
      <p:sp>
        <p:nvSpPr>
          <p:cNvPr id="333" name="object 333"/>
          <p:cNvSpPr/>
          <p:nvPr/>
        </p:nvSpPr>
        <p:spPr>
          <a:xfrm>
            <a:off x="750382" y="1712742"/>
            <a:ext cx="578897" cy="838083"/>
          </a:xfrm>
          <a:custGeom>
            <a:avLst/>
            <a:gdLst/>
            <a:ahLst/>
            <a:cxnLst/>
            <a:rect l="l" t="t" r="r" b="b"/>
            <a:pathLst>
              <a:path w="627138" h="907923">
                <a:moveTo>
                  <a:pt x="392366" y="763016"/>
                </a:moveTo>
                <a:lnTo>
                  <a:pt x="392366" y="749173"/>
                </a:lnTo>
                <a:lnTo>
                  <a:pt x="389153" y="735838"/>
                </a:lnTo>
                <a:lnTo>
                  <a:pt x="387007" y="722630"/>
                </a:lnTo>
                <a:lnTo>
                  <a:pt x="382714" y="709803"/>
                </a:lnTo>
                <a:lnTo>
                  <a:pt x="380035" y="694436"/>
                </a:lnTo>
                <a:lnTo>
                  <a:pt x="371462" y="681609"/>
                </a:lnTo>
                <a:lnTo>
                  <a:pt x="370395" y="668274"/>
                </a:lnTo>
                <a:lnTo>
                  <a:pt x="358064" y="653415"/>
                </a:lnTo>
                <a:lnTo>
                  <a:pt x="358064" y="640080"/>
                </a:lnTo>
                <a:lnTo>
                  <a:pt x="352171" y="625729"/>
                </a:lnTo>
                <a:lnTo>
                  <a:pt x="349478" y="610870"/>
                </a:lnTo>
                <a:lnTo>
                  <a:pt x="342519" y="598170"/>
                </a:lnTo>
                <a:lnTo>
                  <a:pt x="337159" y="583311"/>
                </a:lnTo>
                <a:lnTo>
                  <a:pt x="334480" y="570484"/>
                </a:lnTo>
                <a:lnTo>
                  <a:pt x="325895" y="555625"/>
                </a:lnTo>
                <a:lnTo>
                  <a:pt x="320002" y="542290"/>
                </a:lnTo>
                <a:lnTo>
                  <a:pt x="309283" y="528955"/>
                </a:lnTo>
                <a:lnTo>
                  <a:pt x="323215" y="523367"/>
                </a:lnTo>
                <a:lnTo>
                  <a:pt x="330187" y="510540"/>
                </a:lnTo>
                <a:lnTo>
                  <a:pt x="321615" y="496189"/>
                </a:lnTo>
                <a:lnTo>
                  <a:pt x="307670" y="497205"/>
                </a:lnTo>
                <a:lnTo>
                  <a:pt x="295351" y="483870"/>
                </a:lnTo>
                <a:lnTo>
                  <a:pt x="284086" y="470662"/>
                </a:lnTo>
                <a:lnTo>
                  <a:pt x="270688" y="457327"/>
                </a:lnTo>
                <a:lnTo>
                  <a:pt x="256756" y="448056"/>
                </a:lnTo>
                <a:lnTo>
                  <a:pt x="241211" y="446532"/>
                </a:lnTo>
                <a:lnTo>
                  <a:pt x="227266" y="440436"/>
                </a:lnTo>
                <a:lnTo>
                  <a:pt x="213868" y="426593"/>
                </a:lnTo>
                <a:lnTo>
                  <a:pt x="198856" y="416306"/>
                </a:lnTo>
                <a:lnTo>
                  <a:pt x="184391" y="408686"/>
                </a:lnTo>
                <a:lnTo>
                  <a:pt x="177952" y="405511"/>
                </a:lnTo>
                <a:lnTo>
                  <a:pt x="168313" y="400939"/>
                </a:lnTo>
                <a:lnTo>
                  <a:pt x="167767" y="397891"/>
                </a:lnTo>
                <a:lnTo>
                  <a:pt x="168313" y="394843"/>
                </a:lnTo>
                <a:lnTo>
                  <a:pt x="168313" y="387096"/>
                </a:lnTo>
                <a:lnTo>
                  <a:pt x="169380" y="374777"/>
                </a:lnTo>
                <a:lnTo>
                  <a:pt x="170447" y="360553"/>
                </a:lnTo>
                <a:lnTo>
                  <a:pt x="172059" y="344678"/>
                </a:lnTo>
                <a:lnTo>
                  <a:pt x="173672" y="327660"/>
                </a:lnTo>
                <a:lnTo>
                  <a:pt x="176885" y="312293"/>
                </a:lnTo>
                <a:lnTo>
                  <a:pt x="179565" y="298069"/>
                </a:lnTo>
                <a:lnTo>
                  <a:pt x="180632" y="292354"/>
                </a:lnTo>
                <a:lnTo>
                  <a:pt x="181711" y="287274"/>
                </a:lnTo>
                <a:lnTo>
                  <a:pt x="181711" y="283718"/>
                </a:lnTo>
                <a:lnTo>
                  <a:pt x="181711" y="280035"/>
                </a:lnTo>
                <a:lnTo>
                  <a:pt x="181178" y="276987"/>
                </a:lnTo>
                <a:lnTo>
                  <a:pt x="180632" y="274447"/>
                </a:lnTo>
                <a:lnTo>
                  <a:pt x="179565" y="272415"/>
                </a:lnTo>
                <a:lnTo>
                  <a:pt x="177952" y="270383"/>
                </a:lnTo>
                <a:lnTo>
                  <a:pt x="174206" y="266319"/>
                </a:lnTo>
                <a:lnTo>
                  <a:pt x="170993" y="262128"/>
                </a:lnTo>
                <a:lnTo>
                  <a:pt x="168846" y="259588"/>
                </a:lnTo>
                <a:lnTo>
                  <a:pt x="166700" y="256032"/>
                </a:lnTo>
                <a:lnTo>
                  <a:pt x="165087" y="251968"/>
                </a:lnTo>
                <a:lnTo>
                  <a:pt x="162407" y="247777"/>
                </a:lnTo>
                <a:lnTo>
                  <a:pt x="159728" y="238633"/>
                </a:lnTo>
                <a:lnTo>
                  <a:pt x="157581" y="231394"/>
                </a:lnTo>
                <a:lnTo>
                  <a:pt x="156515" y="225806"/>
                </a:lnTo>
                <a:lnTo>
                  <a:pt x="155981" y="220726"/>
                </a:lnTo>
                <a:lnTo>
                  <a:pt x="155981" y="211455"/>
                </a:lnTo>
                <a:lnTo>
                  <a:pt x="156515" y="200152"/>
                </a:lnTo>
                <a:lnTo>
                  <a:pt x="155981" y="193548"/>
                </a:lnTo>
                <a:lnTo>
                  <a:pt x="154902" y="186309"/>
                </a:lnTo>
                <a:lnTo>
                  <a:pt x="152768" y="179197"/>
                </a:lnTo>
                <a:lnTo>
                  <a:pt x="150088" y="172085"/>
                </a:lnTo>
                <a:lnTo>
                  <a:pt x="144729" y="157226"/>
                </a:lnTo>
                <a:lnTo>
                  <a:pt x="137757" y="141859"/>
                </a:lnTo>
                <a:lnTo>
                  <a:pt x="136677" y="137160"/>
                </a:lnTo>
                <a:lnTo>
                  <a:pt x="136144" y="134112"/>
                </a:lnTo>
                <a:lnTo>
                  <a:pt x="136144" y="130556"/>
                </a:lnTo>
                <a:lnTo>
                  <a:pt x="136677" y="127000"/>
                </a:lnTo>
                <a:lnTo>
                  <a:pt x="137757" y="124460"/>
                </a:lnTo>
                <a:lnTo>
                  <a:pt x="138824" y="121793"/>
                </a:lnTo>
                <a:lnTo>
                  <a:pt x="141503" y="119761"/>
                </a:lnTo>
                <a:lnTo>
                  <a:pt x="143116" y="116713"/>
                </a:lnTo>
                <a:lnTo>
                  <a:pt x="153302" y="109093"/>
                </a:lnTo>
                <a:lnTo>
                  <a:pt x="162407" y="101854"/>
                </a:lnTo>
                <a:lnTo>
                  <a:pt x="166700" y="98806"/>
                </a:lnTo>
                <a:lnTo>
                  <a:pt x="168846" y="94234"/>
                </a:lnTo>
                <a:lnTo>
                  <a:pt x="170447" y="90043"/>
                </a:lnTo>
                <a:lnTo>
                  <a:pt x="172059" y="84963"/>
                </a:lnTo>
                <a:lnTo>
                  <a:pt x="173126" y="80391"/>
                </a:lnTo>
                <a:lnTo>
                  <a:pt x="175273" y="73660"/>
                </a:lnTo>
                <a:lnTo>
                  <a:pt x="177419" y="67056"/>
                </a:lnTo>
                <a:lnTo>
                  <a:pt x="181178" y="59309"/>
                </a:lnTo>
                <a:lnTo>
                  <a:pt x="184391" y="52705"/>
                </a:lnTo>
                <a:lnTo>
                  <a:pt x="187071" y="48641"/>
                </a:lnTo>
                <a:lnTo>
                  <a:pt x="188671" y="46101"/>
                </a:lnTo>
                <a:lnTo>
                  <a:pt x="190817" y="44450"/>
                </a:lnTo>
                <a:lnTo>
                  <a:pt x="201003" y="38354"/>
                </a:lnTo>
                <a:lnTo>
                  <a:pt x="223520" y="22987"/>
                </a:lnTo>
                <a:lnTo>
                  <a:pt x="228346" y="14351"/>
                </a:lnTo>
                <a:lnTo>
                  <a:pt x="216548" y="0"/>
                </a:lnTo>
                <a:lnTo>
                  <a:pt x="228879" y="14859"/>
                </a:lnTo>
                <a:lnTo>
                  <a:pt x="224587" y="27559"/>
                </a:lnTo>
                <a:lnTo>
                  <a:pt x="224587" y="37338"/>
                </a:lnTo>
                <a:lnTo>
                  <a:pt x="223520" y="50165"/>
                </a:lnTo>
                <a:lnTo>
                  <a:pt x="209588" y="57277"/>
                </a:lnTo>
                <a:lnTo>
                  <a:pt x="223520" y="54737"/>
                </a:lnTo>
                <a:lnTo>
                  <a:pt x="229946" y="67564"/>
                </a:lnTo>
                <a:lnTo>
                  <a:pt x="245491" y="69088"/>
                </a:lnTo>
                <a:lnTo>
                  <a:pt x="259435" y="75692"/>
                </a:lnTo>
                <a:lnTo>
                  <a:pt x="273367" y="83439"/>
                </a:lnTo>
                <a:lnTo>
                  <a:pt x="288912" y="97282"/>
                </a:lnTo>
                <a:lnTo>
                  <a:pt x="302311" y="100838"/>
                </a:lnTo>
                <a:lnTo>
                  <a:pt x="306603" y="114173"/>
                </a:lnTo>
                <a:lnTo>
                  <a:pt x="318935" y="128524"/>
                </a:lnTo>
                <a:lnTo>
                  <a:pt x="332333" y="136652"/>
                </a:lnTo>
                <a:lnTo>
                  <a:pt x="346799" y="141859"/>
                </a:lnTo>
                <a:lnTo>
                  <a:pt x="360743" y="145923"/>
                </a:lnTo>
                <a:lnTo>
                  <a:pt x="374142" y="151511"/>
                </a:lnTo>
                <a:lnTo>
                  <a:pt x="389153" y="160274"/>
                </a:lnTo>
                <a:lnTo>
                  <a:pt x="403619" y="166878"/>
                </a:lnTo>
                <a:lnTo>
                  <a:pt x="417563" y="178689"/>
                </a:lnTo>
                <a:lnTo>
                  <a:pt x="432575" y="192024"/>
                </a:lnTo>
                <a:lnTo>
                  <a:pt x="446506" y="197612"/>
                </a:lnTo>
                <a:lnTo>
                  <a:pt x="459372" y="210947"/>
                </a:lnTo>
                <a:lnTo>
                  <a:pt x="472834" y="223774"/>
                </a:lnTo>
                <a:lnTo>
                  <a:pt x="487820" y="229362"/>
                </a:lnTo>
                <a:lnTo>
                  <a:pt x="501663" y="231902"/>
                </a:lnTo>
                <a:lnTo>
                  <a:pt x="512966" y="245237"/>
                </a:lnTo>
                <a:lnTo>
                  <a:pt x="523634" y="260096"/>
                </a:lnTo>
                <a:lnTo>
                  <a:pt x="525285" y="265176"/>
                </a:lnTo>
                <a:lnTo>
                  <a:pt x="539763" y="271907"/>
                </a:lnTo>
                <a:lnTo>
                  <a:pt x="550431" y="285242"/>
                </a:lnTo>
                <a:lnTo>
                  <a:pt x="552082" y="298069"/>
                </a:lnTo>
                <a:lnTo>
                  <a:pt x="547256" y="311785"/>
                </a:lnTo>
                <a:lnTo>
                  <a:pt x="550431" y="325120"/>
                </a:lnTo>
                <a:lnTo>
                  <a:pt x="553225" y="332359"/>
                </a:lnTo>
                <a:lnTo>
                  <a:pt x="553225" y="315468"/>
                </a:lnTo>
                <a:lnTo>
                  <a:pt x="567068" y="320548"/>
                </a:lnTo>
                <a:lnTo>
                  <a:pt x="567068" y="334391"/>
                </a:lnTo>
                <a:lnTo>
                  <a:pt x="574053" y="348742"/>
                </a:lnTo>
                <a:lnTo>
                  <a:pt x="578371" y="351282"/>
                </a:lnTo>
                <a:lnTo>
                  <a:pt x="574053" y="336931"/>
                </a:lnTo>
                <a:lnTo>
                  <a:pt x="578371" y="323596"/>
                </a:lnTo>
                <a:lnTo>
                  <a:pt x="591706" y="319532"/>
                </a:lnTo>
                <a:lnTo>
                  <a:pt x="600342" y="332359"/>
                </a:lnTo>
                <a:lnTo>
                  <a:pt x="599326" y="331343"/>
                </a:lnTo>
                <a:lnTo>
                  <a:pt x="598691" y="333375"/>
                </a:lnTo>
                <a:lnTo>
                  <a:pt x="597675" y="334899"/>
                </a:lnTo>
                <a:lnTo>
                  <a:pt x="600850" y="338455"/>
                </a:lnTo>
                <a:lnTo>
                  <a:pt x="598691" y="402971"/>
                </a:lnTo>
                <a:lnTo>
                  <a:pt x="600342" y="403987"/>
                </a:lnTo>
                <a:lnTo>
                  <a:pt x="603517" y="408178"/>
                </a:lnTo>
                <a:lnTo>
                  <a:pt x="604660" y="411226"/>
                </a:lnTo>
                <a:lnTo>
                  <a:pt x="606184" y="414782"/>
                </a:lnTo>
                <a:lnTo>
                  <a:pt x="605168" y="420370"/>
                </a:lnTo>
                <a:lnTo>
                  <a:pt x="604152" y="427101"/>
                </a:lnTo>
                <a:lnTo>
                  <a:pt x="599834" y="439420"/>
                </a:lnTo>
                <a:lnTo>
                  <a:pt x="597167" y="449072"/>
                </a:lnTo>
                <a:lnTo>
                  <a:pt x="596532" y="453136"/>
                </a:lnTo>
                <a:lnTo>
                  <a:pt x="596532" y="456311"/>
                </a:lnTo>
                <a:lnTo>
                  <a:pt x="597675" y="459359"/>
                </a:lnTo>
                <a:lnTo>
                  <a:pt x="599834" y="463423"/>
                </a:lnTo>
                <a:lnTo>
                  <a:pt x="604152" y="467995"/>
                </a:lnTo>
                <a:lnTo>
                  <a:pt x="610502" y="475742"/>
                </a:lnTo>
                <a:lnTo>
                  <a:pt x="616471" y="484886"/>
                </a:lnTo>
                <a:lnTo>
                  <a:pt x="622313" y="494665"/>
                </a:lnTo>
                <a:lnTo>
                  <a:pt x="624472" y="499745"/>
                </a:lnTo>
                <a:lnTo>
                  <a:pt x="626123" y="504952"/>
                </a:lnTo>
                <a:lnTo>
                  <a:pt x="627139" y="509524"/>
                </a:lnTo>
                <a:lnTo>
                  <a:pt x="627139" y="514096"/>
                </a:lnTo>
                <a:lnTo>
                  <a:pt x="627139" y="516636"/>
                </a:lnTo>
                <a:lnTo>
                  <a:pt x="626631" y="518795"/>
                </a:lnTo>
                <a:lnTo>
                  <a:pt x="625488" y="520319"/>
                </a:lnTo>
                <a:lnTo>
                  <a:pt x="624472" y="522351"/>
                </a:lnTo>
                <a:lnTo>
                  <a:pt x="623456" y="523875"/>
                </a:lnTo>
                <a:lnTo>
                  <a:pt x="621297" y="525907"/>
                </a:lnTo>
                <a:lnTo>
                  <a:pt x="619646" y="526923"/>
                </a:lnTo>
                <a:lnTo>
                  <a:pt x="616471" y="527939"/>
                </a:lnTo>
                <a:lnTo>
                  <a:pt x="605168" y="532511"/>
                </a:lnTo>
                <a:lnTo>
                  <a:pt x="593357" y="537718"/>
                </a:lnTo>
                <a:lnTo>
                  <a:pt x="582181" y="542798"/>
                </a:lnTo>
                <a:lnTo>
                  <a:pt x="572529" y="548386"/>
                </a:lnTo>
                <a:lnTo>
                  <a:pt x="568211" y="551561"/>
                </a:lnTo>
                <a:lnTo>
                  <a:pt x="564909" y="554609"/>
                </a:lnTo>
                <a:lnTo>
                  <a:pt x="562242" y="558165"/>
                </a:lnTo>
                <a:lnTo>
                  <a:pt x="560718" y="561213"/>
                </a:lnTo>
                <a:lnTo>
                  <a:pt x="559575" y="562737"/>
                </a:lnTo>
                <a:lnTo>
                  <a:pt x="559575" y="564261"/>
                </a:lnTo>
                <a:lnTo>
                  <a:pt x="559575" y="566420"/>
                </a:lnTo>
                <a:lnTo>
                  <a:pt x="560718" y="567944"/>
                </a:lnTo>
                <a:lnTo>
                  <a:pt x="562242" y="572008"/>
                </a:lnTo>
                <a:lnTo>
                  <a:pt x="565544" y="575564"/>
                </a:lnTo>
                <a:lnTo>
                  <a:pt x="572529" y="582803"/>
                </a:lnTo>
                <a:lnTo>
                  <a:pt x="576720" y="587883"/>
                </a:lnTo>
                <a:lnTo>
                  <a:pt x="580022" y="592455"/>
                </a:lnTo>
                <a:lnTo>
                  <a:pt x="581546" y="596011"/>
                </a:lnTo>
                <a:lnTo>
                  <a:pt x="583197" y="600202"/>
                </a:lnTo>
                <a:lnTo>
                  <a:pt x="583197" y="605282"/>
                </a:lnTo>
                <a:lnTo>
                  <a:pt x="582181" y="610870"/>
                </a:lnTo>
                <a:lnTo>
                  <a:pt x="581546" y="619633"/>
                </a:lnTo>
                <a:lnTo>
                  <a:pt x="581038" y="630936"/>
                </a:lnTo>
                <a:lnTo>
                  <a:pt x="580530" y="644779"/>
                </a:lnTo>
                <a:lnTo>
                  <a:pt x="579387" y="658495"/>
                </a:lnTo>
                <a:lnTo>
                  <a:pt x="578371" y="671830"/>
                </a:lnTo>
                <a:lnTo>
                  <a:pt x="578371" y="673862"/>
                </a:lnTo>
                <a:lnTo>
                  <a:pt x="575704" y="673862"/>
                </a:lnTo>
                <a:lnTo>
                  <a:pt x="574053" y="673354"/>
                </a:lnTo>
                <a:lnTo>
                  <a:pt x="523634" y="655447"/>
                </a:lnTo>
                <a:lnTo>
                  <a:pt x="521602" y="654939"/>
                </a:lnTo>
                <a:lnTo>
                  <a:pt x="517284" y="653923"/>
                </a:lnTo>
                <a:lnTo>
                  <a:pt x="510807" y="654939"/>
                </a:lnTo>
                <a:lnTo>
                  <a:pt x="504457" y="655447"/>
                </a:lnTo>
                <a:lnTo>
                  <a:pt x="501155" y="656463"/>
                </a:lnTo>
                <a:lnTo>
                  <a:pt x="498996" y="657479"/>
                </a:lnTo>
                <a:lnTo>
                  <a:pt x="497472" y="659638"/>
                </a:lnTo>
                <a:lnTo>
                  <a:pt x="496837" y="661670"/>
                </a:lnTo>
                <a:lnTo>
                  <a:pt x="496837" y="664210"/>
                </a:lnTo>
                <a:lnTo>
                  <a:pt x="498488" y="668274"/>
                </a:lnTo>
                <a:lnTo>
                  <a:pt x="501155" y="672338"/>
                </a:lnTo>
                <a:lnTo>
                  <a:pt x="505981" y="678053"/>
                </a:lnTo>
                <a:lnTo>
                  <a:pt x="510299" y="682625"/>
                </a:lnTo>
                <a:lnTo>
                  <a:pt x="513982" y="688213"/>
                </a:lnTo>
                <a:lnTo>
                  <a:pt x="517792" y="692912"/>
                </a:lnTo>
                <a:lnTo>
                  <a:pt x="519951" y="697484"/>
                </a:lnTo>
                <a:lnTo>
                  <a:pt x="521602" y="701548"/>
                </a:lnTo>
                <a:lnTo>
                  <a:pt x="522618" y="705104"/>
                </a:lnTo>
                <a:lnTo>
                  <a:pt x="522618" y="708787"/>
                </a:lnTo>
                <a:lnTo>
                  <a:pt x="522110" y="711835"/>
                </a:lnTo>
                <a:lnTo>
                  <a:pt x="520967" y="714375"/>
                </a:lnTo>
                <a:lnTo>
                  <a:pt x="519443" y="716407"/>
                </a:lnTo>
                <a:lnTo>
                  <a:pt x="517284" y="717931"/>
                </a:lnTo>
                <a:lnTo>
                  <a:pt x="513982" y="719963"/>
                </a:lnTo>
                <a:lnTo>
                  <a:pt x="510807" y="720979"/>
                </a:lnTo>
                <a:lnTo>
                  <a:pt x="507124" y="720979"/>
                </a:lnTo>
                <a:lnTo>
                  <a:pt x="502298" y="720979"/>
                </a:lnTo>
                <a:lnTo>
                  <a:pt x="497472" y="719963"/>
                </a:lnTo>
                <a:lnTo>
                  <a:pt x="487820" y="717423"/>
                </a:lnTo>
                <a:lnTo>
                  <a:pt x="478676" y="714883"/>
                </a:lnTo>
                <a:lnTo>
                  <a:pt x="471691" y="711835"/>
                </a:lnTo>
                <a:lnTo>
                  <a:pt x="464198" y="709803"/>
                </a:lnTo>
                <a:lnTo>
                  <a:pt x="461023" y="708787"/>
                </a:lnTo>
                <a:lnTo>
                  <a:pt x="457213" y="708279"/>
                </a:lnTo>
                <a:lnTo>
                  <a:pt x="454546" y="708279"/>
                </a:lnTo>
                <a:lnTo>
                  <a:pt x="451332" y="708279"/>
                </a:lnTo>
                <a:lnTo>
                  <a:pt x="448119" y="709295"/>
                </a:lnTo>
                <a:lnTo>
                  <a:pt x="444360" y="710311"/>
                </a:lnTo>
                <a:lnTo>
                  <a:pt x="441147" y="712343"/>
                </a:lnTo>
                <a:lnTo>
                  <a:pt x="437934" y="714883"/>
                </a:lnTo>
                <a:lnTo>
                  <a:pt x="430428" y="721487"/>
                </a:lnTo>
                <a:lnTo>
                  <a:pt x="422389" y="728726"/>
                </a:lnTo>
                <a:lnTo>
                  <a:pt x="415417" y="736854"/>
                </a:lnTo>
                <a:lnTo>
                  <a:pt x="408978" y="744601"/>
                </a:lnTo>
                <a:lnTo>
                  <a:pt x="398259" y="757428"/>
                </a:lnTo>
                <a:lnTo>
                  <a:pt x="394513" y="762508"/>
                </a:lnTo>
                <a:lnTo>
                  <a:pt x="392366" y="763016"/>
                </a:lnTo>
                <a:close/>
                <a:moveTo>
                  <a:pt x="249783" y="808609"/>
                </a:moveTo>
                <a:lnTo>
                  <a:pt x="260502" y="821944"/>
                </a:lnTo>
                <a:lnTo>
                  <a:pt x="264795" y="835279"/>
                </a:lnTo>
                <a:lnTo>
                  <a:pt x="271767" y="848614"/>
                </a:lnTo>
                <a:lnTo>
                  <a:pt x="280340" y="861822"/>
                </a:lnTo>
                <a:lnTo>
                  <a:pt x="275514" y="876173"/>
                </a:lnTo>
                <a:lnTo>
                  <a:pt x="269075" y="862838"/>
                </a:lnTo>
                <a:lnTo>
                  <a:pt x="259435" y="848614"/>
                </a:lnTo>
                <a:lnTo>
                  <a:pt x="248171" y="835279"/>
                </a:lnTo>
                <a:lnTo>
                  <a:pt x="244424" y="821944"/>
                </a:lnTo>
                <a:lnTo>
                  <a:pt x="237452" y="808609"/>
                </a:lnTo>
                <a:lnTo>
                  <a:pt x="249783" y="808609"/>
                </a:lnTo>
                <a:close/>
                <a:moveTo>
                  <a:pt x="116319" y="697484"/>
                </a:moveTo>
                <a:lnTo>
                  <a:pt x="130784" y="705104"/>
                </a:lnTo>
                <a:lnTo>
                  <a:pt x="144183" y="704088"/>
                </a:lnTo>
                <a:lnTo>
                  <a:pt x="154368" y="689737"/>
                </a:lnTo>
                <a:lnTo>
                  <a:pt x="154368" y="674370"/>
                </a:lnTo>
                <a:lnTo>
                  <a:pt x="157048" y="661670"/>
                </a:lnTo>
                <a:lnTo>
                  <a:pt x="155448" y="647319"/>
                </a:lnTo>
                <a:lnTo>
                  <a:pt x="162407" y="633984"/>
                </a:lnTo>
                <a:lnTo>
                  <a:pt x="157048" y="620141"/>
                </a:lnTo>
                <a:lnTo>
                  <a:pt x="143116" y="615569"/>
                </a:lnTo>
                <a:lnTo>
                  <a:pt x="134544" y="600202"/>
                </a:lnTo>
                <a:lnTo>
                  <a:pt x="119532" y="596646"/>
                </a:lnTo>
                <a:lnTo>
                  <a:pt x="105588" y="582295"/>
                </a:lnTo>
                <a:lnTo>
                  <a:pt x="98628" y="568960"/>
                </a:lnTo>
                <a:lnTo>
                  <a:pt x="86296" y="555625"/>
                </a:lnTo>
                <a:lnTo>
                  <a:pt x="71818" y="542290"/>
                </a:lnTo>
                <a:lnTo>
                  <a:pt x="58420" y="535686"/>
                </a:lnTo>
                <a:lnTo>
                  <a:pt x="44488" y="544830"/>
                </a:lnTo>
                <a:lnTo>
                  <a:pt x="29477" y="554101"/>
                </a:lnTo>
                <a:lnTo>
                  <a:pt x="15011" y="553085"/>
                </a:lnTo>
                <a:lnTo>
                  <a:pt x="0" y="551561"/>
                </a:lnTo>
                <a:lnTo>
                  <a:pt x="13932" y="563245"/>
                </a:lnTo>
                <a:lnTo>
                  <a:pt x="25184" y="576580"/>
                </a:lnTo>
                <a:lnTo>
                  <a:pt x="37516" y="591439"/>
                </a:lnTo>
                <a:lnTo>
                  <a:pt x="47168" y="604774"/>
                </a:lnTo>
                <a:lnTo>
                  <a:pt x="56820" y="619125"/>
                </a:lnTo>
                <a:lnTo>
                  <a:pt x="59499" y="632460"/>
                </a:lnTo>
                <a:lnTo>
                  <a:pt x="75044" y="637540"/>
                </a:lnTo>
                <a:lnTo>
                  <a:pt x="88976" y="649859"/>
                </a:lnTo>
                <a:lnTo>
                  <a:pt x="102908" y="662686"/>
                </a:lnTo>
                <a:lnTo>
                  <a:pt x="109880" y="677545"/>
                </a:lnTo>
                <a:lnTo>
                  <a:pt x="112560" y="690753"/>
                </a:lnTo>
                <a:lnTo>
                  <a:pt x="116319" y="697484"/>
                </a:lnTo>
                <a:close/>
                <a:moveTo>
                  <a:pt x="269075" y="892556"/>
                </a:moveTo>
                <a:lnTo>
                  <a:pt x="270688" y="906907"/>
                </a:lnTo>
                <a:lnTo>
                  <a:pt x="255676" y="905383"/>
                </a:lnTo>
                <a:lnTo>
                  <a:pt x="241211" y="907923"/>
                </a:lnTo>
                <a:lnTo>
                  <a:pt x="239598" y="895096"/>
                </a:lnTo>
                <a:lnTo>
                  <a:pt x="242278" y="880872"/>
                </a:lnTo>
                <a:lnTo>
                  <a:pt x="248171" y="867029"/>
                </a:lnTo>
                <a:lnTo>
                  <a:pt x="255676" y="853694"/>
                </a:lnTo>
                <a:lnTo>
                  <a:pt x="266395" y="867029"/>
                </a:lnTo>
                <a:lnTo>
                  <a:pt x="270688" y="881888"/>
                </a:lnTo>
                <a:lnTo>
                  <a:pt x="269075" y="892556"/>
                </a:lnTo>
                <a:close/>
              </a:path>
            </a:pathLst>
          </a:custGeom>
          <a:solidFill>
            <a:srgbClr val="D6D6D6"/>
          </a:solidFill>
        </p:spPr>
        <p:txBody>
          <a:bodyPr wrap="square" lIns="0" tIns="0" rIns="0" bIns="0" rtlCol="0">
            <a:noAutofit/>
          </a:bodyPr>
          <a:lstStyle/>
          <a:p>
            <a:endParaRPr sz="1662"/>
          </a:p>
        </p:txBody>
      </p:sp>
      <p:sp>
        <p:nvSpPr>
          <p:cNvPr id="334" name="object 334"/>
          <p:cNvSpPr/>
          <p:nvPr/>
        </p:nvSpPr>
        <p:spPr>
          <a:xfrm>
            <a:off x="745986" y="1708345"/>
            <a:ext cx="587689" cy="846875"/>
          </a:xfrm>
          <a:custGeom>
            <a:avLst/>
            <a:gdLst/>
            <a:ahLst/>
            <a:cxnLst/>
            <a:rect l="l" t="t" r="r" b="b"/>
            <a:pathLst>
              <a:path w="636663" h="917448">
                <a:moveTo>
                  <a:pt x="397129" y="767779"/>
                </a:moveTo>
                <a:lnTo>
                  <a:pt x="397129" y="753936"/>
                </a:lnTo>
                <a:lnTo>
                  <a:pt x="393916" y="740601"/>
                </a:lnTo>
                <a:lnTo>
                  <a:pt x="391770" y="727393"/>
                </a:lnTo>
                <a:lnTo>
                  <a:pt x="387477" y="714566"/>
                </a:lnTo>
                <a:lnTo>
                  <a:pt x="384798" y="699199"/>
                </a:lnTo>
                <a:lnTo>
                  <a:pt x="376225" y="686372"/>
                </a:lnTo>
                <a:lnTo>
                  <a:pt x="375158" y="673037"/>
                </a:lnTo>
                <a:lnTo>
                  <a:pt x="362827" y="658178"/>
                </a:lnTo>
                <a:lnTo>
                  <a:pt x="362827" y="644843"/>
                </a:lnTo>
                <a:lnTo>
                  <a:pt x="356934" y="630492"/>
                </a:lnTo>
                <a:lnTo>
                  <a:pt x="354241" y="615633"/>
                </a:lnTo>
                <a:lnTo>
                  <a:pt x="347282" y="602933"/>
                </a:lnTo>
                <a:lnTo>
                  <a:pt x="341922" y="588074"/>
                </a:lnTo>
                <a:lnTo>
                  <a:pt x="339243" y="575247"/>
                </a:lnTo>
                <a:lnTo>
                  <a:pt x="330658" y="560388"/>
                </a:lnTo>
                <a:lnTo>
                  <a:pt x="324765" y="547053"/>
                </a:lnTo>
                <a:lnTo>
                  <a:pt x="314046" y="533718"/>
                </a:lnTo>
                <a:lnTo>
                  <a:pt x="327978" y="528130"/>
                </a:lnTo>
                <a:lnTo>
                  <a:pt x="334950" y="515303"/>
                </a:lnTo>
                <a:lnTo>
                  <a:pt x="326378" y="500952"/>
                </a:lnTo>
                <a:lnTo>
                  <a:pt x="312433" y="501968"/>
                </a:lnTo>
                <a:lnTo>
                  <a:pt x="300114" y="488633"/>
                </a:lnTo>
                <a:lnTo>
                  <a:pt x="288849" y="475425"/>
                </a:lnTo>
                <a:lnTo>
                  <a:pt x="275451" y="462090"/>
                </a:lnTo>
                <a:lnTo>
                  <a:pt x="261519" y="452819"/>
                </a:lnTo>
                <a:lnTo>
                  <a:pt x="245974" y="451295"/>
                </a:lnTo>
                <a:lnTo>
                  <a:pt x="232029" y="445199"/>
                </a:lnTo>
                <a:lnTo>
                  <a:pt x="218631" y="431356"/>
                </a:lnTo>
                <a:lnTo>
                  <a:pt x="203619" y="421069"/>
                </a:lnTo>
                <a:lnTo>
                  <a:pt x="189154" y="413449"/>
                </a:lnTo>
                <a:lnTo>
                  <a:pt x="182715" y="410274"/>
                </a:lnTo>
                <a:lnTo>
                  <a:pt x="173076" y="405702"/>
                </a:lnTo>
                <a:lnTo>
                  <a:pt x="172530" y="402654"/>
                </a:lnTo>
                <a:lnTo>
                  <a:pt x="173076" y="399606"/>
                </a:lnTo>
                <a:lnTo>
                  <a:pt x="173076" y="391859"/>
                </a:lnTo>
                <a:lnTo>
                  <a:pt x="174143" y="379540"/>
                </a:lnTo>
                <a:lnTo>
                  <a:pt x="175210" y="365316"/>
                </a:lnTo>
                <a:lnTo>
                  <a:pt x="176822" y="349441"/>
                </a:lnTo>
                <a:lnTo>
                  <a:pt x="178435" y="332423"/>
                </a:lnTo>
                <a:lnTo>
                  <a:pt x="181648" y="317056"/>
                </a:lnTo>
                <a:lnTo>
                  <a:pt x="184328" y="302832"/>
                </a:lnTo>
                <a:lnTo>
                  <a:pt x="185395" y="297117"/>
                </a:lnTo>
                <a:lnTo>
                  <a:pt x="186474" y="292037"/>
                </a:lnTo>
                <a:lnTo>
                  <a:pt x="186474" y="288481"/>
                </a:lnTo>
                <a:lnTo>
                  <a:pt x="186474" y="284798"/>
                </a:lnTo>
                <a:lnTo>
                  <a:pt x="185941" y="281750"/>
                </a:lnTo>
                <a:lnTo>
                  <a:pt x="185395" y="279210"/>
                </a:lnTo>
                <a:lnTo>
                  <a:pt x="184328" y="277178"/>
                </a:lnTo>
                <a:lnTo>
                  <a:pt x="182715" y="275146"/>
                </a:lnTo>
                <a:lnTo>
                  <a:pt x="178969" y="271082"/>
                </a:lnTo>
                <a:lnTo>
                  <a:pt x="175756" y="266891"/>
                </a:lnTo>
                <a:lnTo>
                  <a:pt x="173609" y="264351"/>
                </a:lnTo>
                <a:lnTo>
                  <a:pt x="171463" y="260795"/>
                </a:lnTo>
                <a:lnTo>
                  <a:pt x="169850" y="256731"/>
                </a:lnTo>
                <a:lnTo>
                  <a:pt x="167170" y="252540"/>
                </a:lnTo>
                <a:lnTo>
                  <a:pt x="164491" y="243396"/>
                </a:lnTo>
                <a:lnTo>
                  <a:pt x="162344" y="236157"/>
                </a:lnTo>
                <a:lnTo>
                  <a:pt x="161278" y="230569"/>
                </a:lnTo>
                <a:lnTo>
                  <a:pt x="160744" y="225489"/>
                </a:lnTo>
                <a:lnTo>
                  <a:pt x="160744" y="216218"/>
                </a:lnTo>
                <a:lnTo>
                  <a:pt x="161278" y="204915"/>
                </a:lnTo>
                <a:lnTo>
                  <a:pt x="160744" y="198311"/>
                </a:lnTo>
                <a:lnTo>
                  <a:pt x="159665" y="191072"/>
                </a:lnTo>
                <a:lnTo>
                  <a:pt x="157531" y="183960"/>
                </a:lnTo>
                <a:lnTo>
                  <a:pt x="154851" y="176848"/>
                </a:lnTo>
                <a:lnTo>
                  <a:pt x="149492" y="161989"/>
                </a:lnTo>
                <a:lnTo>
                  <a:pt x="142520" y="146622"/>
                </a:lnTo>
                <a:lnTo>
                  <a:pt x="141440" y="141923"/>
                </a:lnTo>
                <a:lnTo>
                  <a:pt x="140907" y="138875"/>
                </a:lnTo>
                <a:lnTo>
                  <a:pt x="140907" y="135319"/>
                </a:lnTo>
                <a:lnTo>
                  <a:pt x="141440" y="131763"/>
                </a:lnTo>
                <a:lnTo>
                  <a:pt x="142520" y="129223"/>
                </a:lnTo>
                <a:lnTo>
                  <a:pt x="143587" y="126556"/>
                </a:lnTo>
                <a:lnTo>
                  <a:pt x="146266" y="124524"/>
                </a:lnTo>
                <a:lnTo>
                  <a:pt x="147879" y="121476"/>
                </a:lnTo>
                <a:lnTo>
                  <a:pt x="158065" y="113856"/>
                </a:lnTo>
                <a:lnTo>
                  <a:pt x="167170" y="106617"/>
                </a:lnTo>
                <a:lnTo>
                  <a:pt x="171463" y="103569"/>
                </a:lnTo>
                <a:lnTo>
                  <a:pt x="173609" y="98997"/>
                </a:lnTo>
                <a:lnTo>
                  <a:pt x="175210" y="94806"/>
                </a:lnTo>
                <a:lnTo>
                  <a:pt x="176822" y="89726"/>
                </a:lnTo>
                <a:lnTo>
                  <a:pt x="177889" y="85154"/>
                </a:lnTo>
                <a:lnTo>
                  <a:pt x="180036" y="78423"/>
                </a:lnTo>
                <a:lnTo>
                  <a:pt x="182182" y="71819"/>
                </a:lnTo>
                <a:lnTo>
                  <a:pt x="185941" y="64072"/>
                </a:lnTo>
                <a:lnTo>
                  <a:pt x="189154" y="57468"/>
                </a:lnTo>
                <a:lnTo>
                  <a:pt x="191834" y="53404"/>
                </a:lnTo>
                <a:lnTo>
                  <a:pt x="193434" y="50864"/>
                </a:lnTo>
                <a:lnTo>
                  <a:pt x="195580" y="49213"/>
                </a:lnTo>
                <a:lnTo>
                  <a:pt x="205766" y="43117"/>
                </a:lnTo>
                <a:lnTo>
                  <a:pt x="228283" y="27750"/>
                </a:lnTo>
                <a:lnTo>
                  <a:pt x="233109" y="19114"/>
                </a:lnTo>
                <a:lnTo>
                  <a:pt x="221311" y="4763"/>
                </a:lnTo>
                <a:lnTo>
                  <a:pt x="233642" y="19622"/>
                </a:lnTo>
                <a:lnTo>
                  <a:pt x="229350" y="32322"/>
                </a:lnTo>
                <a:lnTo>
                  <a:pt x="229350" y="42101"/>
                </a:lnTo>
                <a:lnTo>
                  <a:pt x="228283" y="54928"/>
                </a:lnTo>
                <a:lnTo>
                  <a:pt x="214351" y="62040"/>
                </a:lnTo>
                <a:lnTo>
                  <a:pt x="228283" y="59500"/>
                </a:lnTo>
                <a:lnTo>
                  <a:pt x="234709" y="72327"/>
                </a:lnTo>
                <a:lnTo>
                  <a:pt x="250254" y="73851"/>
                </a:lnTo>
                <a:lnTo>
                  <a:pt x="264198" y="80455"/>
                </a:lnTo>
                <a:lnTo>
                  <a:pt x="278130" y="88202"/>
                </a:lnTo>
                <a:lnTo>
                  <a:pt x="293675" y="102045"/>
                </a:lnTo>
                <a:lnTo>
                  <a:pt x="307074" y="105601"/>
                </a:lnTo>
                <a:lnTo>
                  <a:pt x="311366" y="118936"/>
                </a:lnTo>
                <a:lnTo>
                  <a:pt x="323698" y="133287"/>
                </a:lnTo>
                <a:lnTo>
                  <a:pt x="337096" y="141415"/>
                </a:lnTo>
                <a:lnTo>
                  <a:pt x="351562" y="146622"/>
                </a:lnTo>
                <a:lnTo>
                  <a:pt x="365506" y="150686"/>
                </a:lnTo>
                <a:lnTo>
                  <a:pt x="378905" y="156274"/>
                </a:lnTo>
                <a:lnTo>
                  <a:pt x="393916" y="165037"/>
                </a:lnTo>
                <a:lnTo>
                  <a:pt x="408382" y="171641"/>
                </a:lnTo>
                <a:lnTo>
                  <a:pt x="422326" y="183452"/>
                </a:lnTo>
                <a:lnTo>
                  <a:pt x="437338" y="196787"/>
                </a:lnTo>
                <a:lnTo>
                  <a:pt x="451269" y="202375"/>
                </a:lnTo>
                <a:lnTo>
                  <a:pt x="464135" y="215710"/>
                </a:lnTo>
                <a:lnTo>
                  <a:pt x="477597" y="228537"/>
                </a:lnTo>
                <a:lnTo>
                  <a:pt x="492583" y="234125"/>
                </a:lnTo>
                <a:lnTo>
                  <a:pt x="506426" y="236665"/>
                </a:lnTo>
                <a:lnTo>
                  <a:pt x="517729" y="250000"/>
                </a:lnTo>
                <a:lnTo>
                  <a:pt x="528397" y="264859"/>
                </a:lnTo>
                <a:lnTo>
                  <a:pt x="530048" y="269939"/>
                </a:lnTo>
                <a:lnTo>
                  <a:pt x="544526" y="276670"/>
                </a:lnTo>
                <a:lnTo>
                  <a:pt x="555194" y="290005"/>
                </a:lnTo>
                <a:lnTo>
                  <a:pt x="556845" y="302832"/>
                </a:lnTo>
                <a:lnTo>
                  <a:pt x="552019" y="316548"/>
                </a:lnTo>
                <a:lnTo>
                  <a:pt x="555194" y="329883"/>
                </a:lnTo>
                <a:lnTo>
                  <a:pt x="557988" y="337122"/>
                </a:lnTo>
                <a:lnTo>
                  <a:pt x="557988" y="320231"/>
                </a:lnTo>
                <a:lnTo>
                  <a:pt x="571831" y="325311"/>
                </a:lnTo>
                <a:lnTo>
                  <a:pt x="571831" y="339154"/>
                </a:lnTo>
                <a:lnTo>
                  <a:pt x="578816" y="353505"/>
                </a:lnTo>
                <a:lnTo>
                  <a:pt x="583134" y="356045"/>
                </a:lnTo>
                <a:lnTo>
                  <a:pt x="578816" y="341694"/>
                </a:lnTo>
                <a:lnTo>
                  <a:pt x="583134" y="328359"/>
                </a:lnTo>
                <a:lnTo>
                  <a:pt x="596469" y="324295"/>
                </a:lnTo>
                <a:lnTo>
                  <a:pt x="605105" y="337122"/>
                </a:lnTo>
                <a:lnTo>
                  <a:pt x="604089" y="336106"/>
                </a:lnTo>
                <a:lnTo>
                  <a:pt x="603454" y="338138"/>
                </a:lnTo>
                <a:lnTo>
                  <a:pt x="602438" y="339662"/>
                </a:lnTo>
                <a:lnTo>
                  <a:pt x="605613" y="343218"/>
                </a:lnTo>
                <a:lnTo>
                  <a:pt x="603454" y="407734"/>
                </a:lnTo>
                <a:lnTo>
                  <a:pt x="605105" y="408750"/>
                </a:lnTo>
                <a:lnTo>
                  <a:pt x="608280" y="412941"/>
                </a:lnTo>
                <a:lnTo>
                  <a:pt x="609423" y="415989"/>
                </a:lnTo>
                <a:lnTo>
                  <a:pt x="610947" y="419545"/>
                </a:lnTo>
                <a:lnTo>
                  <a:pt x="609931" y="425133"/>
                </a:lnTo>
                <a:lnTo>
                  <a:pt x="608915" y="431864"/>
                </a:lnTo>
                <a:lnTo>
                  <a:pt x="604597" y="444183"/>
                </a:lnTo>
                <a:lnTo>
                  <a:pt x="601930" y="453835"/>
                </a:lnTo>
                <a:lnTo>
                  <a:pt x="601295" y="457899"/>
                </a:lnTo>
                <a:lnTo>
                  <a:pt x="601295" y="461074"/>
                </a:lnTo>
                <a:lnTo>
                  <a:pt x="602438" y="464122"/>
                </a:lnTo>
                <a:lnTo>
                  <a:pt x="604597" y="468186"/>
                </a:lnTo>
                <a:lnTo>
                  <a:pt x="608915" y="472758"/>
                </a:lnTo>
                <a:lnTo>
                  <a:pt x="615265" y="480505"/>
                </a:lnTo>
                <a:lnTo>
                  <a:pt x="621234" y="489649"/>
                </a:lnTo>
                <a:lnTo>
                  <a:pt x="627076" y="499428"/>
                </a:lnTo>
                <a:lnTo>
                  <a:pt x="629235" y="504508"/>
                </a:lnTo>
                <a:lnTo>
                  <a:pt x="630886" y="509715"/>
                </a:lnTo>
                <a:lnTo>
                  <a:pt x="631902" y="514287"/>
                </a:lnTo>
                <a:lnTo>
                  <a:pt x="631902" y="518859"/>
                </a:lnTo>
                <a:lnTo>
                  <a:pt x="631902" y="521399"/>
                </a:lnTo>
                <a:lnTo>
                  <a:pt x="631394" y="523558"/>
                </a:lnTo>
                <a:lnTo>
                  <a:pt x="630251" y="525082"/>
                </a:lnTo>
                <a:lnTo>
                  <a:pt x="629235" y="527114"/>
                </a:lnTo>
                <a:lnTo>
                  <a:pt x="628219" y="528638"/>
                </a:lnTo>
                <a:lnTo>
                  <a:pt x="626060" y="530670"/>
                </a:lnTo>
                <a:lnTo>
                  <a:pt x="624409" y="531686"/>
                </a:lnTo>
                <a:lnTo>
                  <a:pt x="621234" y="532702"/>
                </a:lnTo>
                <a:lnTo>
                  <a:pt x="609931" y="537274"/>
                </a:lnTo>
                <a:lnTo>
                  <a:pt x="598120" y="542481"/>
                </a:lnTo>
                <a:lnTo>
                  <a:pt x="586944" y="547561"/>
                </a:lnTo>
                <a:lnTo>
                  <a:pt x="577292" y="553149"/>
                </a:lnTo>
                <a:lnTo>
                  <a:pt x="572974" y="556324"/>
                </a:lnTo>
                <a:lnTo>
                  <a:pt x="569672" y="559372"/>
                </a:lnTo>
                <a:lnTo>
                  <a:pt x="567005" y="562928"/>
                </a:lnTo>
                <a:lnTo>
                  <a:pt x="565481" y="565976"/>
                </a:lnTo>
                <a:lnTo>
                  <a:pt x="564338" y="567500"/>
                </a:lnTo>
                <a:lnTo>
                  <a:pt x="564338" y="569024"/>
                </a:lnTo>
                <a:lnTo>
                  <a:pt x="564338" y="571183"/>
                </a:lnTo>
                <a:lnTo>
                  <a:pt x="565481" y="572707"/>
                </a:lnTo>
                <a:lnTo>
                  <a:pt x="567005" y="576771"/>
                </a:lnTo>
                <a:lnTo>
                  <a:pt x="570307" y="580327"/>
                </a:lnTo>
                <a:lnTo>
                  <a:pt x="577292" y="587566"/>
                </a:lnTo>
                <a:lnTo>
                  <a:pt x="581483" y="592646"/>
                </a:lnTo>
                <a:lnTo>
                  <a:pt x="584785" y="597218"/>
                </a:lnTo>
                <a:lnTo>
                  <a:pt x="586309" y="600774"/>
                </a:lnTo>
                <a:lnTo>
                  <a:pt x="587960" y="604965"/>
                </a:lnTo>
                <a:lnTo>
                  <a:pt x="587960" y="610045"/>
                </a:lnTo>
                <a:lnTo>
                  <a:pt x="586944" y="615633"/>
                </a:lnTo>
                <a:lnTo>
                  <a:pt x="586309" y="624396"/>
                </a:lnTo>
                <a:lnTo>
                  <a:pt x="585801" y="635699"/>
                </a:lnTo>
                <a:lnTo>
                  <a:pt x="585293" y="649542"/>
                </a:lnTo>
                <a:lnTo>
                  <a:pt x="584150" y="663258"/>
                </a:lnTo>
                <a:lnTo>
                  <a:pt x="583134" y="676593"/>
                </a:lnTo>
                <a:lnTo>
                  <a:pt x="583134" y="678625"/>
                </a:lnTo>
                <a:lnTo>
                  <a:pt x="580467" y="678625"/>
                </a:lnTo>
                <a:lnTo>
                  <a:pt x="578816" y="678117"/>
                </a:lnTo>
                <a:lnTo>
                  <a:pt x="528397" y="660210"/>
                </a:lnTo>
                <a:lnTo>
                  <a:pt x="526365" y="659702"/>
                </a:lnTo>
                <a:lnTo>
                  <a:pt x="522047" y="658686"/>
                </a:lnTo>
                <a:lnTo>
                  <a:pt x="515570" y="659702"/>
                </a:lnTo>
                <a:lnTo>
                  <a:pt x="509220" y="660210"/>
                </a:lnTo>
                <a:lnTo>
                  <a:pt x="505918" y="661226"/>
                </a:lnTo>
                <a:lnTo>
                  <a:pt x="503759" y="662242"/>
                </a:lnTo>
                <a:lnTo>
                  <a:pt x="502235" y="664401"/>
                </a:lnTo>
                <a:lnTo>
                  <a:pt x="501600" y="666433"/>
                </a:lnTo>
                <a:lnTo>
                  <a:pt x="501600" y="668973"/>
                </a:lnTo>
                <a:lnTo>
                  <a:pt x="503251" y="673037"/>
                </a:lnTo>
                <a:lnTo>
                  <a:pt x="505918" y="677101"/>
                </a:lnTo>
                <a:lnTo>
                  <a:pt x="510744" y="682816"/>
                </a:lnTo>
                <a:lnTo>
                  <a:pt x="515062" y="687388"/>
                </a:lnTo>
                <a:lnTo>
                  <a:pt x="518745" y="692976"/>
                </a:lnTo>
                <a:lnTo>
                  <a:pt x="522555" y="697675"/>
                </a:lnTo>
                <a:lnTo>
                  <a:pt x="524714" y="702247"/>
                </a:lnTo>
                <a:lnTo>
                  <a:pt x="526365" y="706311"/>
                </a:lnTo>
                <a:lnTo>
                  <a:pt x="527381" y="709867"/>
                </a:lnTo>
                <a:lnTo>
                  <a:pt x="527381" y="713550"/>
                </a:lnTo>
                <a:lnTo>
                  <a:pt x="526873" y="716598"/>
                </a:lnTo>
                <a:lnTo>
                  <a:pt x="525730" y="719138"/>
                </a:lnTo>
                <a:lnTo>
                  <a:pt x="524206" y="721170"/>
                </a:lnTo>
                <a:lnTo>
                  <a:pt x="522047" y="722694"/>
                </a:lnTo>
                <a:lnTo>
                  <a:pt x="518745" y="724726"/>
                </a:lnTo>
                <a:lnTo>
                  <a:pt x="515570" y="725742"/>
                </a:lnTo>
                <a:lnTo>
                  <a:pt x="511887" y="725742"/>
                </a:lnTo>
                <a:lnTo>
                  <a:pt x="507061" y="725742"/>
                </a:lnTo>
                <a:lnTo>
                  <a:pt x="502235" y="724726"/>
                </a:lnTo>
                <a:lnTo>
                  <a:pt x="492583" y="722186"/>
                </a:lnTo>
                <a:lnTo>
                  <a:pt x="483439" y="719646"/>
                </a:lnTo>
                <a:lnTo>
                  <a:pt x="476454" y="716598"/>
                </a:lnTo>
                <a:lnTo>
                  <a:pt x="468961" y="714566"/>
                </a:lnTo>
                <a:lnTo>
                  <a:pt x="465786" y="713550"/>
                </a:lnTo>
                <a:lnTo>
                  <a:pt x="461976" y="713042"/>
                </a:lnTo>
                <a:lnTo>
                  <a:pt x="459309" y="713042"/>
                </a:lnTo>
                <a:lnTo>
                  <a:pt x="456095" y="713042"/>
                </a:lnTo>
                <a:lnTo>
                  <a:pt x="452882" y="714058"/>
                </a:lnTo>
                <a:lnTo>
                  <a:pt x="449123" y="715074"/>
                </a:lnTo>
                <a:lnTo>
                  <a:pt x="445910" y="717106"/>
                </a:lnTo>
                <a:lnTo>
                  <a:pt x="442697" y="719646"/>
                </a:lnTo>
                <a:lnTo>
                  <a:pt x="435191" y="726250"/>
                </a:lnTo>
                <a:lnTo>
                  <a:pt x="427152" y="733489"/>
                </a:lnTo>
                <a:lnTo>
                  <a:pt x="420180" y="741617"/>
                </a:lnTo>
                <a:lnTo>
                  <a:pt x="413741" y="749364"/>
                </a:lnTo>
                <a:lnTo>
                  <a:pt x="403022" y="762191"/>
                </a:lnTo>
                <a:lnTo>
                  <a:pt x="399276" y="767271"/>
                </a:lnTo>
                <a:lnTo>
                  <a:pt x="397129" y="767779"/>
                </a:lnTo>
                <a:close/>
                <a:moveTo>
                  <a:pt x="254546" y="813372"/>
                </a:moveTo>
                <a:lnTo>
                  <a:pt x="265265" y="826707"/>
                </a:lnTo>
                <a:lnTo>
                  <a:pt x="269558" y="840042"/>
                </a:lnTo>
                <a:lnTo>
                  <a:pt x="276530" y="853377"/>
                </a:lnTo>
                <a:lnTo>
                  <a:pt x="285103" y="866585"/>
                </a:lnTo>
                <a:lnTo>
                  <a:pt x="280277" y="880936"/>
                </a:lnTo>
                <a:lnTo>
                  <a:pt x="273838" y="867601"/>
                </a:lnTo>
                <a:lnTo>
                  <a:pt x="264198" y="853377"/>
                </a:lnTo>
                <a:lnTo>
                  <a:pt x="252934" y="840042"/>
                </a:lnTo>
                <a:lnTo>
                  <a:pt x="249187" y="826707"/>
                </a:lnTo>
                <a:lnTo>
                  <a:pt x="242215" y="813372"/>
                </a:lnTo>
                <a:lnTo>
                  <a:pt x="254546" y="813372"/>
                </a:lnTo>
                <a:close/>
                <a:moveTo>
                  <a:pt x="121082" y="702247"/>
                </a:moveTo>
                <a:lnTo>
                  <a:pt x="135547" y="709867"/>
                </a:lnTo>
                <a:lnTo>
                  <a:pt x="148946" y="708851"/>
                </a:lnTo>
                <a:lnTo>
                  <a:pt x="159131" y="694500"/>
                </a:lnTo>
                <a:lnTo>
                  <a:pt x="159131" y="679133"/>
                </a:lnTo>
                <a:lnTo>
                  <a:pt x="161811" y="666433"/>
                </a:lnTo>
                <a:lnTo>
                  <a:pt x="160211" y="652082"/>
                </a:lnTo>
                <a:lnTo>
                  <a:pt x="167170" y="638747"/>
                </a:lnTo>
                <a:lnTo>
                  <a:pt x="161811" y="624904"/>
                </a:lnTo>
                <a:lnTo>
                  <a:pt x="147879" y="620332"/>
                </a:lnTo>
                <a:lnTo>
                  <a:pt x="139307" y="604965"/>
                </a:lnTo>
                <a:lnTo>
                  <a:pt x="124295" y="601409"/>
                </a:lnTo>
                <a:lnTo>
                  <a:pt x="110351" y="587058"/>
                </a:lnTo>
                <a:lnTo>
                  <a:pt x="103391" y="573723"/>
                </a:lnTo>
                <a:lnTo>
                  <a:pt x="91059" y="560388"/>
                </a:lnTo>
                <a:lnTo>
                  <a:pt x="76581" y="547053"/>
                </a:lnTo>
                <a:lnTo>
                  <a:pt x="63183" y="540449"/>
                </a:lnTo>
                <a:lnTo>
                  <a:pt x="49251" y="549593"/>
                </a:lnTo>
                <a:lnTo>
                  <a:pt x="34240" y="558864"/>
                </a:lnTo>
                <a:lnTo>
                  <a:pt x="19774" y="557848"/>
                </a:lnTo>
                <a:lnTo>
                  <a:pt x="4763" y="556324"/>
                </a:lnTo>
                <a:lnTo>
                  <a:pt x="18695" y="568008"/>
                </a:lnTo>
                <a:lnTo>
                  <a:pt x="29947" y="581343"/>
                </a:lnTo>
                <a:lnTo>
                  <a:pt x="42279" y="596202"/>
                </a:lnTo>
                <a:lnTo>
                  <a:pt x="51931" y="609537"/>
                </a:lnTo>
                <a:lnTo>
                  <a:pt x="61583" y="623888"/>
                </a:lnTo>
                <a:lnTo>
                  <a:pt x="64262" y="637223"/>
                </a:lnTo>
                <a:lnTo>
                  <a:pt x="79807" y="642303"/>
                </a:lnTo>
                <a:lnTo>
                  <a:pt x="93739" y="654622"/>
                </a:lnTo>
                <a:lnTo>
                  <a:pt x="107671" y="667449"/>
                </a:lnTo>
                <a:lnTo>
                  <a:pt x="114643" y="682308"/>
                </a:lnTo>
                <a:lnTo>
                  <a:pt x="117323" y="695516"/>
                </a:lnTo>
                <a:lnTo>
                  <a:pt x="121082" y="702247"/>
                </a:lnTo>
                <a:close/>
                <a:moveTo>
                  <a:pt x="273838" y="897319"/>
                </a:moveTo>
                <a:lnTo>
                  <a:pt x="275451" y="911670"/>
                </a:lnTo>
                <a:lnTo>
                  <a:pt x="260439" y="910146"/>
                </a:lnTo>
                <a:lnTo>
                  <a:pt x="245974" y="912686"/>
                </a:lnTo>
                <a:lnTo>
                  <a:pt x="244361" y="899859"/>
                </a:lnTo>
                <a:lnTo>
                  <a:pt x="247041" y="885635"/>
                </a:lnTo>
                <a:lnTo>
                  <a:pt x="252934" y="871792"/>
                </a:lnTo>
                <a:lnTo>
                  <a:pt x="260439" y="858457"/>
                </a:lnTo>
                <a:lnTo>
                  <a:pt x="271158" y="871792"/>
                </a:lnTo>
                <a:lnTo>
                  <a:pt x="275451" y="886651"/>
                </a:lnTo>
                <a:lnTo>
                  <a:pt x="273838" y="897319"/>
                </a:lnTo>
                <a:close/>
              </a:path>
            </a:pathLst>
          </a:custGeom>
          <a:ln w="9525">
            <a:solidFill>
              <a:srgbClr val="FFFFFF"/>
            </a:solidFill>
          </a:ln>
        </p:spPr>
        <p:txBody>
          <a:bodyPr wrap="square" lIns="0" tIns="0" rIns="0" bIns="0" rtlCol="0">
            <a:noAutofit/>
          </a:bodyPr>
          <a:lstStyle/>
          <a:p>
            <a:endParaRPr sz="1662"/>
          </a:p>
        </p:txBody>
      </p:sp>
      <p:sp>
        <p:nvSpPr>
          <p:cNvPr id="335" name="object 335"/>
          <p:cNvSpPr/>
          <p:nvPr/>
        </p:nvSpPr>
        <p:spPr>
          <a:xfrm>
            <a:off x="1440649" y="2835930"/>
            <a:ext cx="469039" cy="540317"/>
          </a:xfrm>
          <a:custGeom>
            <a:avLst/>
            <a:gdLst/>
            <a:ahLst/>
            <a:cxnLst/>
            <a:rect l="l" t="t" r="r" b="b"/>
            <a:pathLst>
              <a:path w="508126" h="585343">
                <a:moveTo>
                  <a:pt x="174879" y="93345"/>
                </a:moveTo>
                <a:lnTo>
                  <a:pt x="179197" y="94869"/>
                </a:lnTo>
                <a:lnTo>
                  <a:pt x="182372" y="96393"/>
                </a:lnTo>
                <a:lnTo>
                  <a:pt x="185039" y="98425"/>
                </a:lnTo>
                <a:lnTo>
                  <a:pt x="187198" y="100076"/>
                </a:lnTo>
                <a:lnTo>
                  <a:pt x="192659" y="105664"/>
                </a:lnTo>
                <a:lnTo>
                  <a:pt x="199009" y="110744"/>
                </a:lnTo>
                <a:lnTo>
                  <a:pt x="202311" y="114427"/>
                </a:lnTo>
                <a:lnTo>
                  <a:pt x="204978" y="117983"/>
                </a:lnTo>
                <a:lnTo>
                  <a:pt x="207645" y="122555"/>
                </a:lnTo>
                <a:lnTo>
                  <a:pt x="210820" y="128270"/>
                </a:lnTo>
                <a:lnTo>
                  <a:pt x="214629" y="138049"/>
                </a:lnTo>
                <a:lnTo>
                  <a:pt x="217804" y="144145"/>
                </a:lnTo>
                <a:lnTo>
                  <a:pt x="219456" y="146177"/>
                </a:lnTo>
                <a:lnTo>
                  <a:pt x="222631" y="147701"/>
                </a:lnTo>
                <a:lnTo>
                  <a:pt x="225806" y="148717"/>
                </a:lnTo>
                <a:lnTo>
                  <a:pt x="230123" y="149225"/>
                </a:lnTo>
                <a:lnTo>
                  <a:pt x="236093" y="149733"/>
                </a:lnTo>
                <a:lnTo>
                  <a:pt x="241426" y="150876"/>
                </a:lnTo>
                <a:lnTo>
                  <a:pt x="247269" y="152400"/>
                </a:lnTo>
                <a:lnTo>
                  <a:pt x="252729" y="153924"/>
                </a:lnTo>
                <a:lnTo>
                  <a:pt x="255904" y="155956"/>
                </a:lnTo>
                <a:lnTo>
                  <a:pt x="258064" y="157480"/>
                </a:lnTo>
                <a:lnTo>
                  <a:pt x="260223" y="159004"/>
                </a:lnTo>
                <a:lnTo>
                  <a:pt x="261873" y="161036"/>
                </a:lnTo>
                <a:lnTo>
                  <a:pt x="263398" y="163702"/>
                </a:lnTo>
                <a:lnTo>
                  <a:pt x="265048" y="166751"/>
                </a:lnTo>
                <a:lnTo>
                  <a:pt x="265557" y="169799"/>
                </a:lnTo>
                <a:lnTo>
                  <a:pt x="266700" y="173355"/>
                </a:lnTo>
                <a:lnTo>
                  <a:pt x="267207" y="177038"/>
                </a:lnTo>
                <a:lnTo>
                  <a:pt x="267716" y="180086"/>
                </a:lnTo>
                <a:lnTo>
                  <a:pt x="268859" y="183133"/>
                </a:lnTo>
                <a:lnTo>
                  <a:pt x="269875" y="185166"/>
                </a:lnTo>
                <a:lnTo>
                  <a:pt x="271526" y="187706"/>
                </a:lnTo>
                <a:lnTo>
                  <a:pt x="273050" y="189864"/>
                </a:lnTo>
                <a:lnTo>
                  <a:pt x="274701" y="191389"/>
                </a:lnTo>
                <a:lnTo>
                  <a:pt x="276860" y="192913"/>
                </a:lnTo>
                <a:lnTo>
                  <a:pt x="281686" y="194945"/>
                </a:lnTo>
                <a:lnTo>
                  <a:pt x="286512" y="195961"/>
                </a:lnTo>
                <a:lnTo>
                  <a:pt x="291846" y="196977"/>
                </a:lnTo>
                <a:lnTo>
                  <a:pt x="296672" y="196977"/>
                </a:lnTo>
                <a:lnTo>
                  <a:pt x="306323" y="195961"/>
                </a:lnTo>
                <a:lnTo>
                  <a:pt x="314451" y="193929"/>
                </a:lnTo>
                <a:lnTo>
                  <a:pt x="317626" y="193421"/>
                </a:lnTo>
                <a:lnTo>
                  <a:pt x="320801" y="193929"/>
                </a:lnTo>
                <a:lnTo>
                  <a:pt x="322453" y="194437"/>
                </a:lnTo>
                <a:lnTo>
                  <a:pt x="324612" y="195452"/>
                </a:lnTo>
                <a:lnTo>
                  <a:pt x="326263" y="196469"/>
                </a:lnTo>
                <a:lnTo>
                  <a:pt x="327787" y="199008"/>
                </a:lnTo>
                <a:lnTo>
                  <a:pt x="329438" y="200533"/>
                </a:lnTo>
                <a:lnTo>
                  <a:pt x="332613" y="202692"/>
                </a:lnTo>
                <a:lnTo>
                  <a:pt x="336931" y="204724"/>
                </a:lnTo>
                <a:lnTo>
                  <a:pt x="341757" y="206756"/>
                </a:lnTo>
                <a:lnTo>
                  <a:pt x="351917" y="211327"/>
                </a:lnTo>
                <a:lnTo>
                  <a:pt x="361569" y="216027"/>
                </a:lnTo>
                <a:lnTo>
                  <a:pt x="365379" y="218567"/>
                </a:lnTo>
                <a:lnTo>
                  <a:pt x="369189" y="221614"/>
                </a:lnTo>
                <a:lnTo>
                  <a:pt x="370204" y="222631"/>
                </a:lnTo>
                <a:lnTo>
                  <a:pt x="371221" y="224155"/>
                </a:lnTo>
                <a:lnTo>
                  <a:pt x="371856" y="225679"/>
                </a:lnTo>
                <a:lnTo>
                  <a:pt x="372364" y="226695"/>
                </a:lnTo>
                <a:lnTo>
                  <a:pt x="372364" y="228346"/>
                </a:lnTo>
                <a:lnTo>
                  <a:pt x="371856" y="229870"/>
                </a:lnTo>
                <a:lnTo>
                  <a:pt x="370713" y="231902"/>
                </a:lnTo>
                <a:lnTo>
                  <a:pt x="369189" y="233426"/>
                </a:lnTo>
                <a:lnTo>
                  <a:pt x="364871" y="236474"/>
                </a:lnTo>
                <a:lnTo>
                  <a:pt x="358394" y="239521"/>
                </a:lnTo>
                <a:lnTo>
                  <a:pt x="344423" y="246252"/>
                </a:lnTo>
                <a:lnTo>
                  <a:pt x="334772" y="252349"/>
                </a:lnTo>
                <a:lnTo>
                  <a:pt x="327787" y="257048"/>
                </a:lnTo>
                <a:lnTo>
                  <a:pt x="323469" y="260604"/>
                </a:lnTo>
                <a:lnTo>
                  <a:pt x="318643" y="267843"/>
                </a:lnTo>
                <a:lnTo>
                  <a:pt x="316611" y="272923"/>
                </a:lnTo>
                <a:lnTo>
                  <a:pt x="310134" y="276479"/>
                </a:lnTo>
                <a:lnTo>
                  <a:pt x="302641" y="280162"/>
                </a:lnTo>
                <a:lnTo>
                  <a:pt x="301498" y="281177"/>
                </a:lnTo>
                <a:lnTo>
                  <a:pt x="300990" y="282702"/>
                </a:lnTo>
                <a:lnTo>
                  <a:pt x="299973" y="284733"/>
                </a:lnTo>
                <a:lnTo>
                  <a:pt x="300990" y="286766"/>
                </a:lnTo>
                <a:lnTo>
                  <a:pt x="302006" y="289306"/>
                </a:lnTo>
                <a:lnTo>
                  <a:pt x="303657" y="292354"/>
                </a:lnTo>
                <a:lnTo>
                  <a:pt x="306832" y="296545"/>
                </a:lnTo>
                <a:lnTo>
                  <a:pt x="310642" y="301117"/>
                </a:lnTo>
                <a:lnTo>
                  <a:pt x="329438" y="319151"/>
                </a:lnTo>
                <a:lnTo>
                  <a:pt x="346582" y="334518"/>
                </a:lnTo>
                <a:lnTo>
                  <a:pt x="353060" y="341121"/>
                </a:lnTo>
                <a:lnTo>
                  <a:pt x="358394" y="346329"/>
                </a:lnTo>
                <a:lnTo>
                  <a:pt x="362204" y="350901"/>
                </a:lnTo>
                <a:lnTo>
                  <a:pt x="363728" y="353949"/>
                </a:lnTo>
                <a:lnTo>
                  <a:pt x="364363" y="356489"/>
                </a:lnTo>
                <a:lnTo>
                  <a:pt x="366395" y="358648"/>
                </a:lnTo>
                <a:lnTo>
                  <a:pt x="369697" y="361696"/>
                </a:lnTo>
                <a:lnTo>
                  <a:pt x="372872" y="363727"/>
                </a:lnTo>
                <a:lnTo>
                  <a:pt x="377190" y="365252"/>
                </a:lnTo>
                <a:lnTo>
                  <a:pt x="382523" y="366776"/>
                </a:lnTo>
                <a:lnTo>
                  <a:pt x="388493" y="367792"/>
                </a:lnTo>
                <a:lnTo>
                  <a:pt x="395986" y="368300"/>
                </a:lnTo>
                <a:lnTo>
                  <a:pt x="402971" y="369316"/>
                </a:lnTo>
                <a:lnTo>
                  <a:pt x="408304" y="370332"/>
                </a:lnTo>
                <a:lnTo>
                  <a:pt x="414273" y="371475"/>
                </a:lnTo>
                <a:lnTo>
                  <a:pt x="419607" y="372999"/>
                </a:lnTo>
                <a:lnTo>
                  <a:pt x="430784" y="376555"/>
                </a:lnTo>
                <a:lnTo>
                  <a:pt x="444246" y="382143"/>
                </a:lnTo>
                <a:lnTo>
                  <a:pt x="451739" y="385318"/>
                </a:lnTo>
                <a:lnTo>
                  <a:pt x="458723" y="388874"/>
                </a:lnTo>
                <a:lnTo>
                  <a:pt x="465709" y="393446"/>
                </a:lnTo>
                <a:lnTo>
                  <a:pt x="471678" y="398145"/>
                </a:lnTo>
                <a:lnTo>
                  <a:pt x="476504" y="403225"/>
                </a:lnTo>
                <a:lnTo>
                  <a:pt x="480187" y="408305"/>
                </a:lnTo>
                <a:lnTo>
                  <a:pt x="483997" y="414020"/>
                </a:lnTo>
                <a:lnTo>
                  <a:pt x="486156" y="419100"/>
                </a:lnTo>
                <a:lnTo>
                  <a:pt x="488315" y="425323"/>
                </a:lnTo>
                <a:lnTo>
                  <a:pt x="490982" y="430911"/>
                </a:lnTo>
                <a:lnTo>
                  <a:pt x="495300" y="437133"/>
                </a:lnTo>
                <a:lnTo>
                  <a:pt x="498475" y="442721"/>
                </a:lnTo>
                <a:lnTo>
                  <a:pt x="502157" y="448945"/>
                </a:lnTo>
                <a:lnTo>
                  <a:pt x="505460" y="453517"/>
                </a:lnTo>
                <a:lnTo>
                  <a:pt x="507619" y="458596"/>
                </a:lnTo>
                <a:lnTo>
                  <a:pt x="508126" y="461771"/>
                </a:lnTo>
                <a:lnTo>
                  <a:pt x="508126" y="463296"/>
                </a:lnTo>
                <a:lnTo>
                  <a:pt x="507619" y="464312"/>
                </a:lnTo>
                <a:lnTo>
                  <a:pt x="506476" y="465836"/>
                </a:lnTo>
                <a:lnTo>
                  <a:pt x="504951" y="467360"/>
                </a:lnTo>
                <a:lnTo>
                  <a:pt x="500634" y="470408"/>
                </a:lnTo>
                <a:lnTo>
                  <a:pt x="496316" y="472439"/>
                </a:lnTo>
                <a:lnTo>
                  <a:pt x="487172" y="477139"/>
                </a:lnTo>
                <a:lnTo>
                  <a:pt x="480187" y="480187"/>
                </a:lnTo>
                <a:lnTo>
                  <a:pt x="475361" y="479171"/>
                </a:lnTo>
                <a:lnTo>
                  <a:pt x="460375" y="470916"/>
                </a:lnTo>
                <a:lnTo>
                  <a:pt x="445897" y="461771"/>
                </a:lnTo>
                <a:lnTo>
                  <a:pt x="432435" y="457581"/>
                </a:lnTo>
                <a:lnTo>
                  <a:pt x="422275" y="442721"/>
                </a:lnTo>
                <a:lnTo>
                  <a:pt x="408813" y="431927"/>
                </a:lnTo>
                <a:lnTo>
                  <a:pt x="393826" y="421639"/>
                </a:lnTo>
                <a:lnTo>
                  <a:pt x="379348" y="411988"/>
                </a:lnTo>
                <a:lnTo>
                  <a:pt x="365379" y="407289"/>
                </a:lnTo>
                <a:lnTo>
                  <a:pt x="350393" y="394970"/>
                </a:lnTo>
                <a:lnTo>
                  <a:pt x="338073" y="382143"/>
                </a:lnTo>
                <a:lnTo>
                  <a:pt x="322453" y="371475"/>
                </a:lnTo>
                <a:lnTo>
                  <a:pt x="308482" y="359664"/>
                </a:lnTo>
                <a:lnTo>
                  <a:pt x="295148" y="350393"/>
                </a:lnTo>
                <a:lnTo>
                  <a:pt x="280035" y="339598"/>
                </a:lnTo>
                <a:lnTo>
                  <a:pt x="265557" y="330327"/>
                </a:lnTo>
                <a:lnTo>
                  <a:pt x="251587" y="320675"/>
                </a:lnTo>
                <a:lnTo>
                  <a:pt x="236601" y="306324"/>
                </a:lnTo>
                <a:lnTo>
                  <a:pt x="240919" y="292989"/>
                </a:lnTo>
                <a:lnTo>
                  <a:pt x="232791" y="279527"/>
                </a:lnTo>
                <a:lnTo>
                  <a:pt x="228600" y="266192"/>
                </a:lnTo>
                <a:lnTo>
                  <a:pt x="225806" y="253364"/>
                </a:lnTo>
                <a:lnTo>
                  <a:pt x="211963" y="242696"/>
                </a:lnTo>
                <a:lnTo>
                  <a:pt x="196342" y="233426"/>
                </a:lnTo>
                <a:lnTo>
                  <a:pt x="182372" y="225171"/>
                </a:lnTo>
                <a:lnTo>
                  <a:pt x="169037" y="217043"/>
                </a:lnTo>
                <a:lnTo>
                  <a:pt x="153923" y="206248"/>
                </a:lnTo>
                <a:lnTo>
                  <a:pt x="139446" y="195961"/>
                </a:lnTo>
                <a:lnTo>
                  <a:pt x="125476" y="186182"/>
                </a:lnTo>
                <a:lnTo>
                  <a:pt x="110490" y="175895"/>
                </a:lnTo>
                <a:lnTo>
                  <a:pt x="107823" y="171831"/>
                </a:lnTo>
                <a:lnTo>
                  <a:pt x="100838" y="162560"/>
                </a:lnTo>
                <a:lnTo>
                  <a:pt x="92201" y="149225"/>
                </a:lnTo>
                <a:lnTo>
                  <a:pt x="81026" y="136398"/>
                </a:lnTo>
                <a:lnTo>
                  <a:pt x="74548" y="121539"/>
                </a:lnTo>
                <a:lnTo>
                  <a:pt x="60071" y="94869"/>
                </a:lnTo>
                <a:lnTo>
                  <a:pt x="52578" y="82042"/>
                </a:lnTo>
                <a:lnTo>
                  <a:pt x="38100" y="73914"/>
                </a:lnTo>
                <a:lnTo>
                  <a:pt x="22987" y="65658"/>
                </a:lnTo>
                <a:lnTo>
                  <a:pt x="9144" y="53848"/>
                </a:lnTo>
                <a:lnTo>
                  <a:pt x="0" y="42545"/>
                </a:lnTo>
                <a:lnTo>
                  <a:pt x="508" y="41529"/>
                </a:lnTo>
                <a:lnTo>
                  <a:pt x="1016" y="40513"/>
                </a:lnTo>
                <a:lnTo>
                  <a:pt x="2159" y="38481"/>
                </a:lnTo>
                <a:lnTo>
                  <a:pt x="6350" y="32766"/>
                </a:lnTo>
                <a:lnTo>
                  <a:pt x="11811" y="25654"/>
                </a:lnTo>
                <a:lnTo>
                  <a:pt x="20320" y="17907"/>
                </a:lnTo>
                <a:lnTo>
                  <a:pt x="25781" y="13843"/>
                </a:lnTo>
                <a:lnTo>
                  <a:pt x="32131" y="10795"/>
                </a:lnTo>
                <a:lnTo>
                  <a:pt x="39624" y="7620"/>
                </a:lnTo>
                <a:lnTo>
                  <a:pt x="46101" y="5080"/>
                </a:lnTo>
                <a:lnTo>
                  <a:pt x="57912" y="1524"/>
                </a:lnTo>
                <a:lnTo>
                  <a:pt x="63246" y="508"/>
                </a:lnTo>
                <a:lnTo>
                  <a:pt x="63881" y="0"/>
                </a:lnTo>
                <a:lnTo>
                  <a:pt x="64389" y="0"/>
                </a:lnTo>
                <a:lnTo>
                  <a:pt x="64897" y="508"/>
                </a:lnTo>
                <a:lnTo>
                  <a:pt x="69723" y="2539"/>
                </a:lnTo>
                <a:lnTo>
                  <a:pt x="74041" y="5588"/>
                </a:lnTo>
                <a:lnTo>
                  <a:pt x="77216" y="7620"/>
                </a:lnTo>
                <a:lnTo>
                  <a:pt x="79375" y="10287"/>
                </a:lnTo>
                <a:lnTo>
                  <a:pt x="81026" y="12319"/>
                </a:lnTo>
                <a:lnTo>
                  <a:pt x="81534" y="14858"/>
                </a:lnTo>
                <a:lnTo>
                  <a:pt x="82042" y="17399"/>
                </a:lnTo>
                <a:lnTo>
                  <a:pt x="82550" y="19939"/>
                </a:lnTo>
                <a:lnTo>
                  <a:pt x="82042" y="24130"/>
                </a:lnTo>
                <a:lnTo>
                  <a:pt x="82042" y="29210"/>
                </a:lnTo>
                <a:lnTo>
                  <a:pt x="82042" y="31750"/>
                </a:lnTo>
                <a:lnTo>
                  <a:pt x="82550" y="33908"/>
                </a:lnTo>
                <a:lnTo>
                  <a:pt x="83693" y="36449"/>
                </a:lnTo>
                <a:lnTo>
                  <a:pt x="85851" y="38989"/>
                </a:lnTo>
                <a:lnTo>
                  <a:pt x="93345" y="49276"/>
                </a:lnTo>
                <a:lnTo>
                  <a:pt x="101854" y="59436"/>
                </a:lnTo>
                <a:lnTo>
                  <a:pt x="106172" y="64135"/>
                </a:lnTo>
                <a:lnTo>
                  <a:pt x="112141" y="68199"/>
                </a:lnTo>
                <a:lnTo>
                  <a:pt x="117475" y="72263"/>
                </a:lnTo>
                <a:lnTo>
                  <a:pt x="124460" y="74930"/>
                </a:lnTo>
                <a:lnTo>
                  <a:pt x="136271" y="78486"/>
                </a:lnTo>
                <a:lnTo>
                  <a:pt x="149732" y="83566"/>
                </a:lnTo>
                <a:lnTo>
                  <a:pt x="163068" y="88264"/>
                </a:lnTo>
                <a:lnTo>
                  <a:pt x="174879" y="93345"/>
                </a:lnTo>
                <a:close/>
                <a:moveTo>
                  <a:pt x="254254" y="585343"/>
                </a:moveTo>
                <a:lnTo>
                  <a:pt x="239268" y="582295"/>
                </a:lnTo>
                <a:lnTo>
                  <a:pt x="225806" y="572516"/>
                </a:lnTo>
                <a:lnTo>
                  <a:pt x="211963" y="562229"/>
                </a:lnTo>
                <a:lnTo>
                  <a:pt x="211963" y="548894"/>
                </a:lnTo>
                <a:lnTo>
                  <a:pt x="225806" y="551433"/>
                </a:lnTo>
                <a:lnTo>
                  <a:pt x="239268" y="558164"/>
                </a:lnTo>
                <a:lnTo>
                  <a:pt x="254254" y="563752"/>
                </a:lnTo>
                <a:lnTo>
                  <a:pt x="250571" y="578231"/>
                </a:lnTo>
                <a:lnTo>
                  <a:pt x="254254" y="585343"/>
                </a:lnTo>
                <a:close/>
              </a:path>
            </a:pathLst>
          </a:custGeom>
          <a:solidFill>
            <a:srgbClr val="D6D6D6"/>
          </a:solidFill>
        </p:spPr>
        <p:txBody>
          <a:bodyPr wrap="square" lIns="0" tIns="0" rIns="0" bIns="0" rtlCol="0">
            <a:noAutofit/>
          </a:bodyPr>
          <a:lstStyle/>
          <a:p>
            <a:endParaRPr sz="1662"/>
          </a:p>
        </p:txBody>
      </p:sp>
      <p:sp>
        <p:nvSpPr>
          <p:cNvPr id="336" name="object 336"/>
          <p:cNvSpPr/>
          <p:nvPr/>
        </p:nvSpPr>
        <p:spPr>
          <a:xfrm>
            <a:off x="1436253" y="2831533"/>
            <a:ext cx="477832" cy="549109"/>
          </a:xfrm>
          <a:custGeom>
            <a:avLst/>
            <a:gdLst/>
            <a:ahLst/>
            <a:cxnLst/>
            <a:rect l="l" t="t" r="r" b="b"/>
            <a:pathLst>
              <a:path w="517651" h="594868">
                <a:moveTo>
                  <a:pt x="179642" y="98108"/>
                </a:moveTo>
                <a:lnTo>
                  <a:pt x="183960" y="99632"/>
                </a:lnTo>
                <a:lnTo>
                  <a:pt x="187135" y="101156"/>
                </a:lnTo>
                <a:lnTo>
                  <a:pt x="189802" y="103188"/>
                </a:lnTo>
                <a:lnTo>
                  <a:pt x="191961" y="104839"/>
                </a:lnTo>
                <a:lnTo>
                  <a:pt x="197422" y="110427"/>
                </a:lnTo>
                <a:lnTo>
                  <a:pt x="203772" y="115507"/>
                </a:lnTo>
                <a:lnTo>
                  <a:pt x="207074" y="119190"/>
                </a:lnTo>
                <a:lnTo>
                  <a:pt x="209741" y="122746"/>
                </a:lnTo>
                <a:lnTo>
                  <a:pt x="212408" y="127318"/>
                </a:lnTo>
                <a:lnTo>
                  <a:pt x="215583" y="133033"/>
                </a:lnTo>
                <a:lnTo>
                  <a:pt x="219392" y="142812"/>
                </a:lnTo>
                <a:lnTo>
                  <a:pt x="222567" y="148908"/>
                </a:lnTo>
                <a:lnTo>
                  <a:pt x="224219" y="150940"/>
                </a:lnTo>
                <a:lnTo>
                  <a:pt x="227394" y="152464"/>
                </a:lnTo>
                <a:lnTo>
                  <a:pt x="230569" y="153480"/>
                </a:lnTo>
                <a:lnTo>
                  <a:pt x="234886" y="153988"/>
                </a:lnTo>
                <a:lnTo>
                  <a:pt x="240856" y="154496"/>
                </a:lnTo>
                <a:lnTo>
                  <a:pt x="246189" y="155639"/>
                </a:lnTo>
                <a:lnTo>
                  <a:pt x="252032" y="157163"/>
                </a:lnTo>
                <a:lnTo>
                  <a:pt x="257492" y="158687"/>
                </a:lnTo>
                <a:lnTo>
                  <a:pt x="260667" y="160719"/>
                </a:lnTo>
                <a:lnTo>
                  <a:pt x="262827" y="162243"/>
                </a:lnTo>
                <a:lnTo>
                  <a:pt x="264986" y="163767"/>
                </a:lnTo>
                <a:lnTo>
                  <a:pt x="266636" y="165799"/>
                </a:lnTo>
                <a:lnTo>
                  <a:pt x="268161" y="168465"/>
                </a:lnTo>
                <a:lnTo>
                  <a:pt x="269811" y="171514"/>
                </a:lnTo>
                <a:lnTo>
                  <a:pt x="270320" y="174562"/>
                </a:lnTo>
                <a:lnTo>
                  <a:pt x="271463" y="178118"/>
                </a:lnTo>
                <a:lnTo>
                  <a:pt x="271970" y="181801"/>
                </a:lnTo>
                <a:lnTo>
                  <a:pt x="272479" y="184849"/>
                </a:lnTo>
                <a:lnTo>
                  <a:pt x="273622" y="187896"/>
                </a:lnTo>
                <a:lnTo>
                  <a:pt x="274638" y="189929"/>
                </a:lnTo>
                <a:lnTo>
                  <a:pt x="276289" y="192469"/>
                </a:lnTo>
                <a:lnTo>
                  <a:pt x="277813" y="194627"/>
                </a:lnTo>
                <a:lnTo>
                  <a:pt x="279464" y="196152"/>
                </a:lnTo>
                <a:lnTo>
                  <a:pt x="281623" y="197676"/>
                </a:lnTo>
                <a:lnTo>
                  <a:pt x="286449" y="199708"/>
                </a:lnTo>
                <a:lnTo>
                  <a:pt x="291275" y="200724"/>
                </a:lnTo>
                <a:lnTo>
                  <a:pt x="296609" y="201740"/>
                </a:lnTo>
                <a:lnTo>
                  <a:pt x="301435" y="201740"/>
                </a:lnTo>
                <a:lnTo>
                  <a:pt x="311086" y="200724"/>
                </a:lnTo>
                <a:lnTo>
                  <a:pt x="319214" y="198692"/>
                </a:lnTo>
                <a:lnTo>
                  <a:pt x="322389" y="198184"/>
                </a:lnTo>
                <a:lnTo>
                  <a:pt x="325564" y="198692"/>
                </a:lnTo>
                <a:lnTo>
                  <a:pt x="327216" y="199200"/>
                </a:lnTo>
                <a:lnTo>
                  <a:pt x="329375" y="200215"/>
                </a:lnTo>
                <a:lnTo>
                  <a:pt x="331026" y="201232"/>
                </a:lnTo>
                <a:lnTo>
                  <a:pt x="332550" y="203771"/>
                </a:lnTo>
                <a:lnTo>
                  <a:pt x="334201" y="205296"/>
                </a:lnTo>
                <a:lnTo>
                  <a:pt x="337376" y="207455"/>
                </a:lnTo>
                <a:lnTo>
                  <a:pt x="341694" y="209487"/>
                </a:lnTo>
                <a:lnTo>
                  <a:pt x="346520" y="211519"/>
                </a:lnTo>
                <a:lnTo>
                  <a:pt x="356680" y="216090"/>
                </a:lnTo>
                <a:lnTo>
                  <a:pt x="366332" y="220790"/>
                </a:lnTo>
                <a:lnTo>
                  <a:pt x="370142" y="223330"/>
                </a:lnTo>
                <a:lnTo>
                  <a:pt x="373952" y="226377"/>
                </a:lnTo>
                <a:lnTo>
                  <a:pt x="374967" y="227394"/>
                </a:lnTo>
                <a:lnTo>
                  <a:pt x="375984" y="228918"/>
                </a:lnTo>
                <a:lnTo>
                  <a:pt x="376619" y="230442"/>
                </a:lnTo>
                <a:lnTo>
                  <a:pt x="377127" y="231458"/>
                </a:lnTo>
                <a:lnTo>
                  <a:pt x="377127" y="233109"/>
                </a:lnTo>
                <a:lnTo>
                  <a:pt x="376619" y="234633"/>
                </a:lnTo>
                <a:lnTo>
                  <a:pt x="375476" y="236665"/>
                </a:lnTo>
                <a:lnTo>
                  <a:pt x="373952" y="238189"/>
                </a:lnTo>
                <a:lnTo>
                  <a:pt x="369634" y="241237"/>
                </a:lnTo>
                <a:lnTo>
                  <a:pt x="363157" y="244284"/>
                </a:lnTo>
                <a:lnTo>
                  <a:pt x="349186" y="251015"/>
                </a:lnTo>
                <a:lnTo>
                  <a:pt x="339535" y="257112"/>
                </a:lnTo>
                <a:lnTo>
                  <a:pt x="332550" y="261811"/>
                </a:lnTo>
                <a:lnTo>
                  <a:pt x="328232" y="265367"/>
                </a:lnTo>
                <a:lnTo>
                  <a:pt x="323406" y="272606"/>
                </a:lnTo>
                <a:lnTo>
                  <a:pt x="321374" y="277686"/>
                </a:lnTo>
                <a:lnTo>
                  <a:pt x="314897" y="281242"/>
                </a:lnTo>
                <a:lnTo>
                  <a:pt x="307404" y="284925"/>
                </a:lnTo>
                <a:lnTo>
                  <a:pt x="306261" y="285940"/>
                </a:lnTo>
                <a:lnTo>
                  <a:pt x="305753" y="287465"/>
                </a:lnTo>
                <a:lnTo>
                  <a:pt x="304736" y="289496"/>
                </a:lnTo>
                <a:lnTo>
                  <a:pt x="305753" y="291529"/>
                </a:lnTo>
                <a:lnTo>
                  <a:pt x="306769" y="294069"/>
                </a:lnTo>
                <a:lnTo>
                  <a:pt x="308420" y="297117"/>
                </a:lnTo>
                <a:lnTo>
                  <a:pt x="311595" y="301308"/>
                </a:lnTo>
                <a:lnTo>
                  <a:pt x="315405" y="305880"/>
                </a:lnTo>
                <a:lnTo>
                  <a:pt x="334201" y="323914"/>
                </a:lnTo>
                <a:lnTo>
                  <a:pt x="351345" y="339281"/>
                </a:lnTo>
                <a:lnTo>
                  <a:pt x="357823" y="345884"/>
                </a:lnTo>
                <a:lnTo>
                  <a:pt x="363157" y="351092"/>
                </a:lnTo>
                <a:lnTo>
                  <a:pt x="366967" y="355664"/>
                </a:lnTo>
                <a:lnTo>
                  <a:pt x="368491" y="358712"/>
                </a:lnTo>
                <a:lnTo>
                  <a:pt x="369126" y="361252"/>
                </a:lnTo>
                <a:lnTo>
                  <a:pt x="371158" y="363411"/>
                </a:lnTo>
                <a:lnTo>
                  <a:pt x="374460" y="366459"/>
                </a:lnTo>
                <a:lnTo>
                  <a:pt x="377635" y="368490"/>
                </a:lnTo>
                <a:lnTo>
                  <a:pt x="381953" y="370015"/>
                </a:lnTo>
                <a:lnTo>
                  <a:pt x="387286" y="371539"/>
                </a:lnTo>
                <a:lnTo>
                  <a:pt x="393256" y="372555"/>
                </a:lnTo>
                <a:lnTo>
                  <a:pt x="400749" y="373063"/>
                </a:lnTo>
                <a:lnTo>
                  <a:pt x="407734" y="374079"/>
                </a:lnTo>
                <a:lnTo>
                  <a:pt x="413067" y="375095"/>
                </a:lnTo>
                <a:lnTo>
                  <a:pt x="419036" y="376238"/>
                </a:lnTo>
                <a:lnTo>
                  <a:pt x="424370" y="377762"/>
                </a:lnTo>
                <a:lnTo>
                  <a:pt x="435547" y="381318"/>
                </a:lnTo>
                <a:lnTo>
                  <a:pt x="449009" y="386906"/>
                </a:lnTo>
                <a:lnTo>
                  <a:pt x="456502" y="390081"/>
                </a:lnTo>
                <a:lnTo>
                  <a:pt x="463486" y="393637"/>
                </a:lnTo>
                <a:lnTo>
                  <a:pt x="470472" y="398209"/>
                </a:lnTo>
                <a:lnTo>
                  <a:pt x="476441" y="402908"/>
                </a:lnTo>
                <a:lnTo>
                  <a:pt x="481267" y="407988"/>
                </a:lnTo>
                <a:lnTo>
                  <a:pt x="484950" y="413068"/>
                </a:lnTo>
                <a:lnTo>
                  <a:pt x="488760" y="418783"/>
                </a:lnTo>
                <a:lnTo>
                  <a:pt x="490919" y="423863"/>
                </a:lnTo>
                <a:lnTo>
                  <a:pt x="493078" y="430086"/>
                </a:lnTo>
                <a:lnTo>
                  <a:pt x="495745" y="435674"/>
                </a:lnTo>
                <a:lnTo>
                  <a:pt x="500063" y="441896"/>
                </a:lnTo>
                <a:lnTo>
                  <a:pt x="503238" y="447484"/>
                </a:lnTo>
                <a:lnTo>
                  <a:pt x="506920" y="453708"/>
                </a:lnTo>
                <a:lnTo>
                  <a:pt x="510223" y="458280"/>
                </a:lnTo>
                <a:lnTo>
                  <a:pt x="512382" y="463359"/>
                </a:lnTo>
                <a:lnTo>
                  <a:pt x="512889" y="466534"/>
                </a:lnTo>
                <a:lnTo>
                  <a:pt x="512889" y="468059"/>
                </a:lnTo>
                <a:lnTo>
                  <a:pt x="512382" y="469075"/>
                </a:lnTo>
                <a:lnTo>
                  <a:pt x="511239" y="470599"/>
                </a:lnTo>
                <a:lnTo>
                  <a:pt x="509714" y="472123"/>
                </a:lnTo>
                <a:lnTo>
                  <a:pt x="505397" y="475171"/>
                </a:lnTo>
                <a:lnTo>
                  <a:pt x="501079" y="477202"/>
                </a:lnTo>
                <a:lnTo>
                  <a:pt x="491935" y="481902"/>
                </a:lnTo>
                <a:lnTo>
                  <a:pt x="484950" y="484950"/>
                </a:lnTo>
                <a:lnTo>
                  <a:pt x="480124" y="483934"/>
                </a:lnTo>
                <a:lnTo>
                  <a:pt x="465138" y="475679"/>
                </a:lnTo>
                <a:lnTo>
                  <a:pt x="450660" y="466534"/>
                </a:lnTo>
                <a:lnTo>
                  <a:pt x="437198" y="462344"/>
                </a:lnTo>
                <a:lnTo>
                  <a:pt x="427038" y="447484"/>
                </a:lnTo>
                <a:lnTo>
                  <a:pt x="413576" y="436690"/>
                </a:lnTo>
                <a:lnTo>
                  <a:pt x="398589" y="426402"/>
                </a:lnTo>
                <a:lnTo>
                  <a:pt x="384111" y="416751"/>
                </a:lnTo>
                <a:lnTo>
                  <a:pt x="370142" y="412052"/>
                </a:lnTo>
                <a:lnTo>
                  <a:pt x="355156" y="399733"/>
                </a:lnTo>
                <a:lnTo>
                  <a:pt x="342836" y="386906"/>
                </a:lnTo>
                <a:lnTo>
                  <a:pt x="327216" y="376238"/>
                </a:lnTo>
                <a:lnTo>
                  <a:pt x="313245" y="364427"/>
                </a:lnTo>
                <a:lnTo>
                  <a:pt x="299911" y="355156"/>
                </a:lnTo>
                <a:lnTo>
                  <a:pt x="284798" y="344361"/>
                </a:lnTo>
                <a:lnTo>
                  <a:pt x="270320" y="335090"/>
                </a:lnTo>
                <a:lnTo>
                  <a:pt x="256350" y="325438"/>
                </a:lnTo>
                <a:lnTo>
                  <a:pt x="241364" y="311087"/>
                </a:lnTo>
                <a:lnTo>
                  <a:pt x="245682" y="297752"/>
                </a:lnTo>
                <a:lnTo>
                  <a:pt x="237554" y="284290"/>
                </a:lnTo>
                <a:lnTo>
                  <a:pt x="233363" y="270955"/>
                </a:lnTo>
                <a:lnTo>
                  <a:pt x="230569" y="258127"/>
                </a:lnTo>
                <a:lnTo>
                  <a:pt x="216726" y="247459"/>
                </a:lnTo>
                <a:lnTo>
                  <a:pt x="201105" y="238189"/>
                </a:lnTo>
                <a:lnTo>
                  <a:pt x="187135" y="229934"/>
                </a:lnTo>
                <a:lnTo>
                  <a:pt x="173800" y="221806"/>
                </a:lnTo>
                <a:lnTo>
                  <a:pt x="158686" y="211011"/>
                </a:lnTo>
                <a:lnTo>
                  <a:pt x="144209" y="200724"/>
                </a:lnTo>
                <a:lnTo>
                  <a:pt x="130239" y="190945"/>
                </a:lnTo>
                <a:lnTo>
                  <a:pt x="115253" y="180658"/>
                </a:lnTo>
                <a:lnTo>
                  <a:pt x="112586" y="176594"/>
                </a:lnTo>
                <a:lnTo>
                  <a:pt x="105601" y="167323"/>
                </a:lnTo>
                <a:lnTo>
                  <a:pt x="96964" y="153988"/>
                </a:lnTo>
                <a:lnTo>
                  <a:pt x="85789" y="141161"/>
                </a:lnTo>
                <a:lnTo>
                  <a:pt x="79311" y="126302"/>
                </a:lnTo>
                <a:lnTo>
                  <a:pt x="64834" y="99632"/>
                </a:lnTo>
                <a:lnTo>
                  <a:pt x="57341" y="86805"/>
                </a:lnTo>
                <a:lnTo>
                  <a:pt x="42863" y="78677"/>
                </a:lnTo>
                <a:lnTo>
                  <a:pt x="27750" y="70421"/>
                </a:lnTo>
                <a:lnTo>
                  <a:pt x="13907" y="58611"/>
                </a:lnTo>
                <a:lnTo>
                  <a:pt x="4763" y="47308"/>
                </a:lnTo>
                <a:lnTo>
                  <a:pt x="5271" y="46292"/>
                </a:lnTo>
                <a:lnTo>
                  <a:pt x="5779" y="45276"/>
                </a:lnTo>
                <a:lnTo>
                  <a:pt x="6922" y="43244"/>
                </a:lnTo>
                <a:lnTo>
                  <a:pt x="11113" y="37529"/>
                </a:lnTo>
                <a:lnTo>
                  <a:pt x="16574" y="30417"/>
                </a:lnTo>
                <a:lnTo>
                  <a:pt x="25083" y="22670"/>
                </a:lnTo>
                <a:lnTo>
                  <a:pt x="30544" y="18606"/>
                </a:lnTo>
                <a:lnTo>
                  <a:pt x="36894" y="15558"/>
                </a:lnTo>
                <a:lnTo>
                  <a:pt x="44387" y="12383"/>
                </a:lnTo>
                <a:lnTo>
                  <a:pt x="50864" y="9843"/>
                </a:lnTo>
                <a:lnTo>
                  <a:pt x="62675" y="6287"/>
                </a:lnTo>
                <a:lnTo>
                  <a:pt x="68009" y="5271"/>
                </a:lnTo>
                <a:lnTo>
                  <a:pt x="68644" y="4763"/>
                </a:lnTo>
                <a:lnTo>
                  <a:pt x="69152" y="4763"/>
                </a:lnTo>
                <a:lnTo>
                  <a:pt x="69660" y="5271"/>
                </a:lnTo>
                <a:lnTo>
                  <a:pt x="74486" y="7302"/>
                </a:lnTo>
                <a:lnTo>
                  <a:pt x="78804" y="10351"/>
                </a:lnTo>
                <a:lnTo>
                  <a:pt x="81979" y="12383"/>
                </a:lnTo>
                <a:lnTo>
                  <a:pt x="84138" y="15050"/>
                </a:lnTo>
                <a:lnTo>
                  <a:pt x="85789" y="17082"/>
                </a:lnTo>
                <a:lnTo>
                  <a:pt x="86297" y="19621"/>
                </a:lnTo>
                <a:lnTo>
                  <a:pt x="86805" y="22162"/>
                </a:lnTo>
                <a:lnTo>
                  <a:pt x="87313" y="24702"/>
                </a:lnTo>
                <a:lnTo>
                  <a:pt x="86805" y="28893"/>
                </a:lnTo>
                <a:lnTo>
                  <a:pt x="86805" y="33973"/>
                </a:lnTo>
                <a:lnTo>
                  <a:pt x="86805" y="36513"/>
                </a:lnTo>
                <a:lnTo>
                  <a:pt x="87313" y="38671"/>
                </a:lnTo>
                <a:lnTo>
                  <a:pt x="88456" y="41212"/>
                </a:lnTo>
                <a:lnTo>
                  <a:pt x="90614" y="43752"/>
                </a:lnTo>
                <a:lnTo>
                  <a:pt x="98108" y="54039"/>
                </a:lnTo>
                <a:lnTo>
                  <a:pt x="106617" y="64199"/>
                </a:lnTo>
                <a:lnTo>
                  <a:pt x="110935" y="68898"/>
                </a:lnTo>
                <a:lnTo>
                  <a:pt x="116904" y="72962"/>
                </a:lnTo>
                <a:lnTo>
                  <a:pt x="122238" y="77026"/>
                </a:lnTo>
                <a:lnTo>
                  <a:pt x="129223" y="79693"/>
                </a:lnTo>
                <a:lnTo>
                  <a:pt x="141034" y="83249"/>
                </a:lnTo>
                <a:lnTo>
                  <a:pt x="154495" y="88329"/>
                </a:lnTo>
                <a:lnTo>
                  <a:pt x="167831" y="93027"/>
                </a:lnTo>
                <a:lnTo>
                  <a:pt x="179642" y="98108"/>
                </a:lnTo>
                <a:close/>
                <a:moveTo>
                  <a:pt x="259017" y="590106"/>
                </a:moveTo>
                <a:lnTo>
                  <a:pt x="244031" y="587058"/>
                </a:lnTo>
                <a:lnTo>
                  <a:pt x="230569" y="577279"/>
                </a:lnTo>
                <a:lnTo>
                  <a:pt x="216726" y="566992"/>
                </a:lnTo>
                <a:lnTo>
                  <a:pt x="216726" y="553657"/>
                </a:lnTo>
                <a:lnTo>
                  <a:pt x="230569" y="556196"/>
                </a:lnTo>
                <a:lnTo>
                  <a:pt x="244031" y="562927"/>
                </a:lnTo>
                <a:lnTo>
                  <a:pt x="259017" y="568515"/>
                </a:lnTo>
                <a:lnTo>
                  <a:pt x="255334" y="582994"/>
                </a:lnTo>
                <a:lnTo>
                  <a:pt x="259017" y="590106"/>
                </a:lnTo>
                <a:close/>
              </a:path>
            </a:pathLst>
          </a:custGeom>
          <a:ln w="9525">
            <a:solidFill>
              <a:srgbClr val="FFFFFF"/>
            </a:solidFill>
          </a:ln>
        </p:spPr>
        <p:txBody>
          <a:bodyPr wrap="square" lIns="0" tIns="0" rIns="0" bIns="0" rtlCol="0">
            <a:noAutofit/>
          </a:bodyPr>
          <a:lstStyle/>
          <a:p>
            <a:endParaRPr sz="1662"/>
          </a:p>
        </p:txBody>
      </p:sp>
      <p:sp>
        <p:nvSpPr>
          <p:cNvPr id="337" name="object 337"/>
          <p:cNvSpPr/>
          <p:nvPr/>
        </p:nvSpPr>
        <p:spPr>
          <a:xfrm>
            <a:off x="1266914" y="2017659"/>
            <a:ext cx="659070" cy="621089"/>
          </a:xfrm>
          <a:custGeom>
            <a:avLst/>
            <a:gdLst/>
            <a:ahLst/>
            <a:cxnLst/>
            <a:rect l="l" t="t" r="r" b="b"/>
            <a:pathLst>
              <a:path w="713993" h="672846">
                <a:moveTo>
                  <a:pt x="642112" y="613410"/>
                </a:moveTo>
                <a:lnTo>
                  <a:pt x="650112" y="624205"/>
                </a:lnTo>
                <a:lnTo>
                  <a:pt x="643636" y="615950"/>
                </a:lnTo>
                <a:lnTo>
                  <a:pt x="641604" y="616458"/>
                </a:lnTo>
                <a:lnTo>
                  <a:pt x="520192" y="615442"/>
                </a:lnTo>
                <a:lnTo>
                  <a:pt x="515874" y="618617"/>
                </a:lnTo>
                <a:lnTo>
                  <a:pt x="505206" y="626745"/>
                </a:lnTo>
                <a:lnTo>
                  <a:pt x="499237" y="631317"/>
                </a:lnTo>
                <a:lnTo>
                  <a:pt x="494411" y="636524"/>
                </a:lnTo>
                <a:lnTo>
                  <a:pt x="490728" y="641096"/>
                </a:lnTo>
                <a:lnTo>
                  <a:pt x="488061" y="644144"/>
                </a:lnTo>
                <a:lnTo>
                  <a:pt x="487426" y="648335"/>
                </a:lnTo>
                <a:lnTo>
                  <a:pt x="486410" y="653415"/>
                </a:lnTo>
                <a:lnTo>
                  <a:pt x="485267" y="659511"/>
                </a:lnTo>
                <a:lnTo>
                  <a:pt x="483235" y="664718"/>
                </a:lnTo>
                <a:lnTo>
                  <a:pt x="481584" y="667766"/>
                </a:lnTo>
                <a:lnTo>
                  <a:pt x="479425" y="669798"/>
                </a:lnTo>
                <a:lnTo>
                  <a:pt x="476250" y="671322"/>
                </a:lnTo>
                <a:lnTo>
                  <a:pt x="472948" y="672338"/>
                </a:lnTo>
                <a:lnTo>
                  <a:pt x="469773" y="672846"/>
                </a:lnTo>
                <a:lnTo>
                  <a:pt x="464946" y="672846"/>
                </a:lnTo>
                <a:lnTo>
                  <a:pt x="459612" y="671830"/>
                </a:lnTo>
                <a:lnTo>
                  <a:pt x="453643" y="669798"/>
                </a:lnTo>
                <a:lnTo>
                  <a:pt x="447802" y="667258"/>
                </a:lnTo>
                <a:lnTo>
                  <a:pt x="441833" y="664210"/>
                </a:lnTo>
                <a:lnTo>
                  <a:pt x="437515" y="661162"/>
                </a:lnTo>
                <a:lnTo>
                  <a:pt x="433832" y="658495"/>
                </a:lnTo>
                <a:lnTo>
                  <a:pt x="427355" y="651891"/>
                </a:lnTo>
                <a:lnTo>
                  <a:pt x="422021" y="646176"/>
                </a:lnTo>
                <a:lnTo>
                  <a:pt x="418718" y="643128"/>
                </a:lnTo>
                <a:lnTo>
                  <a:pt x="416052" y="641096"/>
                </a:lnTo>
                <a:lnTo>
                  <a:pt x="412877" y="639064"/>
                </a:lnTo>
                <a:lnTo>
                  <a:pt x="409067" y="637540"/>
                </a:lnTo>
                <a:lnTo>
                  <a:pt x="405384" y="636524"/>
                </a:lnTo>
                <a:lnTo>
                  <a:pt x="401065" y="636016"/>
                </a:lnTo>
                <a:lnTo>
                  <a:pt x="395732" y="636016"/>
                </a:lnTo>
                <a:lnTo>
                  <a:pt x="389762" y="636524"/>
                </a:lnTo>
                <a:lnTo>
                  <a:pt x="368808" y="639572"/>
                </a:lnTo>
                <a:lnTo>
                  <a:pt x="356489" y="642112"/>
                </a:lnTo>
                <a:lnTo>
                  <a:pt x="351662" y="643128"/>
                </a:lnTo>
                <a:lnTo>
                  <a:pt x="348487" y="645668"/>
                </a:lnTo>
                <a:lnTo>
                  <a:pt x="344678" y="648843"/>
                </a:lnTo>
                <a:lnTo>
                  <a:pt x="340868" y="652399"/>
                </a:lnTo>
                <a:lnTo>
                  <a:pt x="335534" y="658495"/>
                </a:lnTo>
                <a:lnTo>
                  <a:pt x="331215" y="663702"/>
                </a:lnTo>
                <a:lnTo>
                  <a:pt x="327533" y="668274"/>
                </a:lnTo>
                <a:lnTo>
                  <a:pt x="325374" y="670814"/>
                </a:lnTo>
                <a:lnTo>
                  <a:pt x="323215" y="668782"/>
                </a:lnTo>
                <a:lnTo>
                  <a:pt x="319405" y="665226"/>
                </a:lnTo>
                <a:lnTo>
                  <a:pt x="314071" y="660527"/>
                </a:lnTo>
                <a:lnTo>
                  <a:pt x="307593" y="654939"/>
                </a:lnTo>
                <a:lnTo>
                  <a:pt x="303403" y="652399"/>
                </a:lnTo>
                <a:lnTo>
                  <a:pt x="299085" y="650367"/>
                </a:lnTo>
                <a:lnTo>
                  <a:pt x="293115" y="648335"/>
                </a:lnTo>
                <a:lnTo>
                  <a:pt x="287274" y="646811"/>
                </a:lnTo>
                <a:lnTo>
                  <a:pt x="273812" y="642620"/>
                </a:lnTo>
                <a:lnTo>
                  <a:pt x="257683" y="638048"/>
                </a:lnTo>
                <a:lnTo>
                  <a:pt x="253365" y="636524"/>
                </a:lnTo>
                <a:lnTo>
                  <a:pt x="249682" y="633984"/>
                </a:lnTo>
                <a:lnTo>
                  <a:pt x="246380" y="631825"/>
                </a:lnTo>
                <a:lnTo>
                  <a:pt x="243205" y="629793"/>
                </a:lnTo>
                <a:lnTo>
                  <a:pt x="237871" y="624713"/>
                </a:lnTo>
                <a:lnTo>
                  <a:pt x="233045" y="619125"/>
                </a:lnTo>
                <a:lnTo>
                  <a:pt x="228727" y="613918"/>
                </a:lnTo>
                <a:lnTo>
                  <a:pt x="224409" y="608330"/>
                </a:lnTo>
                <a:lnTo>
                  <a:pt x="220091" y="603758"/>
                </a:lnTo>
                <a:lnTo>
                  <a:pt x="215265" y="599059"/>
                </a:lnTo>
                <a:lnTo>
                  <a:pt x="209931" y="594487"/>
                </a:lnTo>
                <a:lnTo>
                  <a:pt x="201295" y="586232"/>
                </a:lnTo>
                <a:lnTo>
                  <a:pt x="191135" y="576072"/>
                </a:lnTo>
                <a:lnTo>
                  <a:pt x="179832" y="564261"/>
                </a:lnTo>
                <a:lnTo>
                  <a:pt x="169164" y="552450"/>
                </a:lnTo>
                <a:lnTo>
                  <a:pt x="158369" y="540639"/>
                </a:lnTo>
                <a:lnTo>
                  <a:pt x="150368" y="529336"/>
                </a:lnTo>
                <a:lnTo>
                  <a:pt x="143383" y="519684"/>
                </a:lnTo>
                <a:lnTo>
                  <a:pt x="139065" y="511937"/>
                </a:lnTo>
                <a:lnTo>
                  <a:pt x="135890" y="505333"/>
                </a:lnTo>
                <a:lnTo>
                  <a:pt x="134747" y="500126"/>
                </a:lnTo>
                <a:lnTo>
                  <a:pt x="134239" y="495554"/>
                </a:lnTo>
                <a:lnTo>
                  <a:pt x="134747" y="490474"/>
                </a:lnTo>
                <a:lnTo>
                  <a:pt x="136398" y="485267"/>
                </a:lnTo>
                <a:lnTo>
                  <a:pt x="139573" y="479171"/>
                </a:lnTo>
                <a:lnTo>
                  <a:pt x="142240" y="471424"/>
                </a:lnTo>
                <a:lnTo>
                  <a:pt x="143383" y="467868"/>
                </a:lnTo>
                <a:lnTo>
                  <a:pt x="143891" y="464312"/>
                </a:lnTo>
                <a:lnTo>
                  <a:pt x="144399" y="460756"/>
                </a:lnTo>
                <a:lnTo>
                  <a:pt x="144399" y="457581"/>
                </a:lnTo>
                <a:lnTo>
                  <a:pt x="142875" y="451485"/>
                </a:lnTo>
                <a:lnTo>
                  <a:pt x="141224" y="446405"/>
                </a:lnTo>
                <a:lnTo>
                  <a:pt x="135890" y="439674"/>
                </a:lnTo>
                <a:lnTo>
                  <a:pt x="133731" y="437134"/>
                </a:lnTo>
                <a:lnTo>
                  <a:pt x="129921" y="434086"/>
                </a:lnTo>
                <a:lnTo>
                  <a:pt x="119761" y="425323"/>
                </a:lnTo>
                <a:lnTo>
                  <a:pt x="105791" y="414020"/>
                </a:lnTo>
                <a:lnTo>
                  <a:pt x="89154" y="402844"/>
                </a:lnTo>
                <a:lnTo>
                  <a:pt x="82677" y="398653"/>
                </a:lnTo>
                <a:lnTo>
                  <a:pt x="77343" y="396621"/>
                </a:lnTo>
                <a:lnTo>
                  <a:pt x="75692" y="396621"/>
                </a:lnTo>
                <a:lnTo>
                  <a:pt x="74676" y="396621"/>
                </a:lnTo>
                <a:lnTo>
                  <a:pt x="73025" y="397129"/>
                </a:lnTo>
                <a:lnTo>
                  <a:pt x="72009" y="397637"/>
                </a:lnTo>
                <a:lnTo>
                  <a:pt x="68199" y="399161"/>
                </a:lnTo>
                <a:lnTo>
                  <a:pt x="64516" y="400177"/>
                </a:lnTo>
                <a:lnTo>
                  <a:pt x="61722" y="400685"/>
                </a:lnTo>
                <a:lnTo>
                  <a:pt x="58547" y="400177"/>
                </a:lnTo>
                <a:lnTo>
                  <a:pt x="53721" y="399669"/>
                </a:lnTo>
                <a:lnTo>
                  <a:pt x="48895" y="399161"/>
                </a:lnTo>
                <a:lnTo>
                  <a:pt x="43561" y="397129"/>
                </a:lnTo>
                <a:lnTo>
                  <a:pt x="39243" y="395605"/>
                </a:lnTo>
                <a:lnTo>
                  <a:pt x="35433" y="393573"/>
                </a:lnTo>
                <a:lnTo>
                  <a:pt x="31750" y="391033"/>
                </a:lnTo>
                <a:lnTo>
                  <a:pt x="28448" y="388493"/>
                </a:lnTo>
                <a:lnTo>
                  <a:pt x="26289" y="385318"/>
                </a:lnTo>
                <a:lnTo>
                  <a:pt x="24130" y="382778"/>
                </a:lnTo>
                <a:lnTo>
                  <a:pt x="21463" y="380238"/>
                </a:lnTo>
                <a:lnTo>
                  <a:pt x="19304" y="375158"/>
                </a:lnTo>
                <a:lnTo>
                  <a:pt x="17780" y="370967"/>
                </a:lnTo>
                <a:lnTo>
                  <a:pt x="17272" y="367919"/>
                </a:lnTo>
                <a:lnTo>
                  <a:pt x="17272" y="366903"/>
                </a:lnTo>
                <a:lnTo>
                  <a:pt x="17780" y="358140"/>
                </a:lnTo>
                <a:lnTo>
                  <a:pt x="19304" y="337185"/>
                </a:lnTo>
                <a:lnTo>
                  <a:pt x="20955" y="311023"/>
                </a:lnTo>
                <a:lnTo>
                  <a:pt x="22098" y="288544"/>
                </a:lnTo>
                <a:lnTo>
                  <a:pt x="22606" y="279781"/>
                </a:lnTo>
                <a:lnTo>
                  <a:pt x="23622" y="274193"/>
                </a:lnTo>
                <a:lnTo>
                  <a:pt x="23622" y="268986"/>
                </a:lnTo>
                <a:lnTo>
                  <a:pt x="22098" y="264922"/>
                </a:lnTo>
                <a:lnTo>
                  <a:pt x="20447" y="261366"/>
                </a:lnTo>
                <a:lnTo>
                  <a:pt x="17272" y="256667"/>
                </a:lnTo>
                <a:lnTo>
                  <a:pt x="12954" y="251587"/>
                </a:lnTo>
                <a:lnTo>
                  <a:pt x="5969" y="244475"/>
                </a:lnTo>
                <a:lnTo>
                  <a:pt x="2667" y="240792"/>
                </a:lnTo>
                <a:lnTo>
                  <a:pt x="1143" y="236728"/>
                </a:lnTo>
                <a:lnTo>
                  <a:pt x="0" y="235204"/>
                </a:lnTo>
                <a:lnTo>
                  <a:pt x="0" y="233172"/>
                </a:lnTo>
                <a:lnTo>
                  <a:pt x="0" y="231648"/>
                </a:lnTo>
                <a:lnTo>
                  <a:pt x="1143" y="230124"/>
                </a:lnTo>
                <a:lnTo>
                  <a:pt x="2667" y="226949"/>
                </a:lnTo>
                <a:lnTo>
                  <a:pt x="5461" y="223393"/>
                </a:lnTo>
                <a:lnTo>
                  <a:pt x="8636" y="220345"/>
                </a:lnTo>
                <a:lnTo>
                  <a:pt x="12954" y="217297"/>
                </a:lnTo>
                <a:lnTo>
                  <a:pt x="22606" y="211582"/>
                </a:lnTo>
                <a:lnTo>
                  <a:pt x="33909" y="206502"/>
                </a:lnTo>
                <a:lnTo>
                  <a:pt x="45720" y="201422"/>
                </a:lnTo>
                <a:lnTo>
                  <a:pt x="56896" y="196723"/>
                </a:lnTo>
                <a:lnTo>
                  <a:pt x="60198" y="195707"/>
                </a:lnTo>
                <a:lnTo>
                  <a:pt x="61722" y="194691"/>
                </a:lnTo>
                <a:lnTo>
                  <a:pt x="63881" y="192659"/>
                </a:lnTo>
                <a:lnTo>
                  <a:pt x="65024" y="191135"/>
                </a:lnTo>
                <a:lnTo>
                  <a:pt x="66040" y="189103"/>
                </a:lnTo>
                <a:lnTo>
                  <a:pt x="67183" y="187579"/>
                </a:lnTo>
                <a:lnTo>
                  <a:pt x="67691" y="185420"/>
                </a:lnTo>
                <a:lnTo>
                  <a:pt x="67691" y="182880"/>
                </a:lnTo>
                <a:lnTo>
                  <a:pt x="67691" y="178308"/>
                </a:lnTo>
                <a:lnTo>
                  <a:pt x="66548" y="173736"/>
                </a:lnTo>
                <a:lnTo>
                  <a:pt x="65024" y="168529"/>
                </a:lnTo>
                <a:lnTo>
                  <a:pt x="62865" y="163449"/>
                </a:lnTo>
                <a:lnTo>
                  <a:pt x="56896" y="153670"/>
                </a:lnTo>
                <a:lnTo>
                  <a:pt x="51054" y="144526"/>
                </a:lnTo>
                <a:lnTo>
                  <a:pt x="44577" y="136779"/>
                </a:lnTo>
                <a:lnTo>
                  <a:pt x="40259" y="132207"/>
                </a:lnTo>
                <a:lnTo>
                  <a:pt x="38100" y="128016"/>
                </a:lnTo>
                <a:lnTo>
                  <a:pt x="37084" y="124968"/>
                </a:lnTo>
                <a:lnTo>
                  <a:pt x="37084" y="121920"/>
                </a:lnTo>
                <a:lnTo>
                  <a:pt x="37592" y="117856"/>
                </a:lnTo>
                <a:lnTo>
                  <a:pt x="40259" y="108077"/>
                </a:lnTo>
                <a:lnTo>
                  <a:pt x="44577" y="95758"/>
                </a:lnTo>
                <a:lnTo>
                  <a:pt x="45720" y="89154"/>
                </a:lnTo>
                <a:lnTo>
                  <a:pt x="46736" y="83439"/>
                </a:lnTo>
                <a:lnTo>
                  <a:pt x="45085" y="79883"/>
                </a:lnTo>
                <a:lnTo>
                  <a:pt x="44069" y="76835"/>
                </a:lnTo>
                <a:lnTo>
                  <a:pt x="40894" y="72771"/>
                </a:lnTo>
                <a:lnTo>
                  <a:pt x="39243" y="71755"/>
                </a:lnTo>
                <a:lnTo>
                  <a:pt x="41402" y="7112"/>
                </a:lnTo>
                <a:lnTo>
                  <a:pt x="38100" y="3556"/>
                </a:lnTo>
                <a:lnTo>
                  <a:pt x="39243" y="2032"/>
                </a:lnTo>
                <a:lnTo>
                  <a:pt x="39751" y="0"/>
                </a:lnTo>
                <a:lnTo>
                  <a:pt x="40894" y="1016"/>
                </a:lnTo>
                <a:lnTo>
                  <a:pt x="52070" y="16383"/>
                </a:lnTo>
                <a:lnTo>
                  <a:pt x="58039" y="29210"/>
                </a:lnTo>
                <a:lnTo>
                  <a:pt x="61722" y="42545"/>
                </a:lnTo>
                <a:lnTo>
                  <a:pt x="67183" y="57404"/>
                </a:lnTo>
                <a:lnTo>
                  <a:pt x="77851" y="70739"/>
                </a:lnTo>
                <a:lnTo>
                  <a:pt x="93980" y="82423"/>
                </a:lnTo>
                <a:lnTo>
                  <a:pt x="107442" y="93218"/>
                </a:lnTo>
                <a:lnTo>
                  <a:pt x="122428" y="94234"/>
                </a:lnTo>
                <a:lnTo>
                  <a:pt x="136398" y="103505"/>
                </a:lnTo>
                <a:lnTo>
                  <a:pt x="150876" y="112649"/>
                </a:lnTo>
                <a:lnTo>
                  <a:pt x="160528" y="125984"/>
                </a:lnTo>
                <a:lnTo>
                  <a:pt x="163195" y="139319"/>
                </a:lnTo>
                <a:lnTo>
                  <a:pt x="171831" y="148590"/>
                </a:lnTo>
                <a:lnTo>
                  <a:pt x="171831" y="135255"/>
                </a:lnTo>
                <a:lnTo>
                  <a:pt x="164338" y="120904"/>
                </a:lnTo>
                <a:lnTo>
                  <a:pt x="160528" y="107569"/>
                </a:lnTo>
                <a:lnTo>
                  <a:pt x="146050" y="94234"/>
                </a:lnTo>
                <a:lnTo>
                  <a:pt x="143383" y="79883"/>
                </a:lnTo>
                <a:lnTo>
                  <a:pt x="150876" y="66548"/>
                </a:lnTo>
                <a:lnTo>
                  <a:pt x="164338" y="62484"/>
                </a:lnTo>
                <a:lnTo>
                  <a:pt x="179324" y="65024"/>
                </a:lnTo>
                <a:lnTo>
                  <a:pt x="193294" y="63500"/>
                </a:lnTo>
                <a:lnTo>
                  <a:pt x="196469" y="78359"/>
                </a:lnTo>
                <a:lnTo>
                  <a:pt x="209931" y="86106"/>
                </a:lnTo>
                <a:lnTo>
                  <a:pt x="225552" y="98298"/>
                </a:lnTo>
                <a:lnTo>
                  <a:pt x="239522" y="107569"/>
                </a:lnTo>
                <a:lnTo>
                  <a:pt x="244856" y="120904"/>
                </a:lnTo>
                <a:lnTo>
                  <a:pt x="244856" y="135255"/>
                </a:lnTo>
                <a:lnTo>
                  <a:pt x="250698" y="148590"/>
                </a:lnTo>
                <a:lnTo>
                  <a:pt x="256159" y="163449"/>
                </a:lnTo>
                <a:lnTo>
                  <a:pt x="271145" y="171069"/>
                </a:lnTo>
                <a:lnTo>
                  <a:pt x="285115" y="177800"/>
                </a:lnTo>
                <a:lnTo>
                  <a:pt x="299085" y="177800"/>
                </a:lnTo>
                <a:lnTo>
                  <a:pt x="314071" y="175260"/>
                </a:lnTo>
                <a:lnTo>
                  <a:pt x="328040" y="179324"/>
                </a:lnTo>
                <a:lnTo>
                  <a:pt x="342518" y="191135"/>
                </a:lnTo>
                <a:lnTo>
                  <a:pt x="357505" y="202946"/>
                </a:lnTo>
                <a:lnTo>
                  <a:pt x="370967" y="214757"/>
                </a:lnTo>
                <a:lnTo>
                  <a:pt x="385953" y="222885"/>
                </a:lnTo>
                <a:lnTo>
                  <a:pt x="400558" y="237744"/>
                </a:lnTo>
                <a:lnTo>
                  <a:pt x="398907" y="251079"/>
                </a:lnTo>
                <a:lnTo>
                  <a:pt x="403225" y="256159"/>
                </a:lnTo>
                <a:lnTo>
                  <a:pt x="408559" y="268986"/>
                </a:lnTo>
                <a:lnTo>
                  <a:pt x="406908" y="283845"/>
                </a:lnTo>
                <a:lnTo>
                  <a:pt x="408559" y="286385"/>
                </a:lnTo>
                <a:lnTo>
                  <a:pt x="415543" y="301371"/>
                </a:lnTo>
                <a:lnTo>
                  <a:pt x="430530" y="310515"/>
                </a:lnTo>
                <a:lnTo>
                  <a:pt x="442976" y="323850"/>
                </a:lnTo>
                <a:lnTo>
                  <a:pt x="458470" y="337185"/>
                </a:lnTo>
                <a:lnTo>
                  <a:pt x="472440" y="345440"/>
                </a:lnTo>
                <a:lnTo>
                  <a:pt x="486410" y="345440"/>
                </a:lnTo>
                <a:lnTo>
                  <a:pt x="502031" y="342265"/>
                </a:lnTo>
                <a:lnTo>
                  <a:pt x="515365" y="345440"/>
                </a:lnTo>
                <a:lnTo>
                  <a:pt x="529336" y="345440"/>
                </a:lnTo>
                <a:lnTo>
                  <a:pt x="544321" y="348996"/>
                </a:lnTo>
                <a:lnTo>
                  <a:pt x="556768" y="362331"/>
                </a:lnTo>
                <a:lnTo>
                  <a:pt x="570103" y="377190"/>
                </a:lnTo>
                <a:lnTo>
                  <a:pt x="577723" y="391541"/>
                </a:lnTo>
                <a:lnTo>
                  <a:pt x="562610" y="403352"/>
                </a:lnTo>
                <a:lnTo>
                  <a:pt x="549275" y="411480"/>
                </a:lnTo>
                <a:lnTo>
                  <a:pt x="533146" y="418211"/>
                </a:lnTo>
                <a:lnTo>
                  <a:pt x="519684" y="424815"/>
                </a:lnTo>
                <a:lnTo>
                  <a:pt x="504698" y="431546"/>
                </a:lnTo>
                <a:lnTo>
                  <a:pt x="490728" y="435610"/>
                </a:lnTo>
                <a:lnTo>
                  <a:pt x="476250" y="444754"/>
                </a:lnTo>
                <a:lnTo>
                  <a:pt x="461137" y="433070"/>
                </a:lnTo>
                <a:lnTo>
                  <a:pt x="453136" y="433070"/>
                </a:lnTo>
                <a:lnTo>
                  <a:pt x="467106" y="442214"/>
                </a:lnTo>
                <a:lnTo>
                  <a:pt x="482092" y="449961"/>
                </a:lnTo>
                <a:lnTo>
                  <a:pt x="497078" y="438150"/>
                </a:lnTo>
                <a:lnTo>
                  <a:pt x="511048" y="438150"/>
                </a:lnTo>
                <a:lnTo>
                  <a:pt x="525653" y="433070"/>
                </a:lnTo>
                <a:lnTo>
                  <a:pt x="538987" y="431546"/>
                </a:lnTo>
                <a:lnTo>
                  <a:pt x="554101" y="422275"/>
                </a:lnTo>
                <a:lnTo>
                  <a:pt x="567943" y="413004"/>
                </a:lnTo>
                <a:lnTo>
                  <a:pt x="583565" y="407416"/>
                </a:lnTo>
                <a:lnTo>
                  <a:pt x="597535" y="396621"/>
                </a:lnTo>
                <a:lnTo>
                  <a:pt x="612521" y="387985"/>
                </a:lnTo>
                <a:lnTo>
                  <a:pt x="626999" y="381254"/>
                </a:lnTo>
                <a:lnTo>
                  <a:pt x="642112" y="384810"/>
                </a:lnTo>
                <a:lnTo>
                  <a:pt x="655446" y="395605"/>
                </a:lnTo>
                <a:lnTo>
                  <a:pt x="669417" y="407416"/>
                </a:lnTo>
                <a:lnTo>
                  <a:pt x="675386" y="422275"/>
                </a:lnTo>
                <a:lnTo>
                  <a:pt x="688848" y="419227"/>
                </a:lnTo>
                <a:lnTo>
                  <a:pt x="702690" y="433070"/>
                </a:lnTo>
                <a:lnTo>
                  <a:pt x="705993" y="445897"/>
                </a:lnTo>
                <a:lnTo>
                  <a:pt x="708660" y="460248"/>
                </a:lnTo>
                <a:lnTo>
                  <a:pt x="712470" y="474091"/>
                </a:lnTo>
                <a:lnTo>
                  <a:pt x="713993" y="478155"/>
                </a:lnTo>
                <a:lnTo>
                  <a:pt x="699008" y="480187"/>
                </a:lnTo>
                <a:lnTo>
                  <a:pt x="685037" y="485775"/>
                </a:lnTo>
                <a:lnTo>
                  <a:pt x="671068" y="485775"/>
                </a:lnTo>
                <a:lnTo>
                  <a:pt x="664083" y="499110"/>
                </a:lnTo>
                <a:lnTo>
                  <a:pt x="649096" y="509905"/>
                </a:lnTo>
                <a:lnTo>
                  <a:pt x="634618" y="517652"/>
                </a:lnTo>
                <a:lnTo>
                  <a:pt x="621157" y="525272"/>
                </a:lnTo>
                <a:lnTo>
                  <a:pt x="634618" y="521716"/>
                </a:lnTo>
                <a:lnTo>
                  <a:pt x="649096" y="527304"/>
                </a:lnTo>
                <a:lnTo>
                  <a:pt x="640461" y="540131"/>
                </a:lnTo>
                <a:lnTo>
                  <a:pt x="625475" y="542671"/>
                </a:lnTo>
                <a:lnTo>
                  <a:pt x="630809" y="546862"/>
                </a:lnTo>
                <a:lnTo>
                  <a:pt x="644779" y="546862"/>
                </a:lnTo>
                <a:lnTo>
                  <a:pt x="660273" y="549910"/>
                </a:lnTo>
                <a:lnTo>
                  <a:pt x="673735" y="558546"/>
                </a:lnTo>
                <a:lnTo>
                  <a:pt x="660273" y="567817"/>
                </a:lnTo>
                <a:lnTo>
                  <a:pt x="644779" y="570865"/>
                </a:lnTo>
                <a:lnTo>
                  <a:pt x="630809" y="558546"/>
                </a:lnTo>
                <a:lnTo>
                  <a:pt x="630809" y="564261"/>
                </a:lnTo>
                <a:lnTo>
                  <a:pt x="639445" y="578612"/>
                </a:lnTo>
                <a:lnTo>
                  <a:pt x="634618" y="593471"/>
                </a:lnTo>
                <a:lnTo>
                  <a:pt x="628142" y="606806"/>
                </a:lnTo>
                <a:lnTo>
                  <a:pt x="642112" y="613410"/>
                </a:lnTo>
                <a:close/>
                <a:moveTo>
                  <a:pt x="697357" y="527304"/>
                </a:moveTo>
                <a:lnTo>
                  <a:pt x="703834" y="540131"/>
                </a:lnTo>
                <a:lnTo>
                  <a:pt x="690371" y="541655"/>
                </a:lnTo>
                <a:lnTo>
                  <a:pt x="676402" y="547878"/>
                </a:lnTo>
                <a:lnTo>
                  <a:pt x="661415" y="546862"/>
                </a:lnTo>
                <a:lnTo>
                  <a:pt x="646937" y="544195"/>
                </a:lnTo>
                <a:lnTo>
                  <a:pt x="652780" y="529336"/>
                </a:lnTo>
                <a:lnTo>
                  <a:pt x="666750" y="519176"/>
                </a:lnTo>
                <a:lnTo>
                  <a:pt x="680720" y="521716"/>
                </a:lnTo>
                <a:lnTo>
                  <a:pt x="696340" y="525272"/>
                </a:lnTo>
                <a:lnTo>
                  <a:pt x="697357" y="527304"/>
                </a:lnTo>
                <a:close/>
                <a:moveTo>
                  <a:pt x="465455" y="217805"/>
                </a:moveTo>
                <a:lnTo>
                  <a:pt x="460121" y="204470"/>
                </a:lnTo>
                <a:lnTo>
                  <a:pt x="445008" y="199263"/>
                </a:lnTo>
                <a:lnTo>
                  <a:pt x="430530" y="196723"/>
                </a:lnTo>
                <a:lnTo>
                  <a:pt x="415543" y="193675"/>
                </a:lnTo>
                <a:lnTo>
                  <a:pt x="400558" y="191135"/>
                </a:lnTo>
                <a:lnTo>
                  <a:pt x="385953" y="186055"/>
                </a:lnTo>
                <a:lnTo>
                  <a:pt x="370967" y="190119"/>
                </a:lnTo>
                <a:lnTo>
                  <a:pt x="380618" y="204470"/>
                </a:lnTo>
                <a:lnTo>
                  <a:pt x="396240" y="214757"/>
                </a:lnTo>
                <a:lnTo>
                  <a:pt x="410210" y="217805"/>
                </a:lnTo>
                <a:lnTo>
                  <a:pt x="424180" y="219329"/>
                </a:lnTo>
                <a:lnTo>
                  <a:pt x="437515" y="226949"/>
                </a:lnTo>
                <a:lnTo>
                  <a:pt x="451485" y="241808"/>
                </a:lnTo>
                <a:lnTo>
                  <a:pt x="467106" y="244475"/>
                </a:lnTo>
                <a:lnTo>
                  <a:pt x="465455" y="231140"/>
                </a:lnTo>
                <a:lnTo>
                  <a:pt x="465455" y="217805"/>
                </a:lnTo>
                <a:close/>
                <a:moveTo>
                  <a:pt x="461137" y="259334"/>
                </a:moveTo>
                <a:lnTo>
                  <a:pt x="457454" y="273685"/>
                </a:lnTo>
                <a:lnTo>
                  <a:pt x="456311" y="286385"/>
                </a:lnTo>
                <a:lnTo>
                  <a:pt x="460121" y="299720"/>
                </a:lnTo>
                <a:lnTo>
                  <a:pt x="445008" y="310515"/>
                </a:lnTo>
                <a:lnTo>
                  <a:pt x="430530" y="299720"/>
                </a:lnTo>
                <a:lnTo>
                  <a:pt x="418211" y="285369"/>
                </a:lnTo>
                <a:lnTo>
                  <a:pt x="415543" y="272034"/>
                </a:lnTo>
                <a:lnTo>
                  <a:pt x="417195" y="259334"/>
                </a:lnTo>
                <a:lnTo>
                  <a:pt x="410210" y="245491"/>
                </a:lnTo>
                <a:lnTo>
                  <a:pt x="411734" y="231140"/>
                </a:lnTo>
                <a:lnTo>
                  <a:pt x="425196" y="222885"/>
                </a:lnTo>
                <a:lnTo>
                  <a:pt x="439165" y="236220"/>
                </a:lnTo>
                <a:lnTo>
                  <a:pt x="454152" y="248539"/>
                </a:lnTo>
                <a:lnTo>
                  <a:pt x="461137" y="259334"/>
                </a:lnTo>
                <a:close/>
                <a:moveTo>
                  <a:pt x="643128" y="292100"/>
                </a:moveTo>
                <a:lnTo>
                  <a:pt x="628142" y="296164"/>
                </a:lnTo>
                <a:lnTo>
                  <a:pt x="621157" y="282829"/>
                </a:lnTo>
                <a:lnTo>
                  <a:pt x="634618" y="282829"/>
                </a:lnTo>
                <a:lnTo>
                  <a:pt x="643128" y="292100"/>
                </a:lnTo>
                <a:close/>
                <a:moveTo>
                  <a:pt x="328040" y="125984"/>
                </a:moveTo>
                <a:lnTo>
                  <a:pt x="320040" y="140335"/>
                </a:lnTo>
                <a:lnTo>
                  <a:pt x="320040" y="154178"/>
                </a:lnTo>
                <a:lnTo>
                  <a:pt x="304418" y="165989"/>
                </a:lnTo>
                <a:lnTo>
                  <a:pt x="290449" y="168529"/>
                </a:lnTo>
                <a:lnTo>
                  <a:pt x="276987" y="164973"/>
                </a:lnTo>
                <a:lnTo>
                  <a:pt x="264668" y="151130"/>
                </a:lnTo>
                <a:lnTo>
                  <a:pt x="261493" y="137795"/>
                </a:lnTo>
                <a:lnTo>
                  <a:pt x="257175" y="123444"/>
                </a:lnTo>
                <a:lnTo>
                  <a:pt x="259842" y="110617"/>
                </a:lnTo>
                <a:lnTo>
                  <a:pt x="274320" y="103505"/>
                </a:lnTo>
                <a:lnTo>
                  <a:pt x="287782" y="105029"/>
                </a:lnTo>
                <a:lnTo>
                  <a:pt x="303403" y="94234"/>
                </a:lnTo>
                <a:lnTo>
                  <a:pt x="316737" y="103505"/>
                </a:lnTo>
                <a:lnTo>
                  <a:pt x="328040" y="116840"/>
                </a:lnTo>
                <a:lnTo>
                  <a:pt x="328040" y="125984"/>
                </a:lnTo>
                <a:close/>
                <a:moveTo>
                  <a:pt x="616839" y="371475"/>
                </a:moveTo>
                <a:lnTo>
                  <a:pt x="603377" y="382270"/>
                </a:lnTo>
                <a:lnTo>
                  <a:pt x="588899" y="383286"/>
                </a:lnTo>
                <a:lnTo>
                  <a:pt x="586232" y="370459"/>
                </a:lnTo>
                <a:lnTo>
                  <a:pt x="592201" y="356108"/>
                </a:lnTo>
                <a:lnTo>
                  <a:pt x="606171" y="353060"/>
                </a:lnTo>
                <a:lnTo>
                  <a:pt x="616839" y="367919"/>
                </a:lnTo>
                <a:lnTo>
                  <a:pt x="616839" y="371475"/>
                </a:lnTo>
                <a:close/>
                <a:moveTo>
                  <a:pt x="573912" y="374142"/>
                </a:moveTo>
                <a:lnTo>
                  <a:pt x="566928" y="361315"/>
                </a:lnTo>
                <a:lnTo>
                  <a:pt x="573912" y="374142"/>
                </a:lnTo>
                <a:close/>
                <a:moveTo>
                  <a:pt x="657098" y="343281"/>
                </a:moveTo>
                <a:lnTo>
                  <a:pt x="649096" y="357124"/>
                </a:lnTo>
                <a:lnTo>
                  <a:pt x="634618" y="353060"/>
                </a:lnTo>
                <a:lnTo>
                  <a:pt x="625475" y="338709"/>
                </a:lnTo>
                <a:lnTo>
                  <a:pt x="626999" y="325374"/>
                </a:lnTo>
                <a:lnTo>
                  <a:pt x="640461" y="326390"/>
                </a:lnTo>
                <a:lnTo>
                  <a:pt x="654431" y="339725"/>
                </a:lnTo>
                <a:lnTo>
                  <a:pt x="657098" y="343281"/>
                </a:lnTo>
                <a:close/>
                <a:moveTo>
                  <a:pt x="571246" y="336169"/>
                </a:moveTo>
                <a:lnTo>
                  <a:pt x="567943" y="348996"/>
                </a:lnTo>
                <a:lnTo>
                  <a:pt x="552958" y="345440"/>
                </a:lnTo>
                <a:lnTo>
                  <a:pt x="538987" y="334645"/>
                </a:lnTo>
                <a:lnTo>
                  <a:pt x="524002" y="336169"/>
                </a:lnTo>
                <a:lnTo>
                  <a:pt x="510032" y="334645"/>
                </a:lnTo>
                <a:lnTo>
                  <a:pt x="494411" y="333121"/>
                </a:lnTo>
                <a:lnTo>
                  <a:pt x="481076" y="337185"/>
                </a:lnTo>
                <a:lnTo>
                  <a:pt x="467106" y="334645"/>
                </a:lnTo>
                <a:lnTo>
                  <a:pt x="453136" y="323850"/>
                </a:lnTo>
                <a:lnTo>
                  <a:pt x="456311" y="308991"/>
                </a:lnTo>
                <a:lnTo>
                  <a:pt x="463804" y="296164"/>
                </a:lnTo>
                <a:lnTo>
                  <a:pt x="460121" y="282829"/>
                </a:lnTo>
                <a:lnTo>
                  <a:pt x="474090" y="273685"/>
                </a:lnTo>
                <a:lnTo>
                  <a:pt x="487426" y="286385"/>
                </a:lnTo>
                <a:lnTo>
                  <a:pt x="493395" y="290576"/>
                </a:lnTo>
                <a:lnTo>
                  <a:pt x="510032" y="267970"/>
                </a:lnTo>
                <a:lnTo>
                  <a:pt x="524002" y="267970"/>
                </a:lnTo>
                <a:lnTo>
                  <a:pt x="537971" y="273685"/>
                </a:lnTo>
                <a:lnTo>
                  <a:pt x="552958" y="279781"/>
                </a:lnTo>
                <a:lnTo>
                  <a:pt x="566928" y="289052"/>
                </a:lnTo>
                <a:lnTo>
                  <a:pt x="579246" y="302895"/>
                </a:lnTo>
                <a:lnTo>
                  <a:pt x="592201" y="316230"/>
                </a:lnTo>
                <a:lnTo>
                  <a:pt x="592201" y="322326"/>
                </a:lnTo>
                <a:lnTo>
                  <a:pt x="577723" y="326390"/>
                </a:lnTo>
                <a:lnTo>
                  <a:pt x="562610" y="318770"/>
                </a:lnTo>
                <a:lnTo>
                  <a:pt x="549275" y="306451"/>
                </a:lnTo>
                <a:lnTo>
                  <a:pt x="533146" y="299720"/>
                </a:lnTo>
                <a:lnTo>
                  <a:pt x="519684" y="290576"/>
                </a:lnTo>
                <a:lnTo>
                  <a:pt x="505714" y="290576"/>
                </a:lnTo>
                <a:lnTo>
                  <a:pt x="497078" y="293116"/>
                </a:lnTo>
                <a:lnTo>
                  <a:pt x="502031" y="296164"/>
                </a:lnTo>
                <a:lnTo>
                  <a:pt x="515365" y="294640"/>
                </a:lnTo>
                <a:lnTo>
                  <a:pt x="530987" y="304419"/>
                </a:lnTo>
                <a:lnTo>
                  <a:pt x="544321" y="310515"/>
                </a:lnTo>
                <a:lnTo>
                  <a:pt x="558927" y="322326"/>
                </a:lnTo>
                <a:lnTo>
                  <a:pt x="571246" y="336169"/>
                </a:lnTo>
                <a:close/>
                <a:moveTo>
                  <a:pt x="660273" y="333121"/>
                </a:moveTo>
                <a:lnTo>
                  <a:pt x="645795" y="326390"/>
                </a:lnTo>
                <a:lnTo>
                  <a:pt x="660273" y="331597"/>
                </a:lnTo>
                <a:lnTo>
                  <a:pt x="660273" y="333121"/>
                </a:lnTo>
                <a:close/>
              </a:path>
            </a:pathLst>
          </a:custGeom>
          <a:solidFill>
            <a:srgbClr val="D6D6D6"/>
          </a:solidFill>
        </p:spPr>
        <p:txBody>
          <a:bodyPr wrap="square" lIns="0" tIns="0" rIns="0" bIns="0" rtlCol="0">
            <a:noAutofit/>
          </a:bodyPr>
          <a:lstStyle/>
          <a:p>
            <a:endParaRPr sz="1662"/>
          </a:p>
        </p:txBody>
      </p:sp>
      <p:sp>
        <p:nvSpPr>
          <p:cNvPr id="338" name="object 338"/>
          <p:cNvSpPr/>
          <p:nvPr/>
        </p:nvSpPr>
        <p:spPr>
          <a:xfrm>
            <a:off x="1262516" y="2013263"/>
            <a:ext cx="667863" cy="629881"/>
          </a:xfrm>
          <a:custGeom>
            <a:avLst/>
            <a:gdLst/>
            <a:ahLst/>
            <a:cxnLst/>
            <a:rect l="l" t="t" r="r" b="b"/>
            <a:pathLst>
              <a:path w="723518" h="682371">
                <a:moveTo>
                  <a:pt x="646875" y="618173"/>
                </a:moveTo>
                <a:lnTo>
                  <a:pt x="654875" y="628968"/>
                </a:lnTo>
                <a:lnTo>
                  <a:pt x="648399" y="620713"/>
                </a:lnTo>
                <a:lnTo>
                  <a:pt x="646367" y="621221"/>
                </a:lnTo>
                <a:lnTo>
                  <a:pt x="524955" y="620205"/>
                </a:lnTo>
                <a:lnTo>
                  <a:pt x="520637" y="623380"/>
                </a:lnTo>
                <a:lnTo>
                  <a:pt x="509969" y="631508"/>
                </a:lnTo>
                <a:lnTo>
                  <a:pt x="504000" y="636080"/>
                </a:lnTo>
                <a:lnTo>
                  <a:pt x="499174" y="641287"/>
                </a:lnTo>
                <a:lnTo>
                  <a:pt x="495491" y="645859"/>
                </a:lnTo>
                <a:lnTo>
                  <a:pt x="492824" y="648907"/>
                </a:lnTo>
                <a:lnTo>
                  <a:pt x="492189" y="653098"/>
                </a:lnTo>
                <a:lnTo>
                  <a:pt x="491173" y="658178"/>
                </a:lnTo>
                <a:lnTo>
                  <a:pt x="490030" y="664274"/>
                </a:lnTo>
                <a:lnTo>
                  <a:pt x="487998" y="669481"/>
                </a:lnTo>
                <a:lnTo>
                  <a:pt x="486347" y="672529"/>
                </a:lnTo>
                <a:lnTo>
                  <a:pt x="484188" y="674561"/>
                </a:lnTo>
                <a:lnTo>
                  <a:pt x="481013" y="676085"/>
                </a:lnTo>
                <a:lnTo>
                  <a:pt x="477711" y="677101"/>
                </a:lnTo>
                <a:lnTo>
                  <a:pt x="474536" y="677609"/>
                </a:lnTo>
                <a:lnTo>
                  <a:pt x="469709" y="677609"/>
                </a:lnTo>
                <a:lnTo>
                  <a:pt x="464375" y="676593"/>
                </a:lnTo>
                <a:lnTo>
                  <a:pt x="458406" y="674561"/>
                </a:lnTo>
                <a:lnTo>
                  <a:pt x="452565" y="672021"/>
                </a:lnTo>
                <a:lnTo>
                  <a:pt x="446596" y="668973"/>
                </a:lnTo>
                <a:lnTo>
                  <a:pt x="442278" y="665925"/>
                </a:lnTo>
                <a:lnTo>
                  <a:pt x="438595" y="663258"/>
                </a:lnTo>
                <a:lnTo>
                  <a:pt x="432118" y="656654"/>
                </a:lnTo>
                <a:lnTo>
                  <a:pt x="426784" y="650939"/>
                </a:lnTo>
                <a:lnTo>
                  <a:pt x="423481" y="647891"/>
                </a:lnTo>
                <a:lnTo>
                  <a:pt x="420815" y="645859"/>
                </a:lnTo>
                <a:lnTo>
                  <a:pt x="417640" y="643827"/>
                </a:lnTo>
                <a:lnTo>
                  <a:pt x="413830" y="642303"/>
                </a:lnTo>
                <a:lnTo>
                  <a:pt x="410147" y="641287"/>
                </a:lnTo>
                <a:lnTo>
                  <a:pt x="405828" y="640779"/>
                </a:lnTo>
                <a:lnTo>
                  <a:pt x="400495" y="640779"/>
                </a:lnTo>
                <a:lnTo>
                  <a:pt x="394525" y="641287"/>
                </a:lnTo>
                <a:lnTo>
                  <a:pt x="373571" y="644335"/>
                </a:lnTo>
                <a:lnTo>
                  <a:pt x="361252" y="646875"/>
                </a:lnTo>
                <a:lnTo>
                  <a:pt x="356425" y="647891"/>
                </a:lnTo>
                <a:lnTo>
                  <a:pt x="353250" y="650431"/>
                </a:lnTo>
                <a:lnTo>
                  <a:pt x="349441" y="653606"/>
                </a:lnTo>
                <a:lnTo>
                  <a:pt x="345631" y="657162"/>
                </a:lnTo>
                <a:lnTo>
                  <a:pt x="340297" y="663258"/>
                </a:lnTo>
                <a:lnTo>
                  <a:pt x="335978" y="668465"/>
                </a:lnTo>
                <a:lnTo>
                  <a:pt x="332296" y="673037"/>
                </a:lnTo>
                <a:lnTo>
                  <a:pt x="330137" y="675577"/>
                </a:lnTo>
                <a:lnTo>
                  <a:pt x="327978" y="673545"/>
                </a:lnTo>
                <a:lnTo>
                  <a:pt x="324168" y="669989"/>
                </a:lnTo>
                <a:lnTo>
                  <a:pt x="318834" y="665290"/>
                </a:lnTo>
                <a:lnTo>
                  <a:pt x="312356" y="659702"/>
                </a:lnTo>
                <a:lnTo>
                  <a:pt x="308166" y="657162"/>
                </a:lnTo>
                <a:lnTo>
                  <a:pt x="303848" y="655130"/>
                </a:lnTo>
                <a:lnTo>
                  <a:pt x="297878" y="653098"/>
                </a:lnTo>
                <a:lnTo>
                  <a:pt x="292037" y="651574"/>
                </a:lnTo>
                <a:lnTo>
                  <a:pt x="278575" y="647383"/>
                </a:lnTo>
                <a:lnTo>
                  <a:pt x="262446" y="642811"/>
                </a:lnTo>
                <a:lnTo>
                  <a:pt x="258128" y="641287"/>
                </a:lnTo>
                <a:lnTo>
                  <a:pt x="254445" y="638747"/>
                </a:lnTo>
                <a:lnTo>
                  <a:pt x="251143" y="636588"/>
                </a:lnTo>
                <a:lnTo>
                  <a:pt x="247968" y="634556"/>
                </a:lnTo>
                <a:lnTo>
                  <a:pt x="242634" y="629476"/>
                </a:lnTo>
                <a:lnTo>
                  <a:pt x="237808" y="623888"/>
                </a:lnTo>
                <a:lnTo>
                  <a:pt x="233490" y="618681"/>
                </a:lnTo>
                <a:lnTo>
                  <a:pt x="229172" y="613093"/>
                </a:lnTo>
                <a:lnTo>
                  <a:pt x="224854" y="608521"/>
                </a:lnTo>
                <a:lnTo>
                  <a:pt x="220028" y="603822"/>
                </a:lnTo>
                <a:lnTo>
                  <a:pt x="214694" y="599250"/>
                </a:lnTo>
                <a:lnTo>
                  <a:pt x="206058" y="590995"/>
                </a:lnTo>
                <a:lnTo>
                  <a:pt x="195898" y="580835"/>
                </a:lnTo>
                <a:lnTo>
                  <a:pt x="184595" y="569024"/>
                </a:lnTo>
                <a:lnTo>
                  <a:pt x="173927" y="557213"/>
                </a:lnTo>
                <a:lnTo>
                  <a:pt x="163132" y="545402"/>
                </a:lnTo>
                <a:lnTo>
                  <a:pt x="155131" y="534099"/>
                </a:lnTo>
                <a:lnTo>
                  <a:pt x="148146" y="524447"/>
                </a:lnTo>
                <a:lnTo>
                  <a:pt x="143828" y="516700"/>
                </a:lnTo>
                <a:lnTo>
                  <a:pt x="140653" y="510096"/>
                </a:lnTo>
                <a:lnTo>
                  <a:pt x="139510" y="504889"/>
                </a:lnTo>
                <a:lnTo>
                  <a:pt x="139002" y="500317"/>
                </a:lnTo>
                <a:lnTo>
                  <a:pt x="139510" y="495237"/>
                </a:lnTo>
                <a:lnTo>
                  <a:pt x="141161" y="490030"/>
                </a:lnTo>
                <a:lnTo>
                  <a:pt x="144336" y="483934"/>
                </a:lnTo>
                <a:lnTo>
                  <a:pt x="147003" y="476187"/>
                </a:lnTo>
                <a:lnTo>
                  <a:pt x="148146" y="472631"/>
                </a:lnTo>
                <a:lnTo>
                  <a:pt x="148654" y="469075"/>
                </a:lnTo>
                <a:lnTo>
                  <a:pt x="149162" y="465519"/>
                </a:lnTo>
                <a:lnTo>
                  <a:pt x="149162" y="462344"/>
                </a:lnTo>
                <a:lnTo>
                  <a:pt x="147638" y="456248"/>
                </a:lnTo>
                <a:lnTo>
                  <a:pt x="145987" y="451168"/>
                </a:lnTo>
                <a:lnTo>
                  <a:pt x="140653" y="444437"/>
                </a:lnTo>
                <a:lnTo>
                  <a:pt x="138494" y="441897"/>
                </a:lnTo>
                <a:lnTo>
                  <a:pt x="134684" y="438849"/>
                </a:lnTo>
                <a:lnTo>
                  <a:pt x="124524" y="430086"/>
                </a:lnTo>
                <a:lnTo>
                  <a:pt x="110554" y="418783"/>
                </a:lnTo>
                <a:lnTo>
                  <a:pt x="93917" y="407607"/>
                </a:lnTo>
                <a:lnTo>
                  <a:pt x="87440" y="403416"/>
                </a:lnTo>
                <a:lnTo>
                  <a:pt x="82106" y="401384"/>
                </a:lnTo>
                <a:lnTo>
                  <a:pt x="80455" y="401384"/>
                </a:lnTo>
                <a:lnTo>
                  <a:pt x="79439" y="401384"/>
                </a:lnTo>
                <a:lnTo>
                  <a:pt x="77788" y="401892"/>
                </a:lnTo>
                <a:lnTo>
                  <a:pt x="76772" y="402400"/>
                </a:lnTo>
                <a:lnTo>
                  <a:pt x="72962" y="403924"/>
                </a:lnTo>
                <a:lnTo>
                  <a:pt x="69279" y="404940"/>
                </a:lnTo>
                <a:lnTo>
                  <a:pt x="66485" y="405448"/>
                </a:lnTo>
                <a:lnTo>
                  <a:pt x="63310" y="404940"/>
                </a:lnTo>
                <a:lnTo>
                  <a:pt x="58484" y="404432"/>
                </a:lnTo>
                <a:lnTo>
                  <a:pt x="53658" y="403924"/>
                </a:lnTo>
                <a:lnTo>
                  <a:pt x="48324" y="401892"/>
                </a:lnTo>
                <a:lnTo>
                  <a:pt x="44006" y="400368"/>
                </a:lnTo>
                <a:lnTo>
                  <a:pt x="40196" y="398336"/>
                </a:lnTo>
                <a:lnTo>
                  <a:pt x="36513" y="395796"/>
                </a:lnTo>
                <a:lnTo>
                  <a:pt x="33211" y="393256"/>
                </a:lnTo>
                <a:lnTo>
                  <a:pt x="31052" y="390081"/>
                </a:lnTo>
                <a:lnTo>
                  <a:pt x="28893" y="387541"/>
                </a:lnTo>
                <a:lnTo>
                  <a:pt x="26226" y="385001"/>
                </a:lnTo>
                <a:lnTo>
                  <a:pt x="24067" y="379921"/>
                </a:lnTo>
                <a:lnTo>
                  <a:pt x="22543" y="375730"/>
                </a:lnTo>
                <a:lnTo>
                  <a:pt x="22035" y="372682"/>
                </a:lnTo>
                <a:lnTo>
                  <a:pt x="22035" y="371666"/>
                </a:lnTo>
                <a:lnTo>
                  <a:pt x="22543" y="362903"/>
                </a:lnTo>
                <a:lnTo>
                  <a:pt x="24067" y="341948"/>
                </a:lnTo>
                <a:lnTo>
                  <a:pt x="25718" y="315786"/>
                </a:lnTo>
                <a:lnTo>
                  <a:pt x="26861" y="293307"/>
                </a:lnTo>
                <a:lnTo>
                  <a:pt x="27369" y="284544"/>
                </a:lnTo>
                <a:lnTo>
                  <a:pt x="28385" y="278956"/>
                </a:lnTo>
                <a:lnTo>
                  <a:pt x="28385" y="273749"/>
                </a:lnTo>
                <a:lnTo>
                  <a:pt x="26861" y="269685"/>
                </a:lnTo>
                <a:lnTo>
                  <a:pt x="25210" y="266129"/>
                </a:lnTo>
                <a:lnTo>
                  <a:pt x="22035" y="261430"/>
                </a:lnTo>
                <a:lnTo>
                  <a:pt x="17717" y="256350"/>
                </a:lnTo>
                <a:lnTo>
                  <a:pt x="10732" y="249238"/>
                </a:lnTo>
                <a:lnTo>
                  <a:pt x="7430" y="245555"/>
                </a:lnTo>
                <a:lnTo>
                  <a:pt x="5906" y="241491"/>
                </a:lnTo>
                <a:lnTo>
                  <a:pt x="4763" y="239967"/>
                </a:lnTo>
                <a:lnTo>
                  <a:pt x="4763" y="237935"/>
                </a:lnTo>
                <a:lnTo>
                  <a:pt x="4763" y="236411"/>
                </a:lnTo>
                <a:lnTo>
                  <a:pt x="5906" y="234887"/>
                </a:lnTo>
                <a:lnTo>
                  <a:pt x="7430" y="231712"/>
                </a:lnTo>
                <a:lnTo>
                  <a:pt x="10224" y="228156"/>
                </a:lnTo>
                <a:lnTo>
                  <a:pt x="13399" y="225108"/>
                </a:lnTo>
                <a:lnTo>
                  <a:pt x="17717" y="222060"/>
                </a:lnTo>
                <a:lnTo>
                  <a:pt x="27369" y="216345"/>
                </a:lnTo>
                <a:lnTo>
                  <a:pt x="38672" y="211265"/>
                </a:lnTo>
                <a:lnTo>
                  <a:pt x="50483" y="206185"/>
                </a:lnTo>
                <a:lnTo>
                  <a:pt x="61659" y="201486"/>
                </a:lnTo>
                <a:lnTo>
                  <a:pt x="64961" y="200470"/>
                </a:lnTo>
                <a:lnTo>
                  <a:pt x="66485" y="199454"/>
                </a:lnTo>
                <a:lnTo>
                  <a:pt x="68644" y="197422"/>
                </a:lnTo>
                <a:lnTo>
                  <a:pt x="69787" y="195898"/>
                </a:lnTo>
                <a:lnTo>
                  <a:pt x="70803" y="193866"/>
                </a:lnTo>
                <a:lnTo>
                  <a:pt x="71946" y="192342"/>
                </a:lnTo>
                <a:lnTo>
                  <a:pt x="72454" y="190183"/>
                </a:lnTo>
                <a:lnTo>
                  <a:pt x="72454" y="187643"/>
                </a:lnTo>
                <a:lnTo>
                  <a:pt x="72454" y="183071"/>
                </a:lnTo>
                <a:lnTo>
                  <a:pt x="71311" y="178499"/>
                </a:lnTo>
                <a:lnTo>
                  <a:pt x="69787" y="173292"/>
                </a:lnTo>
                <a:lnTo>
                  <a:pt x="67628" y="168212"/>
                </a:lnTo>
                <a:lnTo>
                  <a:pt x="61659" y="158433"/>
                </a:lnTo>
                <a:lnTo>
                  <a:pt x="55817" y="149289"/>
                </a:lnTo>
                <a:lnTo>
                  <a:pt x="49340" y="141542"/>
                </a:lnTo>
                <a:lnTo>
                  <a:pt x="45022" y="136970"/>
                </a:lnTo>
                <a:lnTo>
                  <a:pt x="42863" y="132779"/>
                </a:lnTo>
                <a:lnTo>
                  <a:pt x="41847" y="129731"/>
                </a:lnTo>
                <a:lnTo>
                  <a:pt x="41847" y="126683"/>
                </a:lnTo>
                <a:lnTo>
                  <a:pt x="42355" y="122619"/>
                </a:lnTo>
                <a:lnTo>
                  <a:pt x="45022" y="112840"/>
                </a:lnTo>
                <a:lnTo>
                  <a:pt x="49340" y="100521"/>
                </a:lnTo>
                <a:lnTo>
                  <a:pt x="50483" y="93917"/>
                </a:lnTo>
                <a:lnTo>
                  <a:pt x="51499" y="88202"/>
                </a:lnTo>
                <a:lnTo>
                  <a:pt x="49848" y="84646"/>
                </a:lnTo>
                <a:lnTo>
                  <a:pt x="48832" y="81598"/>
                </a:lnTo>
                <a:lnTo>
                  <a:pt x="45657" y="77534"/>
                </a:lnTo>
                <a:lnTo>
                  <a:pt x="44006" y="76518"/>
                </a:lnTo>
                <a:lnTo>
                  <a:pt x="46165" y="11875"/>
                </a:lnTo>
                <a:lnTo>
                  <a:pt x="42863" y="8319"/>
                </a:lnTo>
                <a:lnTo>
                  <a:pt x="44006" y="6795"/>
                </a:lnTo>
                <a:lnTo>
                  <a:pt x="44514" y="4763"/>
                </a:lnTo>
                <a:lnTo>
                  <a:pt x="45657" y="5779"/>
                </a:lnTo>
                <a:lnTo>
                  <a:pt x="56833" y="21146"/>
                </a:lnTo>
                <a:lnTo>
                  <a:pt x="62802" y="33973"/>
                </a:lnTo>
                <a:lnTo>
                  <a:pt x="66485" y="47308"/>
                </a:lnTo>
                <a:lnTo>
                  <a:pt x="71946" y="62167"/>
                </a:lnTo>
                <a:lnTo>
                  <a:pt x="82614" y="75502"/>
                </a:lnTo>
                <a:lnTo>
                  <a:pt x="98743" y="87186"/>
                </a:lnTo>
                <a:lnTo>
                  <a:pt x="112205" y="97981"/>
                </a:lnTo>
                <a:lnTo>
                  <a:pt x="127191" y="98997"/>
                </a:lnTo>
                <a:lnTo>
                  <a:pt x="141161" y="108268"/>
                </a:lnTo>
                <a:lnTo>
                  <a:pt x="155639" y="117412"/>
                </a:lnTo>
                <a:lnTo>
                  <a:pt x="165291" y="130747"/>
                </a:lnTo>
                <a:lnTo>
                  <a:pt x="167958" y="144082"/>
                </a:lnTo>
                <a:lnTo>
                  <a:pt x="176594" y="153353"/>
                </a:lnTo>
                <a:lnTo>
                  <a:pt x="176594" y="140018"/>
                </a:lnTo>
                <a:lnTo>
                  <a:pt x="169101" y="125667"/>
                </a:lnTo>
                <a:lnTo>
                  <a:pt x="165291" y="112332"/>
                </a:lnTo>
                <a:lnTo>
                  <a:pt x="150813" y="98997"/>
                </a:lnTo>
                <a:lnTo>
                  <a:pt x="148146" y="84646"/>
                </a:lnTo>
                <a:lnTo>
                  <a:pt x="155639" y="71311"/>
                </a:lnTo>
                <a:lnTo>
                  <a:pt x="169101" y="67247"/>
                </a:lnTo>
                <a:lnTo>
                  <a:pt x="184087" y="69787"/>
                </a:lnTo>
                <a:lnTo>
                  <a:pt x="198057" y="68263"/>
                </a:lnTo>
                <a:lnTo>
                  <a:pt x="201232" y="83122"/>
                </a:lnTo>
                <a:lnTo>
                  <a:pt x="214694" y="90869"/>
                </a:lnTo>
                <a:lnTo>
                  <a:pt x="230315" y="103061"/>
                </a:lnTo>
                <a:lnTo>
                  <a:pt x="244285" y="112332"/>
                </a:lnTo>
                <a:lnTo>
                  <a:pt x="249619" y="125667"/>
                </a:lnTo>
                <a:lnTo>
                  <a:pt x="249619" y="140018"/>
                </a:lnTo>
                <a:lnTo>
                  <a:pt x="255461" y="153353"/>
                </a:lnTo>
                <a:lnTo>
                  <a:pt x="260922" y="168212"/>
                </a:lnTo>
                <a:lnTo>
                  <a:pt x="275908" y="175832"/>
                </a:lnTo>
                <a:lnTo>
                  <a:pt x="289878" y="182563"/>
                </a:lnTo>
                <a:lnTo>
                  <a:pt x="303848" y="182563"/>
                </a:lnTo>
                <a:lnTo>
                  <a:pt x="318834" y="180023"/>
                </a:lnTo>
                <a:lnTo>
                  <a:pt x="332803" y="184087"/>
                </a:lnTo>
                <a:lnTo>
                  <a:pt x="347281" y="195898"/>
                </a:lnTo>
                <a:lnTo>
                  <a:pt x="362268" y="207709"/>
                </a:lnTo>
                <a:lnTo>
                  <a:pt x="375730" y="219520"/>
                </a:lnTo>
                <a:lnTo>
                  <a:pt x="390716" y="227648"/>
                </a:lnTo>
                <a:lnTo>
                  <a:pt x="405321" y="242507"/>
                </a:lnTo>
                <a:lnTo>
                  <a:pt x="403670" y="255842"/>
                </a:lnTo>
                <a:lnTo>
                  <a:pt x="407988" y="260922"/>
                </a:lnTo>
                <a:lnTo>
                  <a:pt x="413322" y="273749"/>
                </a:lnTo>
                <a:lnTo>
                  <a:pt x="411671" y="288608"/>
                </a:lnTo>
                <a:lnTo>
                  <a:pt x="413322" y="291148"/>
                </a:lnTo>
                <a:lnTo>
                  <a:pt x="420306" y="306134"/>
                </a:lnTo>
                <a:lnTo>
                  <a:pt x="435293" y="315278"/>
                </a:lnTo>
                <a:lnTo>
                  <a:pt x="447739" y="328613"/>
                </a:lnTo>
                <a:lnTo>
                  <a:pt x="463233" y="341948"/>
                </a:lnTo>
                <a:lnTo>
                  <a:pt x="477203" y="350203"/>
                </a:lnTo>
                <a:lnTo>
                  <a:pt x="491173" y="350203"/>
                </a:lnTo>
                <a:lnTo>
                  <a:pt x="506794" y="347028"/>
                </a:lnTo>
                <a:lnTo>
                  <a:pt x="520128" y="350203"/>
                </a:lnTo>
                <a:lnTo>
                  <a:pt x="534099" y="350203"/>
                </a:lnTo>
                <a:lnTo>
                  <a:pt x="549084" y="353759"/>
                </a:lnTo>
                <a:lnTo>
                  <a:pt x="561531" y="367094"/>
                </a:lnTo>
                <a:lnTo>
                  <a:pt x="574866" y="381953"/>
                </a:lnTo>
                <a:lnTo>
                  <a:pt x="582486" y="396304"/>
                </a:lnTo>
                <a:lnTo>
                  <a:pt x="567373" y="408115"/>
                </a:lnTo>
                <a:lnTo>
                  <a:pt x="554038" y="416243"/>
                </a:lnTo>
                <a:lnTo>
                  <a:pt x="537909" y="422974"/>
                </a:lnTo>
                <a:lnTo>
                  <a:pt x="524447" y="429578"/>
                </a:lnTo>
                <a:lnTo>
                  <a:pt x="509461" y="436309"/>
                </a:lnTo>
                <a:lnTo>
                  <a:pt x="495491" y="440373"/>
                </a:lnTo>
                <a:lnTo>
                  <a:pt x="481013" y="449517"/>
                </a:lnTo>
                <a:lnTo>
                  <a:pt x="465900" y="437833"/>
                </a:lnTo>
                <a:lnTo>
                  <a:pt x="457899" y="437833"/>
                </a:lnTo>
                <a:lnTo>
                  <a:pt x="471869" y="446977"/>
                </a:lnTo>
                <a:lnTo>
                  <a:pt x="486855" y="454724"/>
                </a:lnTo>
                <a:lnTo>
                  <a:pt x="501841" y="442913"/>
                </a:lnTo>
                <a:lnTo>
                  <a:pt x="515811" y="442913"/>
                </a:lnTo>
                <a:lnTo>
                  <a:pt x="530416" y="437833"/>
                </a:lnTo>
                <a:lnTo>
                  <a:pt x="543750" y="436309"/>
                </a:lnTo>
                <a:lnTo>
                  <a:pt x="558864" y="427038"/>
                </a:lnTo>
                <a:lnTo>
                  <a:pt x="572706" y="417767"/>
                </a:lnTo>
                <a:lnTo>
                  <a:pt x="588328" y="412179"/>
                </a:lnTo>
                <a:lnTo>
                  <a:pt x="602298" y="401384"/>
                </a:lnTo>
                <a:lnTo>
                  <a:pt x="617284" y="392748"/>
                </a:lnTo>
                <a:lnTo>
                  <a:pt x="631762" y="386017"/>
                </a:lnTo>
                <a:lnTo>
                  <a:pt x="646875" y="389573"/>
                </a:lnTo>
                <a:lnTo>
                  <a:pt x="660209" y="400368"/>
                </a:lnTo>
                <a:lnTo>
                  <a:pt x="674180" y="412179"/>
                </a:lnTo>
                <a:lnTo>
                  <a:pt x="680149" y="427038"/>
                </a:lnTo>
                <a:lnTo>
                  <a:pt x="693611" y="423990"/>
                </a:lnTo>
                <a:lnTo>
                  <a:pt x="707453" y="437833"/>
                </a:lnTo>
                <a:lnTo>
                  <a:pt x="710756" y="450660"/>
                </a:lnTo>
                <a:lnTo>
                  <a:pt x="713423" y="465011"/>
                </a:lnTo>
                <a:lnTo>
                  <a:pt x="717233" y="478854"/>
                </a:lnTo>
                <a:lnTo>
                  <a:pt x="718756" y="482918"/>
                </a:lnTo>
                <a:lnTo>
                  <a:pt x="703771" y="484950"/>
                </a:lnTo>
                <a:lnTo>
                  <a:pt x="689800" y="490538"/>
                </a:lnTo>
                <a:lnTo>
                  <a:pt x="675831" y="490538"/>
                </a:lnTo>
                <a:lnTo>
                  <a:pt x="668846" y="503873"/>
                </a:lnTo>
                <a:lnTo>
                  <a:pt x="653859" y="514668"/>
                </a:lnTo>
                <a:lnTo>
                  <a:pt x="639381" y="522415"/>
                </a:lnTo>
                <a:lnTo>
                  <a:pt x="625920" y="530035"/>
                </a:lnTo>
                <a:lnTo>
                  <a:pt x="639381" y="526479"/>
                </a:lnTo>
                <a:lnTo>
                  <a:pt x="653859" y="532067"/>
                </a:lnTo>
                <a:lnTo>
                  <a:pt x="645224" y="544894"/>
                </a:lnTo>
                <a:lnTo>
                  <a:pt x="630238" y="547434"/>
                </a:lnTo>
                <a:lnTo>
                  <a:pt x="635572" y="551625"/>
                </a:lnTo>
                <a:lnTo>
                  <a:pt x="649542" y="551625"/>
                </a:lnTo>
                <a:lnTo>
                  <a:pt x="665036" y="554673"/>
                </a:lnTo>
                <a:lnTo>
                  <a:pt x="678498" y="563309"/>
                </a:lnTo>
                <a:lnTo>
                  <a:pt x="665036" y="572580"/>
                </a:lnTo>
                <a:lnTo>
                  <a:pt x="649542" y="575628"/>
                </a:lnTo>
                <a:lnTo>
                  <a:pt x="635572" y="563309"/>
                </a:lnTo>
                <a:lnTo>
                  <a:pt x="635572" y="569024"/>
                </a:lnTo>
                <a:lnTo>
                  <a:pt x="644208" y="583375"/>
                </a:lnTo>
                <a:lnTo>
                  <a:pt x="639381" y="598234"/>
                </a:lnTo>
                <a:lnTo>
                  <a:pt x="632905" y="611569"/>
                </a:lnTo>
                <a:lnTo>
                  <a:pt x="646875" y="618173"/>
                </a:lnTo>
                <a:close/>
                <a:moveTo>
                  <a:pt x="702120" y="532067"/>
                </a:moveTo>
                <a:lnTo>
                  <a:pt x="708597" y="544894"/>
                </a:lnTo>
                <a:lnTo>
                  <a:pt x="695134" y="546418"/>
                </a:lnTo>
                <a:lnTo>
                  <a:pt x="681165" y="552641"/>
                </a:lnTo>
                <a:lnTo>
                  <a:pt x="666178" y="551625"/>
                </a:lnTo>
                <a:lnTo>
                  <a:pt x="651700" y="548958"/>
                </a:lnTo>
                <a:lnTo>
                  <a:pt x="657543" y="534099"/>
                </a:lnTo>
                <a:lnTo>
                  <a:pt x="671513" y="523939"/>
                </a:lnTo>
                <a:lnTo>
                  <a:pt x="685483" y="526479"/>
                </a:lnTo>
                <a:lnTo>
                  <a:pt x="701103" y="530035"/>
                </a:lnTo>
                <a:lnTo>
                  <a:pt x="702120" y="532067"/>
                </a:lnTo>
                <a:close/>
                <a:moveTo>
                  <a:pt x="470218" y="222568"/>
                </a:moveTo>
                <a:lnTo>
                  <a:pt x="464884" y="209233"/>
                </a:lnTo>
                <a:lnTo>
                  <a:pt x="449771" y="204026"/>
                </a:lnTo>
                <a:lnTo>
                  <a:pt x="435293" y="201486"/>
                </a:lnTo>
                <a:lnTo>
                  <a:pt x="420306" y="198438"/>
                </a:lnTo>
                <a:lnTo>
                  <a:pt x="405321" y="195898"/>
                </a:lnTo>
                <a:lnTo>
                  <a:pt x="390716" y="190818"/>
                </a:lnTo>
                <a:lnTo>
                  <a:pt x="375730" y="194882"/>
                </a:lnTo>
                <a:lnTo>
                  <a:pt x="385381" y="209233"/>
                </a:lnTo>
                <a:lnTo>
                  <a:pt x="401003" y="219520"/>
                </a:lnTo>
                <a:lnTo>
                  <a:pt x="414973" y="222568"/>
                </a:lnTo>
                <a:lnTo>
                  <a:pt x="428943" y="224092"/>
                </a:lnTo>
                <a:lnTo>
                  <a:pt x="442278" y="231712"/>
                </a:lnTo>
                <a:lnTo>
                  <a:pt x="456248" y="246571"/>
                </a:lnTo>
                <a:lnTo>
                  <a:pt x="471869" y="249238"/>
                </a:lnTo>
                <a:lnTo>
                  <a:pt x="470218" y="235903"/>
                </a:lnTo>
                <a:lnTo>
                  <a:pt x="470218" y="222568"/>
                </a:lnTo>
                <a:close/>
                <a:moveTo>
                  <a:pt x="465900" y="264097"/>
                </a:moveTo>
                <a:lnTo>
                  <a:pt x="462217" y="278448"/>
                </a:lnTo>
                <a:lnTo>
                  <a:pt x="461074" y="291148"/>
                </a:lnTo>
                <a:lnTo>
                  <a:pt x="464884" y="304483"/>
                </a:lnTo>
                <a:lnTo>
                  <a:pt x="449771" y="315278"/>
                </a:lnTo>
                <a:lnTo>
                  <a:pt x="435293" y="304483"/>
                </a:lnTo>
                <a:lnTo>
                  <a:pt x="422974" y="290132"/>
                </a:lnTo>
                <a:lnTo>
                  <a:pt x="420306" y="276797"/>
                </a:lnTo>
                <a:lnTo>
                  <a:pt x="421958" y="264097"/>
                </a:lnTo>
                <a:lnTo>
                  <a:pt x="414973" y="250254"/>
                </a:lnTo>
                <a:lnTo>
                  <a:pt x="416497" y="235903"/>
                </a:lnTo>
                <a:lnTo>
                  <a:pt x="429959" y="227648"/>
                </a:lnTo>
                <a:lnTo>
                  <a:pt x="443928" y="240983"/>
                </a:lnTo>
                <a:lnTo>
                  <a:pt x="458915" y="253302"/>
                </a:lnTo>
                <a:lnTo>
                  <a:pt x="465900" y="264097"/>
                </a:lnTo>
                <a:close/>
                <a:moveTo>
                  <a:pt x="647891" y="296863"/>
                </a:moveTo>
                <a:lnTo>
                  <a:pt x="632905" y="300927"/>
                </a:lnTo>
                <a:lnTo>
                  <a:pt x="625920" y="287592"/>
                </a:lnTo>
                <a:lnTo>
                  <a:pt x="639381" y="287592"/>
                </a:lnTo>
                <a:lnTo>
                  <a:pt x="647891" y="296863"/>
                </a:lnTo>
                <a:close/>
                <a:moveTo>
                  <a:pt x="332803" y="130747"/>
                </a:moveTo>
                <a:lnTo>
                  <a:pt x="324803" y="145098"/>
                </a:lnTo>
                <a:lnTo>
                  <a:pt x="324803" y="158941"/>
                </a:lnTo>
                <a:lnTo>
                  <a:pt x="309181" y="170752"/>
                </a:lnTo>
                <a:lnTo>
                  <a:pt x="295212" y="173292"/>
                </a:lnTo>
                <a:lnTo>
                  <a:pt x="281750" y="169736"/>
                </a:lnTo>
                <a:lnTo>
                  <a:pt x="269431" y="155893"/>
                </a:lnTo>
                <a:lnTo>
                  <a:pt x="266256" y="142558"/>
                </a:lnTo>
                <a:lnTo>
                  <a:pt x="261938" y="128207"/>
                </a:lnTo>
                <a:lnTo>
                  <a:pt x="264605" y="115380"/>
                </a:lnTo>
                <a:lnTo>
                  <a:pt x="279083" y="108268"/>
                </a:lnTo>
                <a:lnTo>
                  <a:pt x="292545" y="109792"/>
                </a:lnTo>
                <a:lnTo>
                  <a:pt x="308166" y="98997"/>
                </a:lnTo>
                <a:lnTo>
                  <a:pt x="321500" y="108268"/>
                </a:lnTo>
                <a:lnTo>
                  <a:pt x="332803" y="121603"/>
                </a:lnTo>
                <a:lnTo>
                  <a:pt x="332803" y="130747"/>
                </a:lnTo>
                <a:close/>
                <a:moveTo>
                  <a:pt x="621602" y="376238"/>
                </a:moveTo>
                <a:lnTo>
                  <a:pt x="608140" y="387033"/>
                </a:lnTo>
                <a:lnTo>
                  <a:pt x="593662" y="388049"/>
                </a:lnTo>
                <a:lnTo>
                  <a:pt x="590995" y="375222"/>
                </a:lnTo>
                <a:lnTo>
                  <a:pt x="596964" y="360871"/>
                </a:lnTo>
                <a:lnTo>
                  <a:pt x="610934" y="357823"/>
                </a:lnTo>
                <a:lnTo>
                  <a:pt x="621602" y="372682"/>
                </a:lnTo>
                <a:lnTo>
                  <a:pt x="621602" y="376238"/>
                </a:lnTo>
                <a:close/>
                <a:moveTo>
                  <a:pt x="578675" y="378905"/>
                </a:moveTo>
                <a:lnTo>
                  <a:pt x="571691" y="366078"/>
                </a:lnTo>
                <a:lnTo>
                  <a:pt x="578675" y="378905"/>
                </a:lnTo>
                <a:close/>
                <a:moveTo>
                  <a:pt x="661861" y="348044"/>
                </a:moveTo>
                <a:lnTo>
                  <a:pt x="653859" y="361887"/>
                </a:lnTo>
                <a:lnTo>
                  <a:pt x="639381" y="357823"/>
                </a:lnTo>
                <a:lnTo>
                  <a:pt x="630238" y="343472"/>
                </a:lnTo>
                <a:lnTo>
                  <a:pt x="631762" y="330137"/>
                </a:lnTo>
                <a:lnTo>
                  <a:pt x="645224" y="331153"/>
                </a:lnTo>
                <a:lnTo>
                  <a:pt x="659194" y="344488"/>
                </a:lnTo>
                <a:lnTo>
                  <a:pt x="661861" y="348044"/>
                </a:lnTo>
                <a:close/>
                <a:moveTo>
                  <a:pt x="576009" y="340932"/>
                </a:moveTo>
                <a:lnTo>
                  <a:pt x="572706" y="353759"/>
                </a:lnTo>
                <a:lnTo>
                  <a:pt x="557721" y="350203"/>
                </a:lnTo>
                <a:lnTo>
                  <a:pt x="543750" y="339408"/>
                </a:lnTo>
                <a:lnTo>
                  <a:pt x="528765" y="340932"/>
                </a:lnTo>
                <a:lnTo>
                  <a:pt x="514795" y="339408"/>
                </a:lnTo>
                <a:lnTo>
                  <a:pt x="499174" y="337884"/>
                </a:lnTo>
                <a:lnTo>
                  <a:pt x="485839" y="341948"/>
                </a:lnTo>
                <a:lnTo>
                  <a:pt x="471869" y="339408"/>
                </a:lnTo>
                <a:lnTo>
                  <a:pt x="457899" y="328613"/>
                </a:lnTo>
                <a:lnTo>
                  <a:pt x="461074" y="313754"/>
                </a:lnTo>
                <a:lnTo>
                  <a:pt x="468567" y="300927"/>
                </a:lnTo>
                <a:lnTo>
                  <a:pt x="464884" y="287592"/>
                </a:lnTo>
                <a:lnTo>
                  <a:pt x="478853" y="278448"/>
                </a:lnTo>
                <a:lnTo>
                  <a:pt x="492189" y="291148"/>
                </a:lnTo>
                <a:lnTo>
                  <a:pt x="498158" y="295339"/>
                </a:lnTo>
                <a:lnTo>
                  <a:pt x="514795" y="272733"/>
                </a:lnTo>
                <a:lnTo>
                  <a:pt x="528765" y="272733"/>
                </a:lnTo>
                <a:lnTo>
                  <a:pt x="542734" y="278448"/>
                </a:lnTo>
                <a:lnTo>
                  <a:pt x="557721" y="284544"/>
                </a:lnTo>
                <a:lnTo>
                  <a:pt x="571691" y="293815"/>
                </a:lnTo>
                <a:lnTo>
                  <a:pt x="584009" y="307658"/>
                </a:lnTo>
                <a:lnTo>
                  <a:pt x="596964" y="320993"/>
                </a:lnTo>
                <a:lnTo>
                  <a:pt x="596964" y="327089"/>
                </a:lnTo>
                <a:lnTo>
                  <a:pt x="582486" y="331153"/>
                </a:lnTo>
                <a:lnTo>
                  <a:pt x="567373" y="323533"/>
                </a:lnTo>
                <a:lnTo>
                  <a:pt x="554038" y="311214"/>
                </a:lnTo>
                <a:lnTo>
                  <a:pt x="537909" y="304483"/>
                </a:lnTo>
                <a:lnTo>
                  <a:pt x="524447" y="295339"/>
                </a:lnTo>
                <a:lnTo>
                  <a:pt x="510477" y="295339"/>
                </a:lnTo>
                <a:lnTo>
                  <a:pt x="501841" y="297879"/>
                </a:lnTo>
                <a:lnTo>
                  <a:pt x="506794" y="300927"/>
                </a:lnTo>
                <a:lnTo>
                  <a:pt x="520128" y="299403"/>
                </a:lnTo>
                <a:lnTo>
                  <a:pt x="535750" y="309182"/>
                </a:lnTo>
                <a:lnTo>
                  <a:pt x="549084" y="315278"/>
                </a:lnTo>
                <a:lnTo>
                  <a:pt x="563690" y="327089"/>
                </a:lnTo>
                <a:lnTo>
                  <a:pt x="576009" y="340932"/>
                </a:lnTo>
                <a:close/>
                <a:moveTo>
                  <a:pt x="665036" y="337884"/>
                </a:moveTo>
                <a:lnTo>
                  <a:pt x="650558" y="331153"/>
                </a:lnTo>
                <a:lnTo>
                  <a:pt x="665036" y="336360"/>
                </a:lnTo>
                <a:lnTo>
                  <a:pt x="665036" y="337884"/>
                </a:lnTo>
                <a:close/>
              </a:path>
            </a:pathLst>
          </a:custGeom>
          <a:ln w="9525">
            <a:solidFill>
              <a:srgbClr val="FFFFFF"/>
            </a:solidFill>
          </a:ln>
        </p:spPr>
        <p:txBody>
          <a:bodyPr wrap="square" lIns="0" tIns="0" rIns="0" bIns="0" rtlCol="0">
            <a:noAutofit/>
          </a:bodyPr>
          <a:lstStyle/>
          <a:p>
            <a:endParaRPr sz="1662"/>
          </a:p>
        </p:txBody>
      </p:sp>
      <p:sp>
        <p:nvSpPr>
          <p:cNvPr id="339" name="object 339"/>
          <p:cNvSpPr/>
          <p:nvPr/>
        </p:nvSpPr>
        <p:spPr>
          <a:xfrm>
            <a:off x="1884484" y="2715416"/>
            <a:ext cx="938081" cy="734568"/>
          </a:xfrm>
          <a:custGeom>
            <a:avLst/>
            <a:gdLst/>
            <a:ahLst/>
            <a:cxnLst/>
            <a:rect l="l" t="t" r="r" b="b"/>
            <a:pathLst>
              <a:path w="1016254" h="795782">
                <a:moveTo>
                  <a:pt x="425323" y="477012"/>
                </a:moveTo>
                <a:lnTo>
                  <a:pt x="423164" y="484251"/>
                </a:lnTo>
                <a:lnTo>
                  <a:pt x="423164" y="498602"/>
                </a:lnTo>
                <a:lnTo>
                  <a:pt x="430149" y="512445"/>
                </a:lnTo>
                <a:lnTo>
                  <a:pt x="437134" y="526795"/>
                </a:lnTo>
                <a:lnTo>
                  <a:pt x="439801" y="539623"/>
                </a:lnTo>
                <a:lnTo>
                  <a:pt x="437134" y="552958"/>
                </a:lnTo>
                <a:lnTo>
                  <a:pt x="439801" y="567817"/>
                </a:lnTo>
                <a:lnTo>
                  <a:pt x="434467" y="581025"/>
                </a:lnTo>
                <a:lnTo>
                  <a:pt x="432816" y="594360"/>
                </a:lnTo>
                <a:lnTo>
                  <a:pt x="439801" y="609219"/>
                </a:lnTo>
                <a:lnTo>
                  <a:pt x="437134" y="622045"/>
                </a:lnTo>
                <a:lnTo>
                  <a:pt x="432816" y="636397"/>
                </a:lnTo>
                <a:lnTo>
                  <a:pt x="431292" y="649732"/>
                </a:lnTo>
                <a:lnTo>
                  <a:pt x="432816" y="664591"/>
                </a:lnTo>
                <a:lnTo>
                  <a:pt x="430149" y="677926"/>
                </a:lnTo>
                <a:lnTo>
                  <a:pt x="425831" y="691261"/>
                </a:lnTo>
                <a:lnTo>
                  <a:pt x="427482" y="706120"/>
                </a:lnTo>
                <a:lnTo>
                  <a:pt x="424815" y="720470"/>
                </a:lnTo>
                <a:lnTo>
                  <a:pt x="427482" y="733298"/>
                </a:lnTo>
                <a:lnTo>
                  <a:pt x="424815" y="746633"/>
                </a:lnTo>
                <a:lnTo>
                  <a:pt x="419989" y="761492"/>
                </a:lnTo>
                <a:lnTo>
                  <a:pt x="417322" y="774827"/>
                </a:lnTo>
                <a:lnTo>
                  <a:pt x="405003" y="788162"/>
                </a:lnTo>
                <a:lnTo>
                  <a:pt x="392684" y="774827"/>
                </a:lnTo>
                <a:lnTo>
                  <a:pt x="378714" y="764032"/>
                </a:lnTo>
                <a:lnTo>
                  <a:pt x="369062" y="750697"/>
                </a:lnTo>
                <a:lnTo>
                  <a:pt x="354076" y="741426"/>
                </a:lnTo>
                <a:lnTo>
                  <a:pt x="339598" y="728726"/>
                </a:lnTo>
                <a:lnTo>
                  <a:pt x="330454" y="715391"/>
                </a:lnTo>
                <a:lnTo>
                  <a:pt x="314960" y="712216"/>
                </a:lnTo>
                <a:lnTo>
                  <a:pt x="316611" y="726058"/>
                </a:lnTo>
                <a:lnTo>
                  <a:pt x="305308" y="740410"/>
                </a:lnTo>
                <a:lnTo>
                  <a:pt x="309626" y="753237"/>
                </a:lnTo>
                <a:lnTo>
                  <a:pt x="308483" y="766572"/>
                </a:lnTo>
                <a:lnTo>
                  <a:pt x="294132" y="769620"/>
                </a:lnTo>
                <a:lnTo>
                  <a:pt x="279019" y="763016"/>
                </a:lnTo>
                <a:lnTo>
                  <a:pt x="265176" y="754761"/>
                </a:lnTo>
                <a:lnTo>
                  <a:pt x="251714" y="749681"/>
                </a:lnTo>
                <a:lnTo>
                  <a:pt x="237236" y="740410"/>
                </a:lnTo>
                <a:lnTo>
                  <a:pt x="223393" y="732282"/>
                </a:lnTo>
                <a:lnTo>
                  <a:pt x="209931" y="718947"/>
                </a:lnTo>
                <a:lnTo>
                  <a:pt x="194945" y="717931"/>
                </a:lnTo>
                <a:lnTo>
                  <a:pt x="180467" y="727075"/>
                </a:lnTo>
                <a:lnTo>
                  <a:pt x="189103" y="741426"/>
                </a:lnTo>
                <a:lnTo>
                  <a:pt x="198755" y="754761"/>
                </a:lnTo>
                <a:lnTo>
                  <a:pt x="207264" y="768095"/>
                </a:lnTo>
                <a:lnTo>
                  <a:pt x="211074" y="781431"/>
                </a:lnTo>
                <a:lnTo>
                  <a:pt x="204089" y="795782"/>
                </a:lnTo>
                <a:lnTo>
                  <a:pt x="189103" y="795782"/>
                </a:lnTo>
                <a:lnTo>
                  <a:pt x="185293" y="790702"/>
                </a:lnTo>
                <a:lnTo>
                  <a:pt x="185293" y="789177"/>
                </a:lnTo>
                <a:lnTo>
                  <a:pt x="179451" y="775843"/>
                </a:lnTo>
                <a:lnTo>
                  <a:pt x="164465" y="764032"/>
                </a:lnTo>
                <a:lnTo>
                  <a:pt x="150495" y="751205"/>
                </a:lnTo>
                <a:lnTo>
                  <a:pt x="136017" y="744093"/>
                </a:lnTo>
                <a:lnTo>
                  <a:pt x="133350" y="741426"/>
                </a:lnTo>
                <a:lnTo>
                  <a:pt x="136017" y="732282"/>
                </a:lnTo>
                <a:lnTo>
                  <a:pt x="122682" y="721487"/>
                </a:lnTo>
                <a:lnTo>
                  <a:pt x="107696" y="711200"/>
                </a:lnTo>
                <a:lnTo>
                  <a:pt x="93726" y="697864"/>
                </a:lnTo>
                <a:lnTo>
                  <a:pt x="79248" y="684657"/>
                </a:lnTo>
                <a:lnTo>
                  <a:pt x="76581" y="669798"/>
                </a:lnTo>
                <a:lnTo>
                  <a:pt x="63119" y="660527"/>
                </a:lnTo>
                <a:lnTo>
                  <a:pt x="60452" y="647192"/>
                </a:lnTo>
                <a:lnTo>
                  <a:pt x="45974" y="636905"/>
                </a:lnTo>
                <a:lnTo>
                  <a:pt x="30988" y="631825"/>
                </a:lnTo>
                <a:lnTo>
                  <a:pt x="19812" y="617982"/>
                </a:lnTo>
                <a:lnTo>
                  <a:pt x="6350" y="611886"/>
                </a:lnTo>
                <a:lnTo>
                  <a:pt x="0" y="610235"/>
                </a:lnTo>
                <a:lnTo>
                  <a:pt x="6857" y="607187"/>
                </a:lnTo>
                <a:lnTo>
                  <a:pt x="16001" y="602614"/>
                </a:lnTo>
                <a:lnTo>
                  <a:pt x="20320" y="600583"/>
                </a:lnTo>
                <a:lnTo>
                  <a:pt x="24638" y="597535"/>
                </a:lnTo>
                <a:lnTo>
                  <a:pt x="26162" y="595883"/>
                </a:lnTo>
                <a:lnTo>
                  <a:pt x="27304" y="594360"/>
                </a:lnTo>
                <a:lnTo>
                  <a:pt x="27813" y="593344"/>
                </a:lnTo>
                <a:lnTo>
                  <a:pt x="27813" y="591820"/>
                </a:lnTo>
                <a:lnTo>
                  <a:pt x="29464" y="594360"/>
                </a:lnTo>
                <a:lnTo>
                  <a:pt x="30479" y="598551"/>
                </a:lnTo>
                <a:lnTo>
                  <a:pt x="31623" y="603123"/>
                </a:lnTo>
                <a:lnTo>
                  <a:pt x="32131" y="608202"/>
                </a:lnTo>
                <a:lnTo>
                  <a:pt x="33147" y="610235"/>
                </a:lnTo>
                <a:lnTo>
                  <a:pt x="33654" y="612394"/>
                </a:lnTo>
                <a:lnTo>
                  <a:pt x="35814" y="614933"/>
                </a:lnTo>
                <a:lnTo>
                  <a:pt x="36957" y="616458"/>
                </a:lnTo>
                <a:lnTo>
                  <a:pt x="39116" y="618998"/>
                </a:lnTo>
                <a:lnTo>
                  <a:pt x="41148" y="620522"/>
                </a:lnTo>
                <a:lnTo>
                  <a:pt x="43942" y="621538"/>
                </a:lnTo>
                <a:lnTo>
                  <a:pt x="47625" y="622554"/>
                </a:lnTo>
                <a:lnTo>
                  <a:pt x="55118" y="623570"/>
                </a:lnTo>
                <a:lnTo>
                  <a:pt x="63754" y="623570"/>
                </a:lnTo>
                <a:lnTo>
                  <a:pt x="72771" y="623570"/>
                </a:lnTo>
                <a:lnTo>
                  <a:pt x="81407" y="622554"/>
                </a:lnTo>
                <a:lnTo>
                  <a:pt x="94742" y="621030"/>
                </a:lnTo>
                <a:lnTo>
                  <a:pt x="100203" y="620014"/>
                </a:lnTo>
                <a:lnTo>
                  <a:pt x="100711" y="620014"/>
                </a:lnTo>
                <a:lnTo>
                  <a:pt x="102235" y="617474"/>
                </a:lnTo>
                <a:lnTo>
                  <a:pt x="106045" y="613410"/>
                </a:lnTo>
                <a:lnTo>
                  <a:pt x="111379" y="603631"/>
                </a:lnTo>
                <a:lnTo>
                  <a:pt x="114046" y="595376"/>
                </a:lnTo>
                <a:lnTo>
                  <a:pt x="117856" y="584200"/>
                </a:lnTo>
                <a:lnTo>
                  <a:pt x="119380" y="577469"/>
                </a:lnTo>
                <a:lnTo>
                  <a:pt x="121539" y="570357"/>
                </a:lnTo>
                <a:lnTo>
                  <a:pt x="124206" y="562610"/>
                </a:lnTo>
                <a:lnTo>
                  <a:pt x="127508" y="555498"/>
                </a:lnTo>
                <a:lnTo>
                  <a:pt x="131191" y="547243"/>
                </a:lnTo>
                <a:lnTo>
                  <a:pt x="135509" y="539623"/>
                </a:lnTo>
                <a:lnTo>
                  <a:pt x="140843" y="532892"/>
                </a:lnTo>
                <a:lnTo>
                  <a:pt x="146812" y="525780"/>
                </a:lnTo>
                <a:lnTo>
                  <a:pt x="150495" y="522605"/>
                </a:lnTo>
                <a:lnTo>
                  <a:pt x="154305" y="519049"/>
                </a:lnTo>
                <a:lnTo>
                  <a:pt x="157988" y="516001"/>
                </a:lnTo>
                <a:lnTo>
                  <a:pt x="162306" y="513461"/>
                </a:lnTo>
                <a:lnTo>
                  <a:pt x="166624" y="510413"/>
                </a:lnTo>
                <a:lnTo>
                  <a:pt x="171958" y="508254"/>
                </a:lnTo>
                <a:lnTo>
                  <a:pt x="176784" y="506222"/>
                </a:lnTo>
                <a:lnTo>
                  <a:pt x="181610" y="504189"/>
                </a:lnTo>
                <a:lnTo>
                  <a:pt x="202946" y="497586"/>
                </a:lnTo>
                <a:lnTo>
                  <a:pt x="221742" y="492379"/>
                </a:lnTo>
                <a:lnTo>
                  <a:pt x="237871" y="486791"/>
                </a:lnTo>
                <a:lnTo>
                  <a:pt x="251714" y="482727"/>
                </a:lnTo>
                <a:lnTo>
                  <a:pt x="263017" y="477520"/>
                </a:lnTo>
                <a:lnTo>
                  <a:pt x="271526" y="473456"/>
                </a:lnTo>
                <a:lnTo>
                  <a:pt x="275336" y="471424"/>
                </a:lnTo>
                <a:lnTo>
                  <a:pt x="278003" y="469392"/>
                </a:lnTo>
                <a:lnTo>
                  <a:pt x="280162" y="466852"/>
                </a:lnTo>
                <a:lnTo>
                  <a:pt x="281813" y="464185"/>
                </a:lnTo>
                <a:lnTo>
                  <a:pt x="282829" y="462152"/>
                </a:lnTo>
                <a:lnTo>
                  <a:pt x="283337" y="459613"/>
                </a:lnTo>
                <a:lnTo>
                  <a:pt x="283845" y="456564"/>
                </a:lnTo>
                <a:lnTo>
                  <a:pt x="283845" y="454025"/>
                </a:lnTo>
                <a:lnTo>
                  <a:pt x="283337" y="449326"/>
                </a:lnTo>
                <a:lnTo>
                  <a:pt x="283337" y="444754"/>
                </a:lnTo>
                <a:lnTo>
                  <a:pt x="282829" y="442722"/>
                </a:lnTo>
                <a:lnTo>
                  <a:pt x="283337" y="440689"/>
                </a:lnTo>
                <a:lnTo>
                  <a:pt x="283845" y="439166"/>
                </a:lnTo>
                <a:lnTo>
                  <a:pt x="284480" y="437642"/>
                </a:lnTo>
                <a:lnTo>
                  <a:pt x="286004" y="436626"/>
                </a:lnTo>
                <a:lnTo>
                  <a:pt x="287655" y="434975"/>
                </a:lnTo>
                <a:lnTo>
                  <a:pt x="289814" y="433958"/>
                </a:lnTo>
                <a:lnTo>
                  <a:pt x="292989" y="433958"/>
                </a:lnTo>
                <a:lnTo>
                  <a:pt x="303784" y="433451"/>
                </a:lnTo>
                <a:lnTo>
                  <a:pt x="311277" y="432943"/>
                </a:lnTo>
                <a:lnTo>
                  <a:pt x="313309" y="432435"/>
                </a:lnTo>
                <a:lnTo>
                  <a:pt x="315468" y="430911"/>
                </a:lnTo>
                <a:lnTo>
                  <a:pt x="317119" y="428370"/>
                </a:lnTo>
                <a:lnTo>
                  <a:pt x="319786" y="424307"/>
                </a:lnTo>
                <a:lnTo>
                  <a:pt x="321945" y="420624"/>
                </a:lnTo>
                <a:lnTo>
                  <a:pt x="325120" y="417068"/>
                </a:lnTo>
                <a:lnTo>
                  <a:pt x="328422" y="414020"/>
                </a:lnTo>
                <a:lnTo>
                  <a:pt x="332613" y="412495"/>
                </a:lnTo>
                <a:lnTo>
                  <a:pt x="334772" y="411988"/>
                </a:lnTo>
                <a:lnTo>
                  <a:pt x="336931" y="411988"/>
                </a:lnTo>
                <a:lnTo>
                  <a:pt x="339090" y="411988"/>
                </a:lnTo>
                <a:lnTo>
                  <a:pt x="341249" y="411988"/>
                </a:lnTo>
                <a:lnTo>
                  <a:pt x="343916" y="412495"/>
                </a:lnTo>
                <a:lnTo>
                  <a:pt x="345567" y="413512"/>
                </a:lnTo>
                <a:lnTo>
                  <a:pt x="347599" y="415544"/>
                </a:lnTo>
                <a:lnTo>
                  <a:pt x="349758" y="416560"/>
                </a:lnTo>
                <a:lnTo>
                  <a:pt x="354076" y="420624"/>
                </a:lnTo>
                <a:lnTo>
                  <a:pt x="357886" y="426339"/>
                </a:lnTo>
                <a:lnTo>
                  <a:pt x="361569" y="432435"/>
                </a:lnTo>
                <a:lnTo>
                  <a:pt x="365887" y="439674"/>
                </a:lnTo>
                <a:lnTo>
                  <a:pt x="369570" y="445770"/>
                </a:lnTo>
                <a:lnTo>
                  <a:pt x="373380" y="452501"/>
                </a:lnTo>
                <a:lnTo>
                  <a:pt x="378206" y="458597"/>
                </a:lnTo>
                <a:lnTo>
                  <a:pt x="383032" y="463169"/>
                </a:lnTo>
                <a:lnTo>
                  <a:pt x="388874" y="466344"/>
                </a:lnTo>
                <a:lnTo>
                  <a:pt x="394843" y="469900"/>
                </a:lnTo>
                <a:lnTo>
                  <a:pt x="400685" y="471932"/>
                </a:lnTo>
                <a:lnTo>
                  <a:pt x="406527" y="472948"/>
                </a:lnTo>
                <a:lnTo>
                  <a:pt x="415671" y="474472"/>
                </a:lnTo>
                <a:lnTo>
                  <a:pt x="418846" y="474980"/>
                </a:lnTo>
                <a:lnTo>
                  <a:pt x="422148" y="475995"/>
                </a:lnTo>
                <a:lnTo>
                  <a:pt x="425323" y="477012"/>
                </a:lnTo>
                <a:close/>
                <a:moveTo>
                  <a:pt x="982472" y="30733"/>
                </a:moveTo>
                <a:lnTo>
                  <a:pt x="978789" y="29210"/>
                </a:lnTo>
                <a:lnTo>
                  <a:pt x="964311" y="27686"/>
                </a:lnTo>
                <a:lnTo>
                  <a:pt x="963168" y="31750"/>
                </a:lnTo>
                <a:lnTo>
                  <a:pt x="969137" y="31750"/>
                </a:lnTo>
                <a:lnTo>
                  <a:pt x="982472" y="30733"/>
                </a:lnTo>
                <a:close/>
                <a:moveTo>
                  <a:pt x="780542" y="184404"/>
                </a:moveTo>
                <a:lnTo>
                  <a:pt x="790194" y="184404"/>
                </a:lnTo>
                <a:lnTo>
                  <a:pt x="805180" y="182880"/>
                </a:lnTo>
                <a:lnTo>
                  <a:pt x="820674" y="186944"/>
                </a:lnTo>
                <a:lnTo>
                  <a:pt x="834644" y="186944"/>
                </a:lnTo>
                <a:lnTo>
                  <a:pt x="835660" y="187960"/>
                </a:lnTo>
                <a:lnTo>
                  <a:pt x="848614" y="191135"/>
                </a:lnTo>
                <a:lnTo>
                  <a:pt x="849630" y="192151"/>
                </a:lnTo>
                <a:lnTo>
                  <a:pt x="853948" y="193675"/>
                </a:lnTo>
                <a:lnTo>
                  <a:pt x="859282" y="198755"/>
                </a:lnTo>
                <a:lnTo>
                  <a:pt x="874776" y="207010"/>
                </a:lnTo>
                <a:lnTo>
                  <a:pt x="886079" y="219837"/>
                </a:lnTo>
                <a:lnTo>
                  <a:pt x="891413" y="234695"/>
                </a:lnTo>
                <a:lnTo>
                  <a:pt x="884428" y="248031"/>
                </a:lnTo>
                <a:lnTo>
                  <a:pt x="876427" y="261366"/>
                </a:lnTo>
                <a:lnTo>
                  <a:pt x="874776" y="276225"/>
                </a:lnTo>
                <a:lnTo>
                  <a:pt x="874776" y="288925"/>
                </a:lnTo>
                <a:lnTo>
                  <a:pt x="860933" y="293116"/>
                </a:lnTo>
                <a:lnTo>
                  <a:pt x="845947" y="306451"/>
                </a:lnTo>
                <a:lnTo>
                  <a:pt x="830326" y="297180"/>
                </a:lnTo>
                <a:lnTo>
                  <a:pt x="820674" y="283845"/>
                </a:lnTo>
                <a:lnTo>
                  <a:pt x="805180" y="283845"/>
                </a:lnTo>
                <a:lnTo>
                  <a:pt x="792861" y="297180"/>
                </a:lnTo>
                <a:lnTo>
                  <a:pt x="777875" y="301244"/>
                </a:lnTo>
                <a:lnTo>
                  <a:pt x="763905" y="293116"/>
                </a:lnTo>
                <a:lnTo>
                  <a:pt x="759587" y="279781"/>
                </a:lnTo>
                <a:lnTo>
                  <a:pt x="756920" y="265430"/>
                </a:lnTo>
                <a:lnTo>
                  <a:pt x="761238" y="251587"/>
                </a:lnTo>
                <a:lnTo>
                  <a:pt x="761238" y="238760"/>
                </a:lnTo>
                <a:lnTo>
                  <a:pt x="762889" y="224408"/>
                </a:lnTo>
                <a:lnTo>
                  <a:pt x="766572" y="211074"/>
                </a:lnTo>
                <a:lnTo>
                  <a:pt x="769239" y="197231"/>
                </a:lnTo>
                <a:lnTo>
                  <a:pt x="780542" y="184404"/>
                </a:lnTo>
                <a:close/>
                <a:moveTo>
                  <a:pt x="1016254" y="5080"/>
                </a:moveTo>
                <a:lnTo>
                  <a:pt x="1010920" y="18923"/>
                </a:lnTo>
                <a:lnTo>
                  <a:pt x="996442" y="23495"/>
                </a:lnTo>
                <a:lnTo>
                  <a:pt x="992632" y="9144"/>
                </a:lnTo>
                <a:lnTo>
                  <a:pt x="1007745" y="0"/>
                </a:lnTo>
                <a:lnTo>
                  <a:pt x="1016254" y="5080"/>
                </a:lnTo>
                <a:close/>
                <a:moveTo>
                  <a:pt x="737108" y="231520"/>
                </a:moveTo>
                <a:lnTo>
                  <a:pt x="737108" y="245364"/>
                </a:lnTo>
                <a:lnTo>
                  <a:pt x="723773" y="250570"/>
                </a:lnTo>
                <a:lnTo>
                  <a:pt x="721106" y="237236"/>
                </a:lnTo>
                <a:lnTo>
                  <a:pt x="734949" y="231520"/>
                </a:lnTo>
                <a:lnTo>
                  <a:pt x="737108" y="231520"/>
                </a:lnTo>
                <a:close/>
              </a:path>
            </a:pathLst>
          </a:custGeom>
          <a:solidFill>
            <a:srgbClr val="D6D6D6"/>
          </a:solidFill>
        </p:spPr>
        <p:txBody>
          <a:bodyPr wrap="square" lIns="0" tIns="0" rIns="0" bIns="0" rtlCol="0">
            <a:noAutofit/>
          </a:bodyPr>
          <a:lstStyle/>
          <a:p>
            <a:endParaRPr sz="1662"/>
          </a:p>
        </p:txBody>
      </p:sp>
      <p:sp>
        <p:nvSpPr>
          <p:cNvPr id="340" name="object 340"/>
          <p:cNvSpPr/>
          <p:nvPr/>
        </p:nvSpPr>
        <p:spPr>
          <a:xfrm>
            <a:off x="1880088" y="2711020"/>
            <a:ext cx="946873" cy="743360"/>
          </a:xfrm>
          <a:custGeom>
            <a:avLst/>
            <a:gdLst/>
            <a:ahLst/>
            <a:cxnLst/>
            <a:rect l="l" t="t" r="r" b="b"/>
            <a:pathLst>
              <a:path w="1025779" h="805307">
                <a:moveTo>
                  <a:pt x="430086" y="481775"/>
                </a:moveTo>
                <a:lnTo>
                  <a:pt x="427927" y="489014"/>
                </a:lnTo>
                <a:lnTo>
                  <a:pt x="427927" y="503365"/>
                </a:lnTo>
                <a:lnTo>
                  <a:pt x="434912" y="517208"/>
                </a:lnTo>
                <a:lnTo>
                  <a:pt x="441897" y="531558"/>
                </a:lnTo>
                <a:lnTo>
                  <a:pt x="444564" y="544386"/>
                </a:lnTo>
                <a:lnTo>
                  <a:pt x="441897" y="557721"/>
                </a:lnTo>
                <a:lnTo>
                  <a:pt x="444564" y="572580"/>
                </a:lnTo>
                <a:lnTo>
                  <a:pt x="439230" y="585788"/>
                </a:lnTo>
                <a:lnTo>
                  <a:pt x="437579" y="599123"/>
                </a:lnTo>
                <a:lnTo>
                  <a:pt x="444564" y="613982"/>
                </a:lnTo>
                <a:lnTo>
                  <a:pt x="441897" y="626808"/>
                </a:lnTo>
                <a:lnTo>
                  <a:pt x="437579" y="641160"/>
                </a:lnTo>
                <a:lnTo>
                  <a:pt x="436055" y="654495"/>
                </a:lnTo>
                <a:lnTo>
                  <a:pt x="437579" y="669354"/>
                </a:lnTo>
                <a:lnTo>
                  <a:pt x="434912" y="682689"/>
                </a:lnTo>
                <a:lnTo>
                  <a:pt x="430594" y="696024"/>
                </a:lnTo>
                <a:lnTo>
                  <a:pt x="432245" y="710883"/>
                </a:lnTo>
                <a:lnTo>
                  <a:pt x="429578" y="725233"/>
                </a:lnTo>
                <a:lnTo>
                  <a:pt x="432245" y="738061"/>
                </a:lnTo>
                <a:lnTo>
                  <a:pt x="429578" y="751396"/>
                </a:lnTo>
                <a:lnTo>
                  <a:pt x="424752" y="766255"/>
                </a:lnTo>
                <a:lnTo>
                  <a:pt x="422085" y="779590"/>
                </a:lnTo>
                <a:lnTo>
                  <a:pt x="409766" y="792925"/>
                </a:lnTo>
                <a:lnTo>
                  <a:pt x="397447" y="779590"/>
                </a:lnTo>
                <a:lnTo>
                  <a:pt x="383477" y="768795"/>
                </a:lnTo>
                <a:lnTo>
                  <a:pt x="373825" y="755460"/>
                </a:lnTo>
                <a:lnTo>
                  <a:pt x="358839" y="746189"/>
                </a:lnTo>
                <a:lnTo>
                  <a:pt x="344361" y="733489"/>
                </a:lnTo>
                <a:lnTo>
                  <a:pt x="335217" y="720154"/>
                </a:lnTo>
                <a:lnTo>
                  <a:pt x="319723" y="716979"/>
                </a:lnTo>
                <a:lnTo>
                  <a:pt x="321374" y="730821"/>
                </a:lnTo>
                <a:lnTo>
                  <a:pt x="310071" y="745173"/>
                </a:lnTo>
                <a:lnTo>
                  <a:pt x="314389" y="758000"/>
                </a:lnTo>
                <a:lnTo>
                  <a:pt x="313246" y="771335"/>
                </a:lnTo>
                <a:lnTo>
                  <a:pt x="298895" y="774383"/>
                </a:lnTo>
                <a:lnTo>
                  <a:pt x="283782" y="767779"/>
                </a:lnTo>
                <a:lnTo>
                  <a:pt x="269939" y="759524"/>
                </a:lnTo>
                <a:lnTo>
                  <a:pt x="256477" y="754444"/>
                </a:lnTo>
                <a:lnTo>
                  <a:pt x="241999" y="745173"/>
                </a:lnTo>
                <a:lnTo>
                  <a:pt x="228156" y="737045"/>
                </a:lnTo>
                <a:lnTo>
                  <a:pt x="214694" y="723710"/>
                </a:lnTo>
                <a:lnTo>
                  <a:pt x="199708" y="722694"/>
                </a:lnTo>
                <a:lnTo>
                  <a:pt x="185230" y="731838"/>
                </a:lnTo>
                <a:lnTo>
                  <a:pt x="193866" y="746189"/>
                </a:lnTo>
                <a:lnTo>
                  <a:pt x="203518" y="759524"/>
                </a:lnTo>
                <a:lnTo>
                  <a:pt x="212027" y="772858"/>
                </a:lnTo>
                <a:lnTo>
                  <a:pt x="215837" y="786194"/>
                </a:lnTo>
                <a:lnTo>
                  <a:pt x="208852" y="800545"/>
                </a:lnTo>
                <a:lnTo>
                  <a:pt x="193866" y="800545"/>
                </a:lnTo>
                <a:lnTo>
                  <a:pt x="190056" y="795465"/>
                </a:lnTo>
                <a:lnTo>
                  <a:pt x="190056" y="793940"/>
                </a:lnTo>
                <a:lnTo>
                  <a:pt x="184214" y="780606"/>
                </a:lnTo>
                <a:lnTo>
                  <a:pt x="169228" y="768795"/>
                </a:lnTo>
                <a:lnTo>
                  <a:pt x="155258" y="755968"/>
                </a:lnTo>
                <a:lnTo>
                  <a:pt x="140780" y="748856"/>
                </a:lnTo>
                <a:lnTo>
                  <a:pt x="138113" y="746189"/>
                </a:lnTo>
                <a:lnTo>
                  <a:pt x="140780" y="737045"/>
                </a:lnTo>
                <a:lnTo>
                  <a:pt x="127445" y="726250"/>
                </a:lnTo>
                <a:lnTo>
                  <a:pt x="112459" y="715963"/>
                </a:lnTo>
                <a:lnTo>
                  <a:pt x="98489" y="702627"/>
                </a:lnTo>
                <a:lnTo>
                  <a:pt x="84011" y="689420"/>
                </a:lnTo>
                <a:lnTo>
                  <a:pt x="81344" y="674561"/>
                </a:lnTo>
                <a:lnTo>
                  <a:pt x="67882" y="665290"/>
                </a:lnTo>
                <a:lnTo>
                  <a:pt x="65215" y="651955"/>
                </a:lnTo>
                <a:lnTo>
                  <a:pt x="50737" y="641668"/>
                </a:lnTo>
                <a:lnTo>
                  <a:pt x="35751" y="636588"/>
                </a:lnTo>
                <a:lnTo>
                  <a:pt x="24575" y="622745"/>
                </a:lnTo>
                <a:lnTo>
                  <a:pt x="11113" y="616649"/>
                </a:lnTo>
                <a:lnTo>
                  <a:pt x="4763" y="614998"/>
                </a:lnTo>
                <a:lnTo>
                  <a:pt x="11620" y="611950"/>
                </a:lnTo>
                <a:lnTo>
                  <a:pt x="20764" y="607377"/>
                </a:lnTo>
                <a:lnTo>
                  <a:pt x="25083" y="605346"/>
                </a:lnTo>
                <a:lnTo>
                  <a:pt x="29401" y="602298"/>
                </a:lnTo>
                <a:lnTo>
                  <a:pt x="30925" y="600646"/>
                </a:lnTo>
                <a:lnTo>
                  <a:pt x="32067" y="599123"/>
                </a:lnTo>
                <a:lnTo>
                  <a:pt x="32576" y="598107"/>
                </a:lnTo>
                <a:lnTo>
                  <a:pt x="32576" y="596583"/>
                </a:lnTo>
                <a:lnTo>
                  <a:pt x="34227" y="599123"/>
                </a:lnTo>
                <a:lnTo>
                  <a:pt x="35242" y="603314"/>
                </a:lnTo>
                <a:lnTo>
                  <a:pt x="36386" y="607886"/>
                </a:lnTo>
                <a:lnTo>
                  <a:pt x="36894" y="612965"/>
                </a:lnTo>
                <a:lnTo>
                  <a:pt x="37910" y="614998"/>
                </a:lnTo>
                <a:lnTo>
                  <a:pt x="38417" y="617157"/>
                </a:lnTo>
                <a:lnTo>
                  <a:pt x="40577" y="619696"/>
                </a:lnTo>
                <a:lnTo>
                  <a:pt x="41720" y="621221"/>
                </a:lnTo>
                <a:lnTo>
                  <a:pt x="43879" y="623761"/>
                </a:lnTo>
                <a:lnTo>
                  <a:pt x="45911" y="625285"/>
                </a:lnTo>
                <a:lnTo>
                  <a:pt x="48705" y="626301"/>
                </a:lnTo>
                <a:lnTo>
                  <a:pt x="52388" y="627317"/>
                </a:lnTo>
                <a:lnTo>
                  <a:pt x="59881" y="628333"/>
                </a:lnTo>
                <a:lnTo>
                  <a:pt x="68517" y="628333"/>
                </a:lnTo>
                <a:lnTo>
                  <a:pt x="77534" y="628333"/>
                </a:lnTo>
                <a:lnTo>
                  <a:pt x="86170" y="627317"/>
                </a:lnTo>
                <a:lnTo>
                  <a:pt x="99505" y="625793"/>
                </a:lnTo>
                <a:lnTo>
                  <a:pt x="104966" y="624777"/>
                </a:lnTo>
                <a:lnTo>
                  <a:pt x="105474" y="624777"/>
                </a:lnTo>
                <a:lnTo>
                  <a:pt x="106998" y="622237"/>
                </a:lnTo>
                <a:lnTo>
                  <a:pt x="110808" y="618173"/>
                </a:lnTo>
                <a:lnTo>
                  <a:pt x="116142" y="608394"/>
                </a:lnTo>
                <a:lnTo>
                  <a:pt x="118809" y="600139"/>
                </a:lnTo>
                <a:lnTo>
                  <a:pt x="122619" y="588963"/>
                </a:lnTo>
                <a:lnTo>
                  <a:pt x="124143" y="582232"/>
                </a:lnTo>
                <a:lnTo>
                  <a:pt x="126302" y="575120"/>
                </a:lnTo>
                <a:lnTo>
                  <a:pt x="128969" y="567373"/>
                </a:lnTo>
                <a:lnTo>
                  <a:pt x="132271" y="560261"/>
                </a:lnTo>
                <a:lnTo>
                  <a:pt x="135954" y="552006"/>
                </a:lnTo>
                <a:lnTo>
                  <a:pt x="140272" y="544386"/>
                </a:lnTo>
                <a:lnTo>
                  <a:pt x="145606" y="537655"/>
                </a:lnTo>
                <a:lnTo>
                  <a:pt x="151575" y="530543"/>
                </a:lnTo>
                <a:lnTo>
                  <a:pt x="155258" y="527368"/>
                </a:lnTo>
                <a:lnTo>
                  <a:pt x="159068" y="523812"/>
                </a:lnTo>
                <a:lnTo>
                  <a:pt x="162751" y="520764"/>
                </a:lnTo>
                <a:lnTo>
                  <a:pt x="167069" y="518224"/>
                </a:lnTo>
                <a:lnTo>
                  <a:pt x="171387" y="515176"/>
                </a:lnTo>
                <a:lnTo>
                  <a:pt x="176721" y="513017"/>
                </a:lnTo>
                <a:lnTo>
                  <a:pt x="181547" y="510985"/>
                </a:lnTo>
                <a:lnTo>
                  <a:pt x="186373" y="508952"/>
                </a:lnTo>
                <a:lnTo>
                  <a:pt x="207709" y="502349"/>
                </a:lnTo>
                <a:lnTo>
                  <a:pt x="226505" y="497142"/>
                </a:lnTo>
                <a:lnTo>
                  <a:pt x="242634" y="491554"/>
                </a:lnTo>
                <a:lnTo>
                  <a:pt x="256477" y="487490"/>
                </a:lnTo>
                <a:lnTo>
                  <a:pt x="267780" y="482283"/>
                </a:lnTo>
                <a:lnTo>
                  <a:pt x="276289" y="478219"/>
                </a:lnTo>
                <a:lnTo>
                  <a:pt x="280099" y="476187"/>
                </a:lnTo>
                <a:lnTo>
                  <a:pt x="282766" y="474155"/>
                </a:lnTo>
                <a:lnTo>
                  <a:pt x="284925" y="471615"/>
                </a:lnTo>
                <a:lnTo>
                  <a:pt x="286576" y="468948"/>
                </a:lnTo>
                <a:lnTo>
                  <a:pt x="287592" y="466915"/>
                </a:lnTo>
                <a:lnTo>
                  <a:pt x="288100" y="464376"/>
                </a:lnTo>
                <a:lnTo>
                  <a:pt x="288608" y="461327"/>
                </a:lnTo>
                <a:lnTo>
                  <a:pt x="288608" y="458788"/>
                </a:lnTo>
                <a:lnTo>
                  <a:pt x="288100" y="454089"/>
                </a:lnTo>
                <a:lnTo>
                  <a:pt x="288100" y="449517"/>
                </a:lnTo>
                <a:lnTo>
                  <a:pt x="287592" y="447485"/>
                </a:lnTo>
                <a:lnTo>
                  <a:pt x="288100" y="445452"/>
                </a:lnTo>
                <a:lnTo>
                  <a:pt x="288608" y="443929"/>
                </a:lnTo>
                <a:lnTo>
                  <a:pt x="289243" y="442405"/>
                </a:lnTo>
                <a:lnTo>
                  <a:pt x="290767" y="441389"/>
                </a:lnTo>
                <a:lnTo>
                  <a:pt x="292418" y="439738"/>
                </a:lnTo>
                <a:lnTo>
                  <a:pt x="294577" y="438721"/>
                </a:lnTo>
                <a:lnTo>
                  <a:pt x="297752" y="438721"/>
                </a:lnTo>
                <a:lnTo>
                  <a:pt x="308547" y="438214"/>
                </a:lnTo>
                <a:lnTo>
                  <a:pt x="316040" y="437706"/>
                </a:lnTo>
                <a:lnTo>
                  <a:pt x="318072" y="437198"/>
                </a:lnTo>
                <a:lnTo>
                  <a:pt x="320231" y="435674"/>
                </a:lnTo>
                <a:lnTo>
                  <a:pt x="321882" y="433133"/>
                </a:lnTo>
                <a:lnTo>
                  <a:pt x="324549" y="429070"/>
                </a:lnTo>
                <a:lnTo>
                  <a:pt x="326708" y="425387"/>
                </a:lnTo>
                <a:lnTo>
                  <a:pt x="329883" y="421831"/>
                </a:lnTo>
                <a:lnTo>
                  <a:pt x="333185" y="418783"/>
                </a:lnTo>
                <a:lnTo>
                  <a:pt x="337376" y="417258"/>
                </a:lnTo>
                <a:lnTo>
                  <a:pt x="339535" y="416751"/>
                </a:lnTo>
                <a:lnTo>
                  <a:pt x="341694" y="416751"/>
                </a:lnTo>
                <a:lnTo>
                  <a:pt x="343853" y="416751"/>
                </a:lnTo>
                <a:lnTo>
                  <a:pt x="346012" y="416751"/>
                </a:lnTo>
                <a:lnTo>
                  <a:pt x="348679" y="417258"/>
                </a:lnTo>
                <a:lnTo>
                  <a:pt x="350330" y="418275"/>
                </a:lnTo>
                <a:lnTo>
                  <a:pt x="352362" y="420307"/>
                </a:lnTo>
                <a:lnTo>
                  <a:pt x="354521" y="421323"/>
                </a:lnTo>
                <a:lnTo>
                  <a:pt x="358839" y="425387"/>
                </a:lnTo>
                <a:lnTo>
                  <a:pt x="362649" y="431102"/>
                </a:lnTo>
                <a:lnTo>
                  <a:pt x="366332" y="437198"/>
                </a:lnTo>
                <a:lnTo>
                  <a:pt x="370650" y="444437"/>
                </a:lnTo>
                <a:lnTo>
                  <a:pt x="374333" y="450533"/>
                </a:lnTo>
                <a:lnTo>
                  <a:pt x="378143" y="457264"/>
                </a:lnTo>
                <a:lnTo>
                  <a:pt x="382969" y="463360"/>
                </a:lnTo>
                <a:lnTo>
                  <a:pt x="387795" y="467932"/>
                </a:lnTo>
                <a:lnTo>
                  <a:pt x="393637" y="471107"/>
                </a:lnTo>
                <a:lnTo>
                  <a:pt x="399606" y="474663"/>
                </a:lnTo>
                <a:lnTo>
                  <a:pt x="405448" y="476695"/>
                </a:lnTo>
                <a:lnTo>
                  <a:pt x="411290" y="477711"/>
                </a:lnTo>
                <a:lnTo>
                  <a:pt x="420434" y="479235"/>
                </a:lnTo>
                <a:lnTo>
                  <a:pt x="423609" y="479743"/>
                </a:lnTo>
                <a:lnTo>
                  <a:pt x="426911" y="480758"/>
                </a:lnTo>
                <a:lnTo>
                  <a:pt x="430086" y="481775"/>
                </a:lnTo>
                <a:close/>
                <a:moveTo>
                  <a:pt x="987235" y="35496"/>
                </a:moveTo>
                <a:lnTo>
                  <a:pt x="983552" y="33973"/>
                </a:lnTo>
                <a:lnTo>
                  <a:pt x="969074" y="32449"/>
                </a:lnTo>
                <a:lnTo>
                  <a:pt x="967931" y="36513"/>
                </a:lnTo>
                <a:lnTo>
                  <a:pt x="973900" y="36513"/>
                </a:lnTo>
                <a:lnTo>
                  <a:pt x="987235" y="35496"/>
                </a:lnTo>
                <a:close/>
                <a:moveTo>
                  <a:pt x="785305" y="189167"/>
                </a:moveTo>
                <a:lnTo>
                  <a:pt x="794957" y="189167"/>
                </a:lnTo>
                <a:lnTo>
                  <a:pt x="809943" y="187643"/>
                </a:lnTo>
                <a:lnTo>
                  <a:pt x="825437" y="191707"/>
                </a:lnTo>
                <a:lnTo>
                  <a:pt x="839407" y="191707"/>
                </a:lnTo>
                <a:lnTo>
                  <a:pt x="840423" y="192723"/>
                </a:lnTo>
                <a:lnTo>
                  <a:pt x="853377" y="195898"/>
                </a:lnTo>
                <a:lnTo>
                  <a:pt x="854393" y="196914"/>
                </a:lnTo>
                <a:lnTo>
                  <a:pt x="858711" y="198438"/>
                </a:lnTo>
                <a:lnTo>
                  <a:pt x="864045" y="203518"/>
                </a:lnTo>
                <a:lnTo>
                  <a:pt x="879539" y="211773"/>
                </a:lnTo>
                <a:lnTo>
                  <a:pt x="890842" y="224600"/>
                </a:lnTo>
                <a:lnTo>
                  <a:pt x="896176" y="239458"/>
                </a:lnTo>
                <a:lnTo>
                  <a:pt x="889191" y="252794"/>
                </a:lnTo>
                <a:lnTo>
                  <a:pt x="881190" y="266129"/>
                </a:lnTo>
                <a:lnTo>
                  <a:pt x="879539" y="280988"/>
                </a:lnTo>
                <a:lnTo>
                  <a:pt x="879539" y="293688"/>
                </a:lnTo>
                <a:lnTo>
                  <a:pt x="865696" y="297879"/>
                </a:lnTo>
                <a:lnTo>
                  <a:pt x="850710" y="311214"/>
                </a:lnTo>
                <a:lnTo>
                  <a:pt x="835089" y="301943"/>
                </a:lnTo>
                <a:lnTo>
                  <a:pt x="825437" y="288608"/>
                </a:lnTo>
                <a:lnTo>
                  <a:pt x="809943" y="288608"/>
                </a:lnTo>
                <a:lnTo>
                  <a:pt x="797624" y="301943"/>
                </a:lnTo>
                <a:lnTo>
                  <a:pt x="782638" y="306007"/>
                </a:lnTo>
                <a:lnTo>
                  <a:pt x="768668" y="297879"/>
                </a:lnTo>
                <a:lnTo>
                  <a:pt x="764350" y="284544"/>
                </a:lnTo>
                <a:lnTo>
                  <a:pt x="761683" y="270193"/>
                </a:lnTo>
                <a:lnTo>
                  <a:pt x="766001" y="256350"/>
                </a:lnTo>
                <a:lnTo>
                  <a:pt x="766001" y="243523"/>
                </a:lnTo>
                <a:lnTo>
                  <a:pt x="767652" y="229171"/>
                </a:lnTo>
                <a:lnTo>
                  <a:pt x="771335" y="215837"/>
                </a:lnTo>
                <a:lnTo>
                  <a:pt x="774002" y="201994"/>
                </a:lnTo>
                <a:lnTo>
                  <a:pt x="785305" y="189167"/>
                </a:lnTo>
                <a:close/>
                <a:moveTo>
                  <a:pt x="1021017" y="9843"/>
                </a:moveTo>
                <a:lnTo>
                  <a:pt x="1015683" y="23686"/>
                </a:lnTo>
                <a:lnTo>
                  <a:pt x="1001205" y="28258"/>
                </a:lnTo>
                <a:lnTo>
                  <a:pt x="997395" y="13907"/>
                </a:lnTo>
                <a:lnTo>
                  <a:pt x="1012508" y="4763"/>
                </a:lnTo>
                <a:lnTo>
                  <a:pt x="1021017" y="9843"/>
                </a:lnTo>
                <a:close/>
                <a:moveTo>
                  <a:pt x="741871" y="236283"/>
                </a:moveTo>
                <a:lnTo>
                  <a:pt x="741871" y="250127"/>
                </a:lnTo>
                <a:lnTo>
                  <a:pt x="728536" y="255333"/>
                </a:lnTo>
                <a:lnTo>
                  <a:pt x="725869" y="241999"/>
                </a:lnTo>
                <a:lnTo>
                  <a:pt x="739712" y="236283"/>
                </a:lnTo>
                <a:lnTo>
                  <a:pt x="741871" y="236283"/>
                </a:lnTo>
                <a:close/>
              </a:path>
            </a:pathLst>
          </a:custGeom>
          <a:ln w="9525">
            <a:solidFill>
              <a:srgbClr val="FFFFFF"/>
            </a:solidFill>
          </a:ln>
        </p:spPr>
        <p:txBody>
          <a:bodyPr wrap="square" lIns="0" tIns="0" rIns="0" bIns="0" rtlCol="0">
            <a:noAutofit/>
          </a:bodyPr>
          <a:lstStyle/>
          <a:p>
            <a:endParaRPr sz="1662"/>
          </a:p>
        </p:txBody>
      </p:sp>
      <p:sp>
        <p:nvSpPr>
          <p:cNvPr id="341" name="object 341"/>
          <p:cNvSpPr/>
          <p:nvPr/>
        </p:nvSpPr>
        <p:spPr>
          <a:xfrm>
            <a:off x="1613330" y="2706859"/>
            <a:ext cx="851330" cy="584747"/>
          </a:xfrm>
          <a:custGeom>
            <a:avLst/>
            <a:gdLst/>
            <a:ahLst/>
            <a:cxnLst/>
            <a:rect l="l" t="t" r="r" b="b"/>
            <a:pathLst>
              <a:path w="922274" h="633476">
                <a:moveTo>
                  <a:pt x="470027" y="32893"/>
                </a:moveTo>
                <a:lnTo>
                  <a:pt x="474345" y="43560"/>
                </a:lnTo>
                <a:lnTo>
                  <a:pt x="475869" y="51816"/>
                </a:lnTo>
                <a:lnTo>
                  <a:pt x="466217" y="66166"/>
                </a:lnTo>
                <a:lnTo>
                  <a:pt x="470535" y="81026"/>
                </a:lnTo>
                <a:lnTo>
                  <a:pt x="479171" y="66166"/>
                </a:lnTo>
                <a:lnTo>
                  <a:pt x="492506" y="76962"/>
                </a:lnTo>
                <a:lnTo>
                  <a:pt x="495173" y="90297"/>
                </a:lnTo>
                <a:lnTo>
                  <a:pt x="509143" y="96901"/>
                </a:lnTo>
                <a:lnTo>
                  <a:pt x="523113" y="91821"/>
                </a:lnTo>
                <a:lnTo>
                  <a:pt x="536956" y="103632"/>
                </a:lnTo>
                <a:lnTo>
                  <a:pt x="539623" y="116966"/>
                </a:lnTo>
                <a:lnTo>
                  <a:pt x="536956" y="129794"/>
                </a:lnTo>
                <a:lnTo>
                  <a:pt x="525780" y="143129"/>
                </a:lnTo>
                <a:lnTo>
                  <a:pt x="512318" y="154940"/>
                </a:lnTo>
                <a:lnTo>
                  <a:pt x="496824" y="159512"/>
                </a:lnTo>
                <a:lnTo>
                  <a:pt x="496824" y="162052"/>
                </a:lnTo>
                <a:lnTo>
                  <a:pt x="510159" y="169798"/>
                </a:lnTo>
                <a:lnTo>
                  <a:pt x="509143" y="184658"/>
                </a:lnTo>
                <a:lnTo>
                  <a:pt x="504825" y="197485"/>
                </a:lnTo>
                <a:lnTo>
                  <a:pt x="494157" y="203073"/>
                </a:lnTo>
                <a:lnTo>
                  <a:pt x="480187" y="214884"/>
                </a:lnTo>
                <a:lnTo>
                  <a:pt x="479171" y="228219"/>
                </a:lnTo>
                <a:lnTo>
                  <a:pt x="485521" y="214884"/>
                </a:lnTo>
                <a:lnTo>
                  <a:pt x="498983" y="205740"/>
                </a:lnTo>
                <a:lnTo>
                  <a:pt x="514985" y="197485"/>
                </a:lnTo>
                <a:lnTo>
                  <a:pt x="517144" y="184658"/>
                </a:lnTo>
                <a:lnTo>
                  <a:pt x="518795" y="169798"/>
                </a:lnTo>
                <a:lnTo>
                  <a:pt x="530098" y="156972"/>
                </a:lnTo>
                <a:lnTo>
                  <a:pt x="543433" y="146177"/>
                </a:lnTo>
                <a:lnTo>
                  <a:pt x="546608" y="159512"/>
                </a:lnTo>
                <a:lnTo>
                  <a:pt x="549275" y="160528"/>
                </a:lnTo>
                <a:lnTo>
                  <a:pt x="555752" y="151257"/>
                </a:lnTo>
                <a:lnTo>
                  <a:pt x="571881" y="159512"/>
                </a:lnTo>
                <a:lnTo>
                  <a:pt x="579882" y="157988"/>
                </a:lnTo>
                <a:lnTo>
                  <a:pt x="594868" y="157988"/>
                </a:lnTo>
                <a:lnTo>
                  <a:pt x="608838" y="154940"/>
                </a:lnTo>
                <a:lnTo>
                  <a:pt x="624332" y="159512"/>
                </a:lnTo>
                <a:lnTo>
                  <a:pt x="638302" y="160528"/>
                </a:lnTo>
                <a:lnTo>
                  <a:pt x="653288" y="163068"/>
                </a:lnTo>
                <a:lnTo>
                  <a:pt x="667258" y="168783"/>
                </a:lnTo>
                <a:lnTo>
                  <a:pt x="681228" y="165735"/>
                </a:lnTo>
                <a:lnTo>
                  <a:pt x="679577" y="180594"/>
                </a:lnTo>
                <a:lnTo>
                  <a:pt x="677926" y="193929"/>
                </a:lnTo>
                <a:lnTo>
                  <a:pt x="683895" y="206756"/>
                </a:lnTo>
                <a:lnTo>
                  <a:pt x="698881" y="214884"/>
                </a:lnTo>
                <a:lnTo>
                  <a:pt x="712851" y="223139"/>
                </a:lnTo>
                <a:lnTo>
                  <a:pt x="711200" y="237490"/>
                </a:lnTo>
                <a:lnTo>
                  <a:pt x="713867" y="250825"/>
                </a:lnTo>
                <a:lnTo>
                  <a:pt x="728345" y="265684"/>
                </a:lnTo>
                <a:lnTo>
                  <a:pt x="743331" y="264160"/>
                </a:lnTo>
                <a:lnTo>
                  <a:pt x="757301" y="270764"/>
                </a:lnTo>
                <a:lnTo>
                  <a:pt x="763143" y="283591"/>
                </a:lnTo>
                <a:lnTo>
                  <a:pt x="761619" y="297434"/>
                </a:lnTo>
                <a:lnTo>
                  <a:pt x="766953" y="311912"/>
                </a:lnTo>
                <a:lnTo>
                  <a:pt x="754634" y="326263"/>
                </a:lnTo>
                <a:lnTo>
                  <a:pt x="740664" y="336931"/>
                </a:lnTo>
                <a:lnTo>
                  <a:pt x="731012" y="351916"/>
                </a:lnTo>
                <a:lnTo>
                  <a:pt x="722376" y="377952"/>
                </a:lnTo>
                <a:lnTo>
                  <a:pt x="718693" y="393446"/>
                </a:lnTo>
                <a:lnTo>
                  <a:pt x="719709" y="407797"/>
                </a:lnTo>
                <a:lnTo>
                  <a:pt x="734822" y="415416"/>
                </a:lnTo>
                <a:lnTo>
                  <a:pt x="743331" y="428752"/>
                </a:lnTo>
                <a:lnTo>
                  <a:pt x="736346" y="442087"/>
                </a:lnTo>
                <a:lnTo>
                  <a:pt x="728345" y="454914"/>
                </a:lnTo>
                <a:lnTo>
                  <a:pt x="724027" y="470281"/>
                </a:lnTo>
                <a:lnTo>
                  <a:pt x="719709" y="483108"/>
                </a:lnTo>
                <a:lnTo>
                  <a:pt x="719201" y="486791"/>
                </a:lnTo>
                <a:lnTo>
                  <a:pt x="716026" y="485775"/>
                </a:lnTo>
                <a:lnTo>
                  <a:pt x="712851" y="484632"/>
                </a:lnTo>
                <a:lnTo>
                  <a:pt x="709549" y="484123"/>
                </a:lnTo>
                <a:lnTo>
                  <a:pt x="700405" y="482600"/>
                </a:lnTo>
                <a:lnTo>
                  <a:pt x="694563" y="481584"/>
                </a:lnTo>
                <a:lnTo>
                  <a:pt x="688721" y="479552"/>
                </a:lnTo>
                <a:lnTo>
                  <a:pt x="682752" y="475996"/>
                </a:lnTo>
                <a:lnTo>
                  <a:pt x="676910" y="472948"/>
                </a:lnTo>
                <a:lnTo>
                  <a:pt x="672084" y="468248"/>
                </a:lnTo>
                <a:lnTo>
                  <a:pt x="667258" y="462153"/>
                </a:lnTo>
                <a:lnTo>
                  <a:pt x="663448" y="455422"/>
                </a:lnTo>
                <a:lnTo>
                  <a:pt x="659765" y="449326"/>
                </a:lnTo>
                <a:lnTo>
                  <a:pt x="655447" y="442087"/>
                </a:lnTo>
                <a:lnTo>
                  <a:pt x="651637" y="435991"/>
                </a:lnTo>
                <a:lnTo>
                  <a:pt x="647954" y="430276"/>
                </a:lnTo>
                <a:lnTo>
                  <a:pt x="643636" y="426212"/>
                </a:lnTo>
                <a:lnTo>
                  <a:pt x="641477" y="425196"/>
                </a:lnTo>
                <a:lnTo>
                  <a:pt x="639318" y="423164"/>
                </a:lnTo>
                <a:lnTo>
                  <a:pt x="637794" y="422148"/>
                </a:lnTo>
                <a:lnTo>
                  <a:pt x="635127" y="421640"/>
                </a:lnTo>
                <a:lnTo>
                  <a:pt x="632968" y="421640"/>
                </a:lnTo>
                <a:lnTo>
                  <a:pt x="630809" y="421640"/>
                </a:lnTo>
                <a:lnTo>
                  <a:pt x="628650" y="421640"/>
                </a:lnTo>
                <a:lnTo>
                  <a:pt x="626491" y="422148"/>
                </a:lnTo>
                <a:lnTo>
                  <a:pt x="622173" y="423672"/>
                </a:lnTo>
                <a:lnTo>
                  <a:pt x="618998" y="426720"/>
                </a:lnTo>
                <a:lnTo>
                  <a:pt x="615823" y="430276"/>
                </a:lnTo>
                <a:lnTo>
                  <a:pt x="613664" y="433959"/>
                </a:lnTo>
                <a:lnTo>
                  <a:pt x="610997" y="438023"/>
                </a:lnTo>
                <a:lnTo>
                  <a:pt x="609346" y="440563"/>
                </a:lnTo>
                <a:lnTo>
                  <a:pt x="607187" y="442087"/>
                </a:lnTo>
                <a:lnTo>
                  <a:pt x="605028" y="442595"/>
                </a:lnTo>
                <a:lnTo>
                  <a:pt x="597535" y="443103"/>
                </a:lnTo>
                <a:lnTo>
                  <a:pt x="586867" y="443610"/>
                </a:lnTo>
                <a:lnTo>
                  <a:pt x="583692" y="443610"/>
                </a:lnTo>
                <a:lnTo>
                  <a:pt x="581533" y="444627"/>
                </a:lnTo>
                <a:lnTo>
                  <a:pt x="579882" y="446278"/>
                </a:lnTo>
                <a:lnTo>
                  <a:pt x="578231" y="447294"/>
                </a:lnTo>
                <a:lnTo>
                  <a:pt x="577723" y="448818"/>
                </a:lnTo>
                <a:lnTo>
                  <a:pt x="577215" y="450341"/>
                </a:lnTo>
                <a:lnTo>
                  <a:pt x="576707" y="452373"/>
                </a:lnTo>
                <a:lnTo>
                  <a:pt x="577215" y="454406"/>
                </a:lnTo>
                <a:lnTo>
                  <a:pt x="577215" y="459104"/>
                </a:lnTo>
                <a:lnTo>
                  <a:pt x="577723" y="463677"/>
                </a:lnTo>
                <a:lnTo>
                  <a:pt x="577723" y="466216"/>
                </a:lnTo>
                <a:lnTo>
                  <a:pt x="577215" y="469265"/>
                </a:lnTo>
                <a:lnTo>
                  <a:pt x="576707" y="471932"/>
                </a:lnTo>
                <a:lnTo>
                  <a:pt x="575564" y="473964"/>
                </a:lnTo>
                <a:lnTo>
                  <a:pt x="574040" y="476504"/>
                </a:lnTo>
                <a:lnTo>
                  <a:pt x="571881" y="479044"/>
                </a:lnTo>
                <a:lnTo>
                  <a:pt x="569214" y="481076"/>
                </a:lnTo>
                <a:lnTo>
                  <a:pt x="565404" y="483108"/>
                </a:lnTo>
                <a:lnTo>
                  <a:pt x="556895" y="487298"/>
                </a:lnTo>
                <a:lnTo>
                  <a:pt x="545592" y="492379"/>
                </a:lnTo>
                <a:lnTo>
                  <a:pt x="531622" y="496443"/>
                </a:lnTo>
                <a:lnTo>
                  <a:pt x="515620" y="502158"/>
                </a:lnTo>
                <a:lnTo>
                  <a:pt x="496824" y="507238"/>
                </a:lnTo>
                <a:lnTo>
                  <a:pt x="475361" y="513969"/>
                </a:lnTo>
                <a:lnTo>
                  <a:pt x="470535" y="516001"/>
                </a:lnTo>
                <a:lnTo>
                  <a:pt x="465709" y="518033"/>
                </a:lnTo>
                <a:lnTo>
                  <a:pt x="460375" y="520065"/>
                </a:lnTo>
                <a:lnTo>
                  <a:pt x="456057" y="523113"/>
                </a:lnTo>
                <a:lnTo>
                  <a:pt x="451739" y="525779"/>
                </a:lnTo>
                <a:lnTo>
                  <a:pt x="448056" y="528828"/>
                </a:lnTo>
                <a:lnTo>
                  <a:pt x="444246" y="532384"/>
                </a:lnTo>
                <a:lnTo>
                  <a:pt x="440563" y="535432"/>
                </a:lnTo>
                <a:lnTo>
                  <a:pt x="434594" y="542671"/>
                </a:lnTo>
                <a:lnTo>
                  <a:pt x="429260" y="549275"/>
                </a:lnTo>
                <a:lnTo>
                  <a:pt x="424942" y="557022"/>
                </a:lnTo>
                <a:lnTo>
                  <a:pt x="421259" y="565277"/>
                </a:lnTo>
                <a:lnTo>
                  <a:pt x="418084" y="572389"/>
                </a:lnTo>
                <a:lnTo>
                  <a:pt x="415290" y="580135"/>
                </a:lnTo>
                <a:lnTo>
                  <a:pt x="413258" y="587248"/>
                </a:lnTo>
                <a:lnTo>
                  <a:pt x="411607" y="593979"/>
                </a:lnTo>
                <a:lnTo>
                  <a:pt x="407797" y="605282"/>
                </a:lnTo>
                <a:lnTo>
                  <a:pt x="405130" y="613410"/>
                </a:lnTo>
                <a:lnTo>
                  <a:pt x="399796" y="623189"/>
                </a:lnTo>
                <a:lnTo>
                  <a:pt x="396113" y="627253"/>
                </a:lnTo>
                <a:lnTo>
                  <a:pt x="394462" y="629793"/>
                </a:lnTo>
                <a:lnTo>
                  <a:pt x="393954" y="629793"/>
                </a:lnTo>
                <a:lnTo>
                  <a:pt x="388493" y="630809"/>
                </a:lnTo>
                <a:lnTo>
                  <a:pt x="375158" y="632460"/>
                </a:lnTo>
                <a:lnTo>
                  <a:pt x="366522" y="633476"/>
                </a:lnTo>
                <a:lnTo>
                  <a:pt x="357505" y="633476"/>
                </a:lnTo>
                <a:lnTo>
                  <a:pt x="348869" y="633476"/>
                </a:lnTo>
                <a:lnTo>
                  <a:pt x="341376" y="632460"/>
                </a:lnTo>
                <a:lnTo>
                  <a:pt x="337693" y="631316"/>
                </a:lnTo>
                <a:lnTo>
                  <a:pt x="334899" y="630301"/>
                </a:lnTo>
                <a:lnTo>
                  <a:pt x="332867" y="628777"/>
                </a:lnTo>
                <a:lnTo>
                  <a:pt x="330708" y="626237"/>
                </a:lnTo>
                <a:lnTo>
                  <a:pt x="329565" y="624713"/>
                </a:lnTo>
                <a:lnTo>
                  <a:pt x="327405" y="622173"/>
                </a:lnTo>
                <a:lnTo>
                  <a:pt x="326898" y="620141"/>
                </a:lnTo>
                <a:lnTo>
                  <a:pt x="325882" y="617982"/>
                </a:lnTo>
                <a:lnTo>
                  <a:pt x="325247" y="612902"/>
                </a:lnTo>
                <a:lnTo>
                  <a:pt x="324230" y="608329"/>
                </a:lnTo>
                <a:lnTo>
                  <a:pt x="323215" y="604139"/>
                </a:lnTo>
                <a:lnTo>
                  <a:pt x="321564" y="601598"/>
                </a:lnTo>
                <a:lnTo>
                  <a:pt x="321055" y="598551"/>
                </a:lnTo>
                <a:lnTo>
                  <a:pt x="318897" y="593471"/>
                </a:lnTo>
                <a:lnTo>
                  <a:pt x="315722" y="588772"/>
                </a:lnTo>
                <a:lnTo>
                  <a:pt x="311911" y="582676"/>
                </a:lnTo>
                <a:lnTo>
                  <a:pt x="308736" y="576960"/>
                </a:lnTo>
                <a:lnTo>
                  <a:pt x="304419" y="570865"/>
                </a:lnTo>
                <a:lnTo>
                  <a:pt x="301752" y="565277"/>
                </a:lnTo>
                <a:lnTo>
                  <a:pt x="299593" y="559054"/>
                </a:lnTo>
                <a:lnTo>
                  <a:pt x="297433" y="553973"/>
                </a:lnTo>
                <a:lnTo>
                  <a:pt x="293751" y="548259"/>
                </a:lnTo>
                <a:lnTo>
                  <a:pt x="289941" y="543179"/>
                </a:lnTo>
                <a:lnTo>
                  <a:pt x="285115" y="537972"/>
                </a:lnTo>
                <a:lnTo>
                  <a:pt x="279273" y="533400"/>
                </a:lnTo>
                <a:lnTo>
                  <a:pt x="272288" y="528828"/>
                </a:lnTo>
                <a:lnTo>
                  <a:pt x="265302" y="525272"/>
                </a:lnTo>
                <a:lnTo>
                  <a:pt x="257810" y="522097"/>
                </a:lnTo>
                <a:lnTo>
                  <a:pt x="244348" y="516509"/>
                </a:lnTo>
                <a:lnTo>
                  <a:pt x="233172" y="512953"/>
                </a:lnTo>
                <a:lnTo>
                  <a:pt x="227711" y="511302"/>
                </a:lnTo>
                <a:lnTo>
                  <a:pt x="221869" y="510285"/>
                </a:lnTo>
                <a:lnTo>
                  <a:pt x="216535" y="509270"/>
                </a:lnTo>
                <a:lnTo>
                  <a:pt x="209550" y="508254"/>
                </a:lnTo>
                <a:lnTo>
                  <a:pt x="202057" y="507746"/>
                </a:lnTo>
                <a:lnTo>
                  <a:pt x="196088" y="506729"/>
                </a:lnTo>
                <a:lnTo>
                  <a:pt x="190754" y="505206"/>
                </a:lnTo>
                <a:lnTo>
                  <a:pt x="186563" y="503682"/>
                </a:lnTo>
                <a:lnTo>
                  <a:pt x="183261" y="501650"/>
                </a:lnTo>
                <a:lnTo>
                  <a:pt x="180086" y="498602"/>
                </a:lnTo>
                <a:lnTo>
                  <a:pt x="177927" y="496443"/>
                </a:lnTo>
                <a:lnTo>
                  <a:pt x="177419" y="493903"/>
                </a:lnTo>
                <a:lnTo>
                  <a:pt x="175768" y="490854"/>
                </a:lnTo>
                <a:lnTo>
                  <a:pt x="172085" y="486283"/>
                </a:lnTo>
                <a:lnTo>
                  <a:pt x="166624" y="481076"/>
                </a:lnTo>
                <a:lnTo>
                  <a:pt x="160274" y="474472"/>
                </a:lnTo>
                <a:lnTo>
                  <a:pt x="143129" y="459104"/>
                </a:lnTo>
                <a:lnTo>
                  <a:pt x="124333" y="441071"/>
                </a:lnTo>
                <a:lnTo>
                  <a:pt x="120523" y="436498"/>
                </a:lnTo>
                <a:lnTo>
                  <a:pt x="117348" y="432435"/>
                </a:lnTo>
                <a:lnTo>
                  <a:pt x="115824" y="429260"/>
                </a:lnTo>
                <a:lnTo>
                  <a:pt x="114680" y="426720"/>
                </a:lnTo>
                <a:lnTo>
                  <a:pt x="113665" y="424688"/>
                </a:lnTo>
                <a:lnTo>
                  <a:pt x="114680" y="422656"/>
                </a:lnTo>
                <a:lnTo>
                  <a:pt x="115189" y="421132"/>
                </a:lnTo>
                <a:lnTo>
                  <a:pt x="116332" y="420116"/>
                </a:lnTo>
                <a:lnTo>
                  <a:pt x="123825" y="416433"/>
                </a:lnTo>
                <a:lnTo>
                  <a:pt x="130175" y="412877"/>
                </a:lnTo>
                <a:lnTo>
                  <a:pt x="132333" y="407797"/>
                </a:lnTo>
                <a:lnTo>
                  <a:pt x="137160" y="400558"/>
                </a:lnTo>
                <a:lnTo>
                  <a:pt x="141477" y="397002"/>
                </a:lnTo>
                <a:lnTo>
                  <a:pt x="148463" y="392429"/>
                </a:lnTo>
                <a:lnTo>
                  <a:pt x="158115" y="386207"/>
                </a:lnTo>
                <a:lnTo>
                  <a:pt x="172085" y="379603"/>
                </a:lnTo>
                <a:lnTo>
                  <a:pt x="178435" y="376428"/>
                </a:lnTo>
                <a:lnTo>
                  <a:pt x="182752" y="373379"/>
                </a:lnTo>
                <a:lnTo>
                  <a:pt x="184404" y="371856"/>
                </a:lnTo>
                <a:lnTo>
                  <a:pt x="185420" y="369823"/>
                </a:lnTo>
                <a:lnTo>
                  <a:pt x="185927" y="368300"/>
                </a:lnTo>
                <a:lnTo>
                  <a:pt x="185927" y="366776"/>
                </a:lnTo>
                <a:lnTo>
                  <a:pt x="185420" y="365760"/>
                </a:lnTo>
                <a:lnTo>
                  <a:pt x="184911" y="364109"/>
                </a:lnTo>
                <a:lnTo>
                  <a:pt x="183769" y="362585"/>
                </a:lnTo>
                <a:lnTo>
                  <a:pt x="182752" y="361569"/>
                </a:lnTo>
                <a:lnTo>
                  <a:pt x="178943" y="358521"/>
                </a:lnTo>
                <a:lnTo>
                  <a:pt x="175260" y="355981"/>
                </a:lnTo>
                <a:lnTo>
                  <a:pt x="165608" y="351282"/>
                </a:lnTo>
                <a:lnTo>
                  <a:pt x="155448" y="346710"/>
                </a:lnTo>
                <a:lnTo>
                  <a:pt x="150622" y="344678"/>
                </a:lnTo>
                <a:lnTo>
                  <a:pt x="146304" y="342646"/>
                </a:lnTo>
                <a:lnTo>
                  <a:pt x="143129" y="340614"/>
                </a:lnTo>
                <a:lnTo>
                  <a:pt x="141477" y="339090"/>
                </a:lnTo>
                <a:lnTo>
                  <a:pt x="139827" y="336423"/>
                </a:lnTo>
                <a:lnTo>
                  <a:pt x="138302" y="335407"/>
                </a:lnTo>
                <a:lnTo>
                  <a:pt x="136144" y="334391"/>
                </a:lnTo>
                <a:lnTo>
                  <a:pt x="134493" y="333883"/>
                </a:lnTo>
                <a:lnTo>
                  <a:pt x="131318" y="333375"/>
                </a:lnTo>
                <a:lnTo>
                  <a:pt x="128143" y="333883"/>
                </a:lnTo>
                <a:lnTo>
                  <a:pt x="120015" y="335915"/>
                </a:lnTo>
                <a:lnTo>
                  <a:pt x="110363" y="336931"/>
                </a:lnTo>
                <a:lnTo>
                  <a:pt x="105536" y="336931"/>
                </a:lnTo>
                <a:lnTo>
                  <a:pt x="100202" y="335915"/>
                </a:lnTo>
                <a:lnTo>
                  <a:pt x="95377" y="334898"/>
                </a:lnTo>
                <a:lnTo>
                  <a:pt x="90551" y="332866"/>
                </a:lnTo>
                <a:lnTo>
                  <a:pt x="88392" y="331343"/>
                </a:lnTo>
                <a:lnTo>
                  <a:pt x="86868" y="329819"/>
                </a:lnTo>
                <a:lnTo>
                  <a:pt x="85217" y="327787"/>
                </a:lnTo>
                <a:lnTo>
                  <a:pt x="83566" y="325247"/>
                </a:lnTo>
                <a:lnTo>
                  <a:pt x="82550" y="323088"/>
                </a:lnTo>
                <a:lnTo>
                  <a:pt x="81407" y="320040"/>
                </a:lnTo>
                <a:lnTo>
                  <a:pt x="80899" y="316991"/>
                </a:lnTo>
                <a:lnTo>
                  <a:pt x="80391" y="313435"/>
                </a:lnTo>
                <a:lnTo>
                  <a:pt x="79375" y="309753"/>
                </a:lnTo>
                <a:lnTo>
                  <a:pt x="78740" y="306704"/>
                </a:lnTo>
                <a:lnTo>
                  <a:pt x="77216" y="303657"/>
                </a:lnTo>
                <a:lnTo>
                  <a:pt x="75565" y="301116"/>
                </a:lnTo>
                <a:lnTo>
                  <a:pt x="73914" y="299085"/>
                </a:lnTo>
                <a:lnTo>
                  <a:pt x="71755" y="297434"/>
                </a:lnTo>
                <a:lnTo>
                  <a:pt x="69723" y="295910"/>
                </a:lnTo>
                <a:lnTo>
                  <a:pt x="66421" y="293878"/>
                </a:lnTo>
                <a:lnTo>
                  <a:pt x="61086" y="292354"/>
                </a:lnTo>
                <a:lnTo>
                  <a:pt x="55245" y="290829"/>
                </a:lnTo>
                <a:lnTo>
                  <a:pt x="49783" y="289814"/>
                </a:lnTo>
                <a:lnTo>
                  <a:pt x="43942" y="289306"/>
                </a:lnTo>
                <a:lnTo>
                  <a:pt x="39624" y="288798"/>
                </a:lnTo>
                <a:lnTo>
                  <a:pt x="36449" y="287782"/>
                </a:lnTo>
                <a:lnTo>
                  <a:pt x="33274" y="286258"/>
                </a:lnTo>
                <a:lnTo>
                  <a:pt x="31623" y="284098"/>
                </a:lnTo>
                <a:lnTo>
                  <a:pt x="28448" y="278003"/>
                </a:lnTo>
                <a:lnTo>
                  <a:pt x="24638" y="268223"/>
                </a:lnTo>
                <a:lnTo>
                  <a:pt x="21463" y="262635"/>
                </a:lnTo>
                <a:lnTo>
                  <a:pt x="18796" y="257937"/>
                </a:lnTo>
                <a:lnTo>
                  <a:pt x="16129" y="254381"/>
                </a:lnTo>
                <a:lnTo>
                  <a:pt x="12827" y="250825"/>
                </a:lnTo>
                <a:lnTo>
                  <a:pt x="6477" y="245745"/>
                </a:lnTo>
                <a:lnTo>
                  <a:pt x="1016" y="240029"/>
                </a:lnTo>
                <a:lnTo>
                  <a:pt x="1016" y="239522"/>
                </a:lnTo>
                <a:lnTo>
                  <a:pt x="0" y="239522"/>
                </a:lnTo>
                <a:lnTo>
                  <a:pt x="1651" y="239014"/>
                </a:lnTo>
                <a:lnTo>
                  <a:pt x="3810" y="237490"/>
                </a:lnTo>
                <a:lnTo>
                  <a:pt x="10160" y="232410"/>
                </a:lnTo>
                <a:lnTo>
                  <a:pt x="20320" y="225171"/>
                </a:lnTo>
                <a:lnTo>
                  <a:pt x="32639" y="216408"/>
                </a:lnTo>
                <a:lnTo>
                  <a:pt x="47752" y="207264"/>
                </a:lnTo>
                <a:lnTo>
                  <a:pt x="63246" y="199516"/>
                </a:lnTo>
                <a:lnTo>
                  <a:pt x="71247" y="195453"/>
                </a:lnTo>
                <a:lnTo>
                  <a:pt x="78740" y="191770"/>
                </a:lnTo>
                <a:lnTo>
                  <a:pt x="86233" y="189229"/>
                </a:lnTo>
                <a:lnTo>
                  <a:pt x="94361" y="186690"/>
                </a:lnTo>
                <a:lnTo>
                  <a:pt x="106680" y="183641"/>
                </a:lnTo>
                <a:lnTo>
                  <a:pt x="115189" y="181102"/>
                </a:lnTo>
                <a:lnTo>
                  <a:pt x="118491" y="180085"/>
                </a:lnTo>
                <a:lnTo>
                  <a:pt x="120523" y="178562"/>
                </a:lnTo>
                <a:lnTo>
                  <a:pt x="122174" y="177419"/>
                </a:lnTo>
                <a:lnTo>
                  <a:pt x="123825" y="175387"/>
                </a:lnTo>
                <a:lnTo>
                  <a:pt x="124333" y="174371"/>
                </a:lnTo>
                <a:lnTo>
                  <a:pt x="124841" y="172847"/>
                </a:lnTo>
                <a:lnTo>
                  <a:pt x="124841" y="171323"/>
                </a:lnTo>
                <a:lnTo>
                  <a:pt x="124841" y="169798"/>
                </a:lnTo>
                <a:lnTo>
                  <a:pt x="124333" y="165227"/>
                </a:lnTo>
                <a:lnTo>
                  <a:pt x="124333" y="160528"/>
                </a:lnTo>
                <a:lnTo>
                  <a:pt x="124333" y="157988"/>
                </a:lnTo>
                <a:lnTo>
                  <a:pt x="124841" y="155956"/>
                </a:lnTo>
                <a:lnTo>
                  <a:pt x="125983" y="153416"/>
                </a:lnTo>
                <a:lnTo>
                  <a:pt x="126492" y="151891"/>
                </a:lnTo>
                <a:lnTo>
                  <a:pt x="127508" y="150748"/>
                </a:lnTo>
                <a:lnTo>
                  <a:pt x="129158" y="149733"/>
                </a:lnTo>
                <a:lnTo>
                  <a:pt x="130175" y="148716"/>
                </a:lnTo>
                <a:lnTo>
                  <a:pt x="132333" y="148209"/>
                </a:lnTo>
                <a:lnTo>
                  <a:pt x="141986" y="146177"/>
                </a:lnTo>
                <a:lnTo>
                  <a:pt x="156464" y="144145"/>
                </a:lnTo>
                <a:lnTo>
                  <a:pt x="163449" y="143129"/>
                </a:lnTo>
                <a:lnTo>
                  <a:pt x="167767" y="142621"/>
                </a:lnTo>
                <a:lnTo>
                  <a:pt x="169926" y="141604"/>
                </a:lnTo>
                <a:lnTo>
                  <a:pt x="172085" y="140589"/>
                </a:lnTo>
                <a:lnTo>
                  <a:pt x="172593" y="139065"/>
                </a:lnTo>
                <a:lnTo>
                  <a:pt x="173608" y="136906"/>
                </a:lnTo>
                <a:lnTo>
                  <a:pt x="175260" y="134366"/>
                </a:lnTo>
                <a:lnTo>
                  <a:pt x="178435" y="131318"/>
                </a:lnTo>
                <a:lnTo>
                  <a:pt x="182752" y="128270"/>
                </a:lnTo>
                <a:lnTo>
                  <a:pt x="185927" y="126238"/>
                </a:lnTo>
                <a:lnTo>
                  <a:pt x="187579" y="126238"/>
                </a:lnTo>
                <a:lnTo>
                  <a:pt x="188595" y="126238"/>
                </a:lnTo>
                <a:lnTo>
                  <a:pt x="190246" y="126238"/>
                </a:lnTo>
                <a:lnTo>
                  <a:pt x="191389" y="127254"/>
                </a:lnTo>
                <a:lnTo>
                  <a:pt x="192405" y="128270"/>
                </a:lnTo>
                <a:lnTo>
                  <a:pt x="194564" y="130302"/>
                </a:lnTo>
                <a:lnTo>
                  <a:pt x="195580" y="132334"/>
                </a:lnTo>
                <a:lnTo>
                  <a:pt x="196723" y="135890"/>
                </a:lnTo>
                <a:lnTo>
                  <a:pt x="199390" y="143129"/>
                </a:lnTo>
                <a:lnTo>
                  <a:pt x="202057" y="153923"/>
                </a:lnTo>
                <a:lnTo>
                  <a:pt x="203073" y="156972"/>
                </a:lnTo>
                <a:lnTo>
                  <a:pt x="204216" y="159004"/>
                </a:lnTo>
                <a:lnTo>
                  <a:pt x="205740" y="161035"/>
                </a:lnTo>
                <a:lnTo>
                  <a:pt x="206883" y="162560"/>
                </a:lnTo>
                <a:lnTo>
                  <a:pt x="207899" y="163576"/>
                </a:lnTo>
                <a:lnTo>
                  <a:pt x="209550" y="164591"/>
                </a:lnTo>
                <a:lnTo>
                  <a:pt x="211201" y="165227"/>
                </a:lnTo>
                <a:lnTo>
                  <a:pt x="212725" y="165227"/>
                </a:lnTo>
                <a:lnTo>
                  <a:pt x="217043" y="165227"/>
                </a:lnTo>
                <a:lnTo>
                  <a:pt x="220852" y="164084"/>
                </a:lnTo>
                <a:lnTo>
                  <a:pt x="224536" y="162052"/>
                </a:lnTo>
                <a:lnTo>
                  <a:pt x="228854" y="159512"/>
                </a:lnTo>
                <a:lnTo>
                  <a:pt x="232536" y="156464"/>
                </a:lnTo>
                <a:lnTo>
                  <a:pt x="236347" y="152400"/>
                </a:lnTo>
                <a:lnTo>
                  <a:pt x="240157" y="148209"/>
                </a:lnTo>
                <a:lnTo>
                  <a:pt x="243332" y="144145"/>
                </a:lnTo>
                <a:lnTo>
                  <a:pt x="245999" y="140081"/>
                </a:lnTo>
                <a:lnTo>
                  <a:pt x="248158" y="136398"/>
                </a:lnTo>
                <a:lnTo>
                  <a:pt x="250317" y="132841"/>
                </a:lnTo>
                <a:lnTo>
                  <a:pt x="251333" y="129794"/>
                </a:lnTo>
                <a:lnTo>
                  <a:pt x="252983" y="120015"/>
                </a:lnTo>
                <a:lnTo>
                  <a:pt x="254508" y="112395"/>
                </a:lnTo>
                <a:lnTo>
                  <a:pt x="256158" y="107696"/>
                </a:lnTo>
                <a:lnTo>
                  <a:pt x="256158" y="106172"/>
                </a:lnTo>
                <a:lnTo>
                  <a:pt x="262636" y="102616"/>
                </a:lnTo>
                <a:lnTo>
                  <a:pt x="278130" y="92837"/>
                </a:lnTo>
                <a:lnTo>
                  <a:pt x="297942" y="79502"/>
                </a:lnTo>
                <a:lnTo>
                  <a:pt x="317246" y="66166"/>
                </a:lnTo>
                <a:lnTo>
                  <a:pt x="322072" y="63119"/>
                </a:lnTo>
                <a:lnTo>
                  <a:pt x="326390" y="61087"/>
                </a:lnTo>
                <a:lnTo>
                  <a:pt x="331216" y="58420"/>
                </a:lnTo>
                <a:lnTo>
                  <a:pt x="335533" y="57404"/>
                </a:lnTo>
                <a:lnTo>
                  <a:pt x="339725" y="56388"/>
                </a:lnTo>
                <a:lnTo>
                  <a:pt x="345186" y="55879"/>
                </a:lnTo>
                <a:lnTo>
                  <a:pt x="349377" y="55879"/>
                </a:lnTo>
                <a:lnTo>
                  <a:pt x="354838" y="55879"/>
                </a:lnTo>
                <a:lnTo>
                  <a:pt x="365506" y="56896"/>
                </a:lnTo>
                <a:lnTo>
                  <a:pt x="377317" y="59563"/>
                </a:lnTo>
                <a:lnTo>
                  <a:pt x="389636" y="61595"/>
                </a:lnTo>
                <a:lnTo>
                  <a:pt x="403606" y="63627"/>
                </a:lnTo>
                <a:lnTo>
                  <a:pt x="410464" y="64135"/>
                </a:lnTo>
                <a:lnTo>
                  <a:pt x="415925" y="64135"/>
                </a:lnTo>
                <a:lnTo>
                  <a:pt x="420751" y="63627"/>
                </a:lnTo>
                <a:lnTo>
                  <a:pt x="424434" y="63119"/>
                </a:lnTo>
                <a:lnTo>
                  <a:pt x="427736" y="61595"/>
                </a:lnTo>
                <a:lnTo>
                  <a:pt x="429768" y="60071"/>
                </a:lnTo>
                <a:lnTo>
                  <a:pt x="431927" y="57404"/>
                </a:lnTo>
                <a:lnTo>
                  <a:pt x="433578" y="55372"/>
                </a:lnTo>
                <a:lnTo>
                  <a:pt x="435737" y="46228"/>
                </a:lnTo>
                <a:lnTo>
                  <a:pt x="437896" y="38481"/>
                </a:lnTo>
                <a:lnTo>
                  <a:pt x="438912" y="36448"/>
                </a:lnTo>
                <a:lnTo>
                  <a:pt x="440563" y="35433"/>
                </a:lnTo>
                <a:lnTo>
                  <a:pt x="442087" y="34925"/>
                </a:lnTo>
                <a:lnTo>
                  <a:pt x="444881" y="33909"/>
                </a:lnTo>
                <a:lnTo>
                  <a:pt x="449072" y="33401"/>
                </a:lnTo>
                <a:lnTo>
                  <a:pt x="454406" y="33401"/>
                </a:lnTo>
                <a:lnTo>
                  <a:pt x="463042" y="33401"/>
                </a:lnTo>
                <a:lnTo>
                  <a:pt x="466852" y="33909"/>
                </a:lnTo>
                <a:lnTo>
                  <a:pt x="470027" y="32893"/>
                </a:lnTo>
                <a:close/>
                <a:moveTo>
                  <a:pt x="629666" y="41021"/>
                </a:moveTo>
                <a:lnTo>
                  <a:pt x="638302" y="55372"/>
                </a:lnTo>
                <a:lnTo>
                  <a:pt x="624332" y="66166"/>
                </a:lnTo>
                <a:lnTo>
                  <a:pt x="610362" y="74422"/>
                </a:lnTo>
                <a:lnTo>
                  <a:pt x="594868" y="79502"/>
                </a:lnTo>
                <a:lnTo>
                  <a:pt x="586867" y="92837"/>
                </a:lnTo>
                <a:lnTo>
                  <a:pt x="591185" y="106172"/>
                </a:lnTo>
                <a:lnTo>
                  <a:pt x="606171" y="105156"/>
                </a:lnTo>
                <a:lnTo>
                  <a:pt x="620014" y="116966"/>
                </a:lnTo>
                <a:lnTo>
                  <a:pt x="635127" y="114427"/>
                </a:lnTo>
                <a:lnTo>
                  <a:pt x="649605" y="115443"/>
                </a:lnTo>
                <a:lnTo>
                  <a:pt x="664591" y="107188"/>
                </a:lnTo>
                <a:lnTo>
                  <a:pt x="679577" y="114427"/>
                </a:lnTo>
                <a:lnTo>
                  <a:pt x="693547" y="115443"/>
                </a:lnTo>
                <a:lnTo>
                  <a:pt x="707390" y="117983"/>
                </a:lnTo>
                <a:lnTo>
                  <a:pt x="713867" y="132334"/>
                </a:lnTo>
                <a:lnTo>
                  <a:pt x="718693" y="146177"/>
                </a:lnTo>
                <a:lnTo>
                  <a:pt x="718693" y="159512"/>
                </a:lnTo>
                <a:lnTo>
                  <a:pt x="732028" y="172339"/>
                </a:lnTo>
                <a:lnTo>
                  <a:pt x="740664" y="185673"/>
                </a:lnTo>
                <a:lnTo>
                  <a:pt x="734822" y="199516"/>
                </a:lnTo>
                <a:lnTo>
                  <a:pt x="734822" y="213868"/>
                </a:lnTo>
                <a:lnTo>
                  <a:pt x="737997" y="226695"/>
                </a:lnTo>
                <a:lnTo>
                  <a:pt x="747141" y="240029"/>
                </a:lnTo>
                <a:lnTo>
                  <a:pt x="761619" y="244094"/>
                </a:lnTo>
                <a:lnTo>
                  <a:pt x="776605" y="248285"/>
                </a:lnTo>
                <a:lnTo>
                  <a:pt x="790448" y="251841"/>
                </a:lnTo>
                <a:lnTo>
                  <a:pt x="806069" y="256413"/>
                </a:lnTo>
                <a:lnTo>
                  <a:pt x="819912" y="268223"/>
                </a:lnTo>
                <a:lnTo>
                  <a:pt x="833374" y="269240"/>
                </a:lnTo>
                <a:lnTo>
                  <a:pt x="847344" y="282575"/>
                </a:lnTo>
                <a:lnTo>
                  <a:pt x="860679" y="288290"/>
                </a:lnTo>
                <a:lnTo>
                  <a:pt x="890143" y="288290"/>
                </a:lnTo>
                <a:lnTo>
                  <a:pt x="892810" y="274954"/>
                </a:lnTo>
                <a:lnTo>
                  <a:pt x="878967" y="268223"/>
                </a:lnTo>
                <a:lnTo>
                  <a:pt x="866648" y="254889"/>
                </a:lnTo>
                <a:lnTo>
                  <a:pt x="870839" y="240029"/>
                </a:lnTo>
                <a:lnTo>
                  <a:pt x="876808" y="226695"/>
                </a:lnTo>
                <a:lnTo>
                  <a:pt x="883158" y="213868"/>
                </a:lnTo>
                <a:lnTo>
                  <a:pt x="897128" y="202057"/>
                </a:lnTo>
                <a:lnTo>
                  <a:pt x="883158" y="189738"/>
                </a:lnTo>
                <a:lnTo>
                  <a:pt x="868172" y="186690"/>
                </a:lnTo>
                <a:lnTo>
                  <a:pt x="854329" y="184150"/>
                </a:lnTo>
                <a:lnTo>
                  <a:pt x="840359" y="179578"/>
                </a:lnTo>
                <a:lnTo>
                  <a:pt x="826389" y="180594"/>
                </a:lnTo>
                <a:lnTo>
                  <a:pt x="811403" y="169798"/>
                </a:lnTo>
                <a:lnTo>
                  <a:pt x="801751" y="156972"/>
                </a:lnTo>
                <a:lnTo>
                  <a:pt x="796417" y="143129"/>
                </a:lnTo>
                <a:lnTo>
                  <a:pt x="791591" y="128778"/>
                </a:lnTo>
                <a:lnTo>
                  <a:pt x="786257" y="115443"/>
                </a:lnTo>
                <a:lnTo>
                  <a:pt x="785114" y="102616"/>
                </a:lnTo>
                <a:lnTo>
                  <a:pt x="781939" y="88773"/>
                </a:lnTo>
                <a:lnTo>
                  <a:pt x="785114" y="74422"/>
                </a:lnTo>
                <a:lnTo>
                  <a:pt x="775462" y="61087"/>
                </a:lnTo>
                <a:lnTo>
                  <a:pt x="769620" y="47752"/>
                </a:lnTo>
                <a:lnTo>
                  <a:pt x="758317" y="34416"/>
                </a:lnTo>
                <a:lnTo>
                  <a:pt x="760476" y="20066"/>
                </a:lnTo>
                <a:lnTo>
                  <a:pt x="745998" y="9271"/>
                </a:lnTo>
                <a:lnTo>
                  <a:pt x="732028" y="0"/>
                </a:lnTo>
                <a:lnTo>
                  <a:pt x="718693" y="6731"/>
                </a:lnTo>
                <a:lnTo>
                  <a:pt x="703707" y="6731"/>
                </a:lnTo>
                <a:lnTo>
                  <a:pt x="701548" y="21082"/>
                </a:lnTo>
                <a:lnTo>
                  <a:pt x="704723" y="34416"/>
                </a:lnTo>
                <a:lnTo>
                  <a:pt x="711200" y="47752"/>
                </a:lnTo>
                <a:lnTo>
                  <a:pt x="697738" y="51816"/>
                </a:lnTo>
                <a:lnTo>
                  <a:pt x="687578" y="38481"/>
                </a:lnTo>
                <a:lnTo>
                  <a:pt x="683895" y="25146"/>
                </a:lnTo>
                <a:lnTo>
                  <a:pt x="679577" y="10287"/>
                </a:lnTo>
                <a:lnTo>
                  <a:pt x="664591" y="12827"/>
                </a:lnTo>
                <a:lnTo>
                  <a:pt x="650621" y="12827"/>
                </a:lnTo>
                <a:lnTo>
                  <a:pt x="636651" y="22606"/>
                </a:lnTo>
                <a:lnTo>
                  <a:pt x="626999" y="36957"/>
                </a:lnTo>
                <a:lnTo>
                  <a:pt x="629666" y="41021"/>
                </a:lnTo>
                <a:close/>
                <a:moveTo>
                  <a:pt x="908431" y="254889"/>
                </a:moveTo>
                <a:lnTo>
                  <a:pt x="922274" y="260096"/>
                </a:lnTo>
                <a:lnTo>
                  <a:pt x="919607" y="274954"/>
                </a:lnTo>
                <a:lnTo>
                  <a:pt x="905129" y="276479"/>
                </a:lnTo>
                <a:lnTo>
                  <a:pt x="891794" y="269240"/>
                </a:lnTo>
                <a:lnTo>
                  <a:pt x="901446" y="256413"/>
                </a:lnTo>
                <a:lnTo>
                  <a:pt x="908431" y="254889"/>
                </a:lnTo>
                <a:close/>
              </a:path>
            </a:pathLst>
          </a:custGeom>
          <a:solidFill>
            <a:srgbClr val="DADADA"/>
          </a:solidFill>
        </p:spPr>
        <p:txBody>
          <a:bodyPr wrap="square" lIns="0" tIns="0" rIns="0" bIns="0" rtlCol="0">
            <a:noAutofit/>
          </a:bodyPr>
          <a:lstStyle/>
          <a:p>
            <a:endParaRPr sz="1662"/>
          </a:p>
        </p:txBody>
      </p:sp>
      <p:sp>
        <p:nvSpPr>
          <p:cNvPr id="342" name="object 342"/>
          <p:cNvSpPr/>
          <p:nvPr/>
        </p:nvSpPr>
        <p:spPr>
          <a:xfrm>
            <a:off x="1608934" y="2702463"/>
            <a:ext cx="860122" cy="593539"/>
          </a:xfrm>
          <a:custGeom>
            <a:avLst/>
            <a:gdLst/>
            <a:ahLst/>
            <a:cxnLst/>
            <a:rect l="l" t="t" r="r" b="b"/>
            <a:pathLst>
              <a:path w="931799" h="643001">
                <a:moveTo>
                  <a:pt x="474790" y="37656"/>
                </a:moveTo>
                <a:lnTo>
                  <a:pt x="479108" y="48323"/>
                </a:lnTo>
                <a:lnTo>
                  <a:pt x="480632" y="56579"/>
                </a:lnTo>
                <a:lnTo>
                  <a:pt x="470980" y="70929"/>
                </a:lnTo>
                <a:lnTo>
                  <a:pt x="475298" y="85789"/>
                </a:lnTo>
                <a:lnTo>
                  <a:pt x="483934" y="70929"/>
                </a:lnTo>
                <a:lnTo>
                  <a:pt x="497269" y="81725"/>
                </a:lnTo>
                <a:lnTo>
                  <a:pt x="499936" y="95060"/>
                </a:lnTo>
                <a:lnTo>
                  <a:pt x="513906" y="101664"/>
                </a:lnTo>
                <a:lnTo>
                  <a:pt x="527876" y="96584"/>
                </a:lnTo>
                <a:lnTo>
                  <a:pt x="541719" y="108395"/>
                </a:lnTo>
                <a:lnTo>
                  <a:pt x="544386" y="121729"/>
                </a:lnTo>
                <a:lnTo>
                  <a:pt x="541719" y="134557"/>
                </a:lnTo>
                <a:lnTo>
                  <a:pt x="530543" y="147892"/>
                </a:lnTo>
                <a:lnTo>
                  <a:pt x="517081" y="159703"/>
                </a:lnTo>
                <a:lnTo>
                  <a:pt x="501587" y="164275"/>
                </a:lnTo>
                <a:lnTo>
                  <a:pt x="501587" y="166815"/>
                </a:lnTo>
                <a:lnTo>
                  <a:pt x="514922" y="174561"/>
                </a:lnTo>
                <a:lnTo>
                  <a:pt x="513906" y="189421"/>
                </a:lnTo>
                <a:lnTo>
                  <a:pt x="509588" y="202248"/>
                </a:lnTo>
                <a:lnTo>
                  <a:pt x="498920" y="207836"/>
                </a:lnTo>
                <a:lnTo>
                  <a:pt x="484950" y="219647"/>
                </a:lnTo>
                <a:lnTo>
                  <a:pt x="483934" y="232982"/>
                </a:lnTo>
                <a:lnTo>
                  <a:pt x="490284" y="219647"/>
                </a:lnTo>
                <a:lnTo>
                  <a:pt x="503746" y="210503"/>
                </a:lnTo>
                <a:lnTo>
                  <a:pt x="519748" y="202248"/>
                </a:lnTo>
                <a:lnTo>
                  <a:pt x="521907" y="189421"/>
                </a:lnTo>
                <a:lnTo>
                  <a:pt x="523558" y="174561"/>
                </a:lnTo>
                <a:lnTo>
                  <a:pt x="534861" y="161735"/>
                </a:lnTo>
                <a:lnTo>
                  <a:pt x="548196" y="150940"/>
                </a:lnTo>
                <a:lnTo>
                  <a:pt x="551371" y="164275"/>
                </a:lnTo>
                <a:lnTo>
                  <a:pt x="554038" y="165291"/>
                </a:lnTo>
                <a:lnTo>
                  <a:pt x="560515" y="156020"/>
                </a:lnTo>
                <a:lnTo>
                  <a:pt x="576644" y="164275"/>
                </a:lnTo>
                <a:lnTo>
                  <a:pt x="584645" y="162751"/>
                </a:lnTo>
                <a:lnTo>
                  <a:pt x="599631" y="162751"/>
                </a:lnTo>
                <a:lnTo>
                  <a:pt x="613601" y="159703"/>
                </a:lnTo>
                <a:lnTo>
                  <a:pt x="629095" y="164275"/>
                </a:lnTo>
                <a:lnTo>
                  <a:pt x="643065" y="165291"/>
                </a:lnTo>
                <a:lnTo>
                  <a:pt x="658051" y="167831"/>
                </a:lnTo>
                <a:lnTo>
                  <a:pt x="672021" y="173546"/>
                </a:lnTo>
                <a:lnTo>
                  <a:pt x="685991" y="170498"/>
                </a:lnTo>
                <a:lnTo>
                  <a:pt x="684340" y="185357"/>
                </a:lnTo>
                <a:lnTo>
                  <a:pt x="682689" y="198692"/>
                </a:lnTo>
                <a:lnTo>
                  <a:pt x="688658" y="211519"/>
                </a:lnTo>
                <a:lnTo>
                  <a:pt x="703644" y="219647"/>
                </a:lnTo>
                <a:lnTo>
                  <a:pt x="717614" y="227902"/>
                </a:lnTo>
                <a:lnTo>
                  <a:pt x="715963" y="242253"/>
                </a:lnTo>
                <a:lnTo>
                  <a:pt x="718630" y="255588"/>
                </a:lnTo>
                <a:lnTo>
                  <a:pt x="733108" y="270447"/>
                </a:lnTo>
                <a:lnTo>
                  <a:pt x="748094" y="268923"/>
                </a:lnTo>
                <a:lnTo>
                  <a:pt x="762064" y="275527"/>
                </a:lnTo>
                <a:lnTo>
                  <a:pt x="767906" y="288354"/>
                </a:lnTo>
                <a:lnTo>
                  <a:pt x="766382" y="302197"/>
                </a:lnTo>
                <a:lnTo>
                  <a:pt x="771716" y="316675"/>
                </a:lnTo>
                <a:lnTo>
                  <a:pt x="759397" y="331026"/>
                </a:lnTo>
                <a:lnTo>
                  <a:pt x="745427" y="341694"/>
                </a:lnTo>
                <a:lnTo>
                  <a:pt x="735775" y="356679"/>
                </a:lnTo>
                <a:lnTo>
                  <a:pt x="727139" y="382715"/>
                </a:lnTo>
                <a:lnTo>
                  <a:pt x="723456" y="398209"/>
                </a:lnTo>
                <a:lnTo>
                  <a:pt x="724472" y="412560"/>
                </a:lnTo>
                <a:lnTo>
                  <a:pt x="739585" y="420179"/>
                </a:lnTo>
                <a:lnTo>
                  <a:pt x="748094" y="433515"/>
                </a:lnTo>
                <a:lnTo>
                  <a:pt x="741109" y="446850"/>
                </a:lnTo>
                <a:lnTo>
                  <a:pt x="733108" y="459677"/>
                </a:lnTo>
                <a:lnTo>
                  <a:pt x="728790" y="475044"/>
                </a:lnTo>
                <a:lnTo>
                  <a:pt x="724472" y="487871"/>
                </a:lnTo>
                <a:lnTo>
                  <a:pt x="723964" y="491554"/>
                </a:lnTo>
                <a:lnTo>
                  <a:pt x="720789" y="490538"/>
                </a:lnTo>
                <a:lnTo>
                  <a:pt x="717614" y="489395"/>
                </a:lnTo>
                <a:lnTo>
                  <a:pt x="714312" y="488886"/>
                </a:lnTo>
                <a:lnTo>
                  <a:pt x="705168" y="487363"/>
                </a:lnTo>
                <a:lnTo>
                  <a:pt x="699326" y="486347"/>
                </a:lnTo>
                <a:lnTo>
                  <a:pt x="693484" y="484315"/>
                </a:lnTo>
                <a:lnTo>
                  <a:pt x="687515" y="480759"/>
                </a:lnTo>
                <a:lnTo>
                  <a:pt x="681673" y="477711"/>
                </a:lnTo>
                <a:lnTo>
                  <a:pt x="676847" y="473011"/>
                </a:lnTo>
                <a:lnTo>
                  <a:pt x="672021" y="466916"/>
                </a:lnTo>
                <a:lnTo>
                  <a:pt x="668211" y="460185"/>
                </a:lnTo>
                <a:lnTo>
                  <a:pt x="664528" y="454089"/>
                </a:lnTo>
                <a:lnTo>
                  <a:pt x="660210" y="446850"/>
                </a:lnTo>
                <a:lnTo>
                  <a:pt x="656400" y="440754"/>
                </a:lnTo>
                <a:lnTo>
                  <a:pt x="652717" y="435039"/>
                </a:lnTo>
                <a:lnTo>
                  <a:pt x="648399" y="430975"/>
                </a:lnTo>
                <a:lnTo>
                  <a:pt x="646240" y="429959"/>
                </a:lnTo>
                <a:lnTo>
                  <a:pt x="644081" y="427927"/>
                </a:lnTo>
                <a:lnTo>
                  <a:pt x="642557" y="426911"/>
                </a:lnTo>
                <a:lnTo>
                  <a:pt x="639890" y="426403"/>
                </a:lnTo>
                <a:lnTo>
                  <a:pt x="637731" y="426403"/>
                </a:lnTo>
                <a:lnTo>
                  <a:pt x="635572" y="426403"/>
                </a:lnTo>
                <a:lnTo>
                  <a:pt x="633413" y="426403"/>
                </a:lnTo>
                <a:lnTo>
                  <a:pt x="631254" y="426911"/>
                </a:lnTo>
                <a:lnTo>
                  <a:pt x="626936" y="428435"/>
                </a:lnTo>
                <a:lnTo>
                  <a:pt x="623761" y="431483"/>
                </a:lnTo>
                <a:lnTo>
                  <a:pt x="620586" y="435039"/>
                </a:lnTo>
                <a:lnTo>
                  <a:pt x="618427" y="438722"/>
                </a:lnTo>
                <a:lnTo>
                  <a:pt x="615760" y="442786"/>
                </a:lnTo>
                <a:lnTo>
                  <a:pt x="614109" y="445326"/>
                </a:lnTo>
                <a:lnTo>
                  <a:pt x="611950" y="446850"/>
                </a:lnTo>
                <a:lnTo>
                  <a:pt x="609791" y="447358"/>
                </a:lnTo>
                <a:lnTo>
                  <a:pt x="602298" y="447866"/>
                </a:lnTo>
                <a:lnTo>
                  <a:pt x="591630" y="448373"/>
                </a:lnTo>
                <a:lnTo>
                  <a:pt x="588455" y="448373"/>
                </a:lnTo>
                <a:lnTo>
                  <a:pt x="586296" y="449390"/>
                </a:lnTo>
                <a:lnTo>
                  <a:pt x="584645" y="451041"/>
                </a:lnTo>
                <a:lnTo>
                  <a:pt x="582994" y="452057"/>
                </a:lnTo>
                <a:lnTo>
                  <a:pt x="582486" y="453581"/>
                </a:lnTo>
                <a:lnTo>
                  <a:pt x="581978" y="455104"/>
                </a:lnTo>
                <a:lnTo>
                  <a:pt x="581470" y="457136"/>
                </a:lnTo>
                <a:lnTo>
                  <a:pt x="581978" y="459169"/>
                </a:lnTo>
                <a:lnTo>
                  <a:pt x="581978" y="463867"/>
                </a:lnTo>
                <a:lnTo>
                  <a:pt x="582486" y="468440"/>
                </a:lnTo>
                <a:lnTo>
                  <a:pt x="582486" y="470979"/>
                </a:lnTo>
                <a:lnTo>
                  <a:pt x="581978" y="474028"/>
                </a:lnTo>
                <a:lnTo>
                  <a:pt x="581470" y="476695"/>
                </a:lnTo>
                <a:lnTo>
                  <a:pt x="580327" y="478727"/>
                </a:lnTo>
                <a:lnTo>
                  <a:pt x="578803" y="481267"/>
                </a:lnTo>
                <a:lnTo>
                  <a:pt x="576644" y="483807"/>
                </a:lnTo>
                <a:lnTo>
                  <a:pt x="573977" y="485839"/>
                </a:lnTo>
                <a:lnTo>
                  <a:pt x="570167" y="487871"/>
                </a:lnTo>
                <a:lnTo>
                  <a:pt x="561658" y="492061"/>
                </a:lnTo>
                <a:lnTo>
                  <a:pt x="550355" y="497142"/>
                </a:lnTo>
                <a:lnTo>
                  <a:pt x="536385" y="501206"/>
                </a:lnTo>
                <a:lnTo>
                  <a:pt x="520383" y="506921"/>
                </a:lnTo>
                <a:lnTo>
                  <a:pt x="501587" y="512001"/>
                </a:lnTo>
                <a:lnTo>
                  <a:pt x="480124" y="518732"/>
                </a:lnTo>
                <a:lnTo>
                  <a:pt x="475298" y="520764"/>
                </a:lnTo>
                <a:lnTo>
                  <a:pt x="470472" y="522796"/>
                </a:lnTo>
                <a:lnTo>
                  <a:pt x="465138" y="524828"/>
                </a:lnTo>
                <a:lnTo>
                  <a:pt x="460820" y="527876"/>
                </a:lnTo>
                <a:lnTo>
                  <a:pt x="456502" y="530542"/>
                </a:lnTo>
                <a:lnTo>
                  <a:pt x="452819" y="533591"/>
                </a:lnTo>
                <a:lnTo>
                  <a:pt x="449009" y="537147"/>
                </a:lnTo>
                <a:lnTo>
                  <a:pt x="445326" y="540195"/>
                </a:lnTo>
                <a:lnTo>
                  <a:pt x="439357" y="547434"/>
                </a:lnTo>
                <a:lnTo>
                  <a:pt x="434023" y="554038"/>
                </a:lnTo>
                <a:lnTo>
                  <a:pt x="429705" y="561785"/>
                </a:lnTo>
                <a:lnTo>
                  <a:pt x="426022" y="570040"/>
                </a:lnTo>
                <a:lnTo>
                  <a:pt x="422847" y="577152"/>
                </a:lnTo>
                <a:lnTo>
                  <a:pt x="420053" y="584898"/>
                </a:lnTo>
                <a:lnTo>
                  <a:pt x="418021" y="592011"/>
                </a:lnTo>
                <a:lnTo>
                  <a:pt x="416370" y="598742"/>
                </a:lnTo>
                <a:lnTo>
                  <a:pt x="412560" y="610045"/>
                </a:lnTo>
                <a:lnTo>
                  <a:pt x="409893" y="618173"/>
                </a:lnTo>
                <a:lnTo>
                  <a:pt x="404559" y="627952"/>
                </a:lnTo>
                <a:lnTo>
                  <a:pt x="400876" y="632016"/>
                </a:lnTo>
                <a:lnTo>
                  <a:pt x="399225" y="634556"/>
                </a:lnTo>
                <a:lnTo>
                  <a:pt x="398717" y="634556"/>
                </a:lnTo>
                <a:lnTo>
                  <a:pt x="393256" y="635572"/>
                </a:lnTo>
                <a:lnTo>
                  <a:pt x="379921" y="637223"/>
                </a:lnTo>
                <a:lnTo>
                  <a:pt x="371285" y="638239"/>
                </a:lnTo>
                <a:lnTo>
                  <a:pt x="362268" y="638239"/>
                </a:lnTo>
                <a:lnTo>
                  <a:pt x="353632" y="638239"/>
                </a:lnTo>
                <a:lnTo>
                  <a:pt x="346139" y="637223"/>
                </a:lnTo>
                <a:lnTo>
                  <a:pt x="342456" y="636079"/>
                </a:lnTo>
                <a:lnTo>
                  <a:pt x="339662" y="635064"/>
                </a:lnTo>
                <a:lnTo>
                  <a:pt x="337630" y="633540"/>
                </a:lnTo>
                <a:lnTo>
                  <a:pt x="335471" y="631000"/>
                </a:lnTo>
                <a:lnTo>
                  <a:pt x="334328" y="629476"/>
                </a:lnTo>
                <a:lnTo>
                  <a:pt x="332168" y="626936"/>
                </a:lnTo>
                <a:lnTo>
                  <a:pt x="331661" y="624904"/>
                </a:lnTo>
                <a:lnTo>
                  <a:pt x="330645" y="622745"/>
                </a:lnTo>
                <a:lnTo>
                  <a:pt x="330010" y="617665"/>
                </a:lnTo>
                <a:lnTo>
                  <a:pt x="328993" y="613092"/>
                </a:lnTo>
                <a:lnTo>
                  <a:pt x="327978" y="608902"/>
                </a:lnTo>
                <a:lnTo>
                  <a:pt x="326327" y="606361"/>
                </a:lnTo>
                <a:lnTo>
                  <a:pt x="325818" y="603314"/>
                </a:lnTo>
                <a:lnTo>
                  <a:pt x="323660" y="598234"/>
                </a:lnTo>
                <a:lnTo>
                  <a:pt x="320485" y="593535"/>
                </a:lnTo>
                <a:lnTo>
                  <a:pt x="316674" y="587439"/>
                </a:lnTo>
                <a:lnTo>
                  <a:pt x="313499" y="581723"/>
                </a:lnTo>
                <a:lnTo>
                  <a:pt x="309182" y="575628"/>
                </a:lnTo>
                <a:lnTo>
                  <a:pt x="306515" y="570040"/>
                </a:lnTo>
                <a:lnTo>
                  <a:pt x="304356" y="563817"/>
                </a:lnTo>
                <a:lnTo>
                  <a:pt x="302196" y="558736"/>
                </a:lnTo>
                <a:lnTo>
                  <a:pt x="298514" y="553022"/>
                </a:lnTo>
                <a:lnTo>
                  <a:pt x="294704" y="547942"/>
                </a:lnTo>
                <a:lnTo>
                  <a:pt x="289878" y="542735"/>
                </a:lnTo>
                <a:lnTo>
                  <a:pt x="284036" y="538163"/>
                </a:lnTo>
                <a:lnTo>
                  <a:pt x="277051" y="533591"/>
                </a:lnTo>
                <a:lnTo>
                  <a:pt x="270065" y="530035"/>
                </a:lnTo>
                <a:lnTo>
                  <a:pt x="262573" y="526860"/>
                </a:lnTo>
                <a:lnTo>
                  <a:pt x="249111" y="521272"/>
                </a:lnTo>
                <a:lnTo>
                  <a:pt x="237935" y="517716"/>
                </a:lnTo>
                <a:lnTo>
                  <a:pt x="232474" y="516065"/>
                </a:lnTo>
                <a:lnTo>
                  <a:pt x="226632" y="515048"/>
                </a:lnTo>
                <a:lnTo>
                  <a:pt x="221298" y="514033"/>
                </a:lnTo>
                <a:lnTo>
                  <a:pt x="214313" y="513017"/>
                </a:lnTo>
                <a:lnTo>
                  <a:pt x="206820" y="512509"/>
                </a:lnTo>
                <a:lnTo>
                  <a:pt x="200851" y="511492"/>
                </a:lnTo>
                <a:lnTo>
                  <a:pt x="195517" y="509969"/>
                </a:lnTo>
                <a:lnTo>
                  <a:pt x="191326" y="508445"/>
                </a:lnTo>
                <a:lnTo>
                  <a:pt x="188024" y="506413"/>
                </a:lnTo>
                <a:lnTo>
                  <a:pt x="184849" y="503365"/>
                </a:lnTo>
                <a:lnTo>
                  <a:pt x="182690" y="501206"/>
                </a:lnTo>
                <a:lnTo>
                  <a:pt x="182182" y="498666"/>
                </a:lnTo>
                <a:lnTo>
                  <a:pt x="180531" y="495617"/>
                </a:lnTo>
                <a:lnTo>
                  <a:pt x="176848" y="491046"/>
                </a:lnTo>
                <a:lnTo>
                  <a:pt x="171387" y="485839"/>
                </a:lnTo>
                <a:lnTo>
                  <a:pt x="165037" y="479235"/>
                </a:lnTo>
                <a:lnTo>
                  <a:pt x="147892" y="463867"/>
                </a:lnTo>
                <a:lnTo>
                  <a:pt x="129096" y="445834"/>
                </a:lnTo>
                <a:lnTo>
                  <a:pt x="125286" y="441261"/>
                </a:lnTo>
                <a:lnTo>
                  <a:pt x="122111" y="437198"/>
                </a:lnTo>
                <a:lnTo>
                  <a:pt x="120587" y="434023"/>
                </a:lnTo>
                <a:lnTo>
                  <a:pt x="119443" y="431483"/>
                </a:lnTo>
                <a:lnTo>
                  <a:pt x="118428" y="429451"/>
                </a:lnTo>
                <a:lnTo>
                  <a:pt x="119443" y="427419"/>
                </a:lnTo>
                <a:lnTo>
                  <a:pt x="119952" y="425895"/>
                </a:lnTo>
                <a:lnTo>
                  <a:pt x="121095" y="424879"/>
                </a:lnTo>
                <a:lnTo>
                  <a:pt x="128588" y="421196"/>
                </a:lnTo>
                <a:lnTo>
                  <a:pt x="134938" y="417640"/>
                </a:lnTo>
                <a:lnTo>
                  <a:pt x="137096" y="412560"/>
                </a:lnTo>
                <a:lnTo>
                  <a:pt x="141923" y="405321"/>
                </a:lnTo>
                <a:lnTo>
                  <a:pt x="146240" y="401765"/>
                </a:lnTo>
                <a:lnTo>
                  <a:pt x="153226" y="397192"/>
                </a:lnTo>
                <a:lnTo>
                  <a:pt x="162878" y="390970"/>
                </a:lnTo>
                <a:lnTo>
                  <a:pt x="176848" y="384366"/>
                </a:lnTo>
                <a:lnTo>
                  <a:pt x="183198" y="381191"/>
                </a:lnTo>
                <a:lnTo>
                  <a:pt x="187515" y="378142"/>
                </a:lnTo>
                <a:lnTo>
                  <a:pt x="189167" y="376619"/>
                </a:lnTo>
                <a:lnTo>
                  <a:pt x="190183" y="374586"/>
                </a:lnTo>
                <a:lnTo>
                  <a:pt x="190690" y="373063"/>
                </a:lnTo>
                <a:lnTo>
                  <a:pt x="190690" y="371539"/>
                </a:lnTo>
                <a:lnTo>
                  <a:pt x="190183" y="370523"/>
                </a:lnTo>
                <a:lnTo>
                  <a:pt x="189674" y="368872"/>
                </a:lnTo>
                <a:lnTo>
                  <a:pt x="188532" y="367348"/>
                </a:lnTo>
                <a:lnTo>
                  <a:pt x="187515" y="366332"/>
                </a:lnTo>
                <a:lnTo>
                  <a:pt x="183706" y="363284"/>
                </a:lnTo>
                <a:lnTo>
                  <a:pt x="180023" y="360744"/>
                </a:lnTo>
                <a:lnTo>
                  <a:pt x="170371" y="356045"/>
                </a:lnTo>
                <a:lnTo>
                  <a:pt x="160211" y="351473"/>
                </a:lnTo>
                <a:lnTo>
                  <a:pt x="155385" y="349441"/>
                </a:lnTo>
                <a:lnTo>
                  <a:pt x="151067" y="347409"/>
                </a:lnTo>
                <a:lnTo>
                  <a:pt x="147892" y="345377"/>
                </a:lnTo>
                <a:lnTo>
                  <a:pt x="146240" y="343853"/>
                </a:lnTo>
                <a:lnTo>
                  <a:pt x="144590" y="341186"/>
                </a:lnTo>
                <a:lnTo>
                  <a:pt x="143065" y="340170"/>
                </a:lnTo>
                <a:lnTo>
                  <a:pt x="140907" y="339154"/>
                </a:lnTo>
                <a:lnTo>
                  <a:pt x="139256" y="338646"/>
                </a:lnTo>
                <a:lnTo>
                  <a:pt x="136081" y="338138"/>
                </a:lnTo>
                <a:lnTo>
                  <a:pt x="132906" y="338646"/>
                </a:lnTo>
                <a:lnTo>
                  <a:pt x="124778" y="340678"/>
                </a:lnTo>
                <a:lnTo>
                  <a:pt x="115126" y="341694"/>
                </a:lnTo>
                <a:lnTo>
                  <a:pt x="110299" y="341694"/>
                </a:lnTo>
                <a:lnTo>
                  <a:pt x="104965" y="340678"/>
                </a:lnTo>
                <a:lnTo>
                  <a:pt x="100140" y="339661"/>
                </a:lnTo>
                <a:lnTo>
                  <a:pt x="95314" y="337629"/>
                </a:lnTo>
                <a:lnTo>
                  <a:pt x="93155" y="336106"/>
                </a:lnTo>
                <a:lnTo>
                  <a:pt x="91631" y="334582"/>
                </a:lnTo>
                <a:lnTo>
                  <a:pt x="89980" y="332550"/>
                </a:lnTo>
                <a:lnTo>
                  <a:pt x="88329" y="330010"/>
                </a:lnTo>
                <a:lnTo>
                  <a:pt x="87313" y="327851"/>
                </a:lnTo>
                <a:lnTo>
                  <a:pt x="86170" y="324803"/>
                </a:lnTo>
                <a:lnTo>
                  <a:pt x="85662" y="321754"/>
                </a:lnTo>
                <a:lnTo>
                  <a:pt x="85154" y="318198"/>
                </a:lnTo>
                <a:lnTo>
                  <a:pt x="84138" y="314516"/>
                </a:lnTo>
                <a:lnTo>
                  <a:pt x="83503" y="311467"/>
                </a:lnTo>
                <a:lnTo>
                  <a:pt x="81979" y="308420"/>
                </a:lnTo>
                <a:lnTo>
                  <a:pt x="80328" y="305879"/>
                </a:lnTo>
                <a:lnTo>
                  <a:pt x="78677" y="303848"/>
                </a:lnTo>
                <a:lnTo>
                  <a:pt x="76518" y="302197"/>
                </a:lnTo>
                <a:lnTo>
                  <a:pt x="74486" y="300673"/>
                </a:lnTo>
                <a:lnTo>
                  <a:pt x="71184" y="298641"/>
                </a:lnTo>
                <a:lnTo>
                  <a:pt x="65849" y="297117"/>
                </a:lnTo>
                <a:lnTo>
                  <a:pt x="60008" y="295592"/>
                </a:lnTo>
                <a:lnTo>
                  <a:pt x="54546" y="294577"/>
                </a:lnTo>
                <a:lnTo>
                  <a:pt x="48705" y="294069"/>
                </a:lnTo>
                <a:lnTo>
                  <a:pt x="44387" y="293561"/>
                </a:lnTo>
                <a:lnTo>
                  <a:pt x="41212" y="292545"/>
                </a:lnTo>
                <a:lnTo>
                  <a:pt x="38037" y="291021"/>
                </a:lnTo>
                <a:lnTo>
                  <a:pt x="36386" y="288861"/>
                </a:lnTo>
                <a:lnTo>
                  <a:pt x="33211" y="282766"/>
                </a:lnTo>
                <a:lnTo>
                  <a:pt x="29401" y="272986"/>
                </a:lnTo>
                <a:lnTo>
                  <a:pt x="26226" y="267398"/>
                </a:lnTo>
                <a:lnTo>
                  <a:pt x="23559" y="262700"/>
                </a:lnTo>
                <a:lnTo>
                  <a:pt x="20892" y="259144"/>
                </a:lnTo>
                <a:lnTo>
                  <a:pt x="17590" y="255588"/>
                </a:lnTo>
                <a:lnTo>
                  <a:pt x="11240" y="250508"/>
                </a:lnTo>
                <a:lnTo>
                  <a:pt x="5779" y="244792"/>
                </a:lnTo>
                <a:lnTo>
                  <a:pt x="5779" y="244285"/>
                </a:lnTo>
                <a:lnTo>
                  <a:pt x="4763" y="244285"/>
                </a:lnTo>
                <a:lnTo>
                  <a:pt x="6414" y="243777"/>
                </a:lnTo>
                <a:lnTo>
                  <a:pt x="8573" y="242253"/>
                </a:lnTo>
                <a:lnTo>
                  <a:pt x="14923" y="237173"/>
                </a:lnTo>
                <a:lnTo>
                  <a:pt x="25083" y="229934"/>
                </a:lnTo>
                <a:lnTo>
                  <a:pt x="37402" y="221171"/>
                </a:lnTo>
                <a:lnTo>
                  <a:pt x="52515" y="212027"/>
                </a:lnTo>
                <a:lnTo>
                  <a:pt x="68009" y="204279"/>
                </a:lnTo>
                <a:lnTo>
                  <a:pt x="76010" y="200216"/>
                </a:lnTo>
                <a:lnTo>
                  <a:pt x="83503" y="196533"/>
                </a:lnTo>
                <a:lnTo>
                  <a:pt x="90996" y="193992"/>
                </a:lnTo>
                <a:lnTo>
                  <a:pt x="99124" y="191453"/>
                </a:lnTo>
                <a:lnTo>
                  <a:pt x="111443" y="188404"/>
                </a:lnTo>
                <a:lnTo>
                  <a:pt x="119952" y="185865"/>
                </a:lnTo>
                <a:lnTo>
                  <a:pt x="123254" y="184848"/>
                </a:lnTo>
                <a:lnTo>
                  <a:pt x="125286" y="183325"/>
                </a:lnTo>
                <a:lnTo>
                  <a:pt x="126937" y="182182"/>
                </a:lnTo>
                <a:lnTo>
                  <a:pt x="128588" y="180150"/>
                </a:lnTo>
                <a:lnTo>
                  <a:pt x="129096" y="179134"/>
                </a:lnTo>
                <a:lnTo>
                  <a:pt x="129604" y="177610"/>
                </a:lnTo>
                <a:lnTo>
                  <a:pt x="129604" y="176086"/>
                </a:lnTo>
                <a:lnTo>
                  <a:pt x="129604" y="174561"/>
                </a:lnTo>
                <a:lnTo>
                  <a:pt x="129096" y="169990"/>
                </a:lnTo>
                <a:lnTo>
                  <a:pt x="129096" y="165291"/>
                </a:lnTo>
                <a:lnTo>
                  <a:pt x="129096" y="162751"/>
                </a:lnTo>
                <a:lnTo>
                  <a:pt x="129604" y="160719"/>
                </a:lnTo>
                <a:lnTo>
                  <a:pt x="130746" y="158179"/>
                </a:lnTo>
                <a:lnTo>
                  <a:pt x="131255" y="156654"/>
                </a:lnTo>
                <a:lnTo>
                  <a:pt x="132271" y="155511"/>
                </a:lnTo>
                <a:lnTo>
                  <a:pt x="133921" y="154496"/>
                </a:lnTo>
                <a:lnTo>
                  <a:pt x="134938" y="153479"/>
                </a:lnTo>
                <a:lnTo>
                  <a:pt x="137096" y="152972"/>
                </a:lnTo>
                <a:lnTo>
                  <a:pt x="146749" y="150940"/>
                </a:lnTo>
                <a:lnTo>
                  <a:pt x="161227" y="148908"/>
                </a:lnTo>
                <a:lnTo>
                  <a:pt x="168212" y="147892"/>
                </a:lnTo>
                <a:lnTo>
                  <a:pt x="172530" y="147384"/>
                </a:lnTo>
                <a:lnTo>
                  <a:pt x="174689" y="146367"/>
                </a:lnTo>
                <a:lnTo>
                  <a:pt x="176848" y="145352"/>
                </a:lnTo>
                <a:lnTo>
                  <a:pt x="177356" y="143828"/>
                </a:lnTo>
                <a:lnTo>
                  <a:pt x="178371" y="141669"/>
                </a:lnTo>
                <a:lnTo>
                  <a:pt x="180023" y="139129"/>
                </a:lnTo>
                <a:lnTo>
                  <a:pt x="183198" y="136081"/>
                </a:lnTo>
                <a:lnTo>
                  <a:pt x="187515" y="133033"/>
                </a:lnTo>
                <a:lnTo>
                  <a:pt x="190690" y="131001"/>
                </a:lnTo>
                <a:lnTo>
                  <a:pt x="192342" y="131001"/>
                </a:lnTo>
                <a:lnTo>
                  <a:pt x="193358" y="131001"/>
                </a:lnTo>
                <a:lnTo>
                  <a:pt x="195009" y="131001"/>
                </a:lnTo>
                <a:lnTo>
                  <a:pt x="196152" y="132017"/>
                </a:lnTo>
                <a:lnTo>
                  <a:pt x="197168" y="133033"/>
                </a:lnTo>
                <a:lnTo>
                  <a:pt x="199327" y="135065"/>
                </a:lnTo>
                <a:lnTo>
                  <a:pt x="200343" y="137097"/>
                </a:lnTo>
                <a:lnTo>
                  <a:pt x="201486" y="140653"/>
                </a:lnTo>
                <a:lnTo>
                  <a:pt x="204153" y="147892"/>
                </a:lnTo>
                <a:lnTo>
                  <a:pt x="206820" y="158686"/>
                </a:lnTo>
                <a:lnTo>
                  <a:pt x="207836" y="161735"/>
                </a:lnTo>
                <a:lnTo>
                  <a:pt x="208979" y="163767"/>
                </a:lnTo>
                <a:lnTo>
                  <a:pt x="210503" y="165798"/>
                </a:lnTo>
                <a:lnTo>
                  <a:pt x="211646" y="167323"/>
                </a:lnTo>
                <a:lnTo>
                  <a:pt x="212662" y="168339"/>
                </a:lnTo>
                <a:lnTo>
                  <a:pt x="214313" y="169354"/>
                </a:lnTo>
                <a:lnTo>
                  <a:pt x="215964" y="169990"/>
                </a:lnTo>
                <a:lnTo>
                  <a:pt x="217488" y="169990"/>
                </a:lnTo>
                <a:lnTo>
                  <a:pt x="221806" y="169990"/>
                </a:lnTo>
                <a:lnTo>
                  <a:pt x="225615" y="168847"/>
                </a:lnTo>
                <a:lnTo>
                  <a:pt x="229299" y="166815"/>
                </a:lnTo>
                <a:lnTo>
                  <a:pt x="233617" y="164275"/>
                </a:lnTo>
                <a:lnTo>
                  <a:pt x="237299" y="161227"/>
                </a:lnTo>
                <a:lnTo>
                  <a:pt x="241110" y="157163"/>
                </a:lnTo>
                <a:lnTo>
                  <a:pt x="244920" y="152972"/>
                </a:lnTo>
                <a:lnTo>
                  <a:pt x="248095" y="148908"/>
                </a:lnTo>
                <a:lnTo>
                  <a:pt x="250762" y="144844"/>
                </a:lnTo>
                <a:lnTo>
                  <a:pt x="252921" y="141161"/>
                </a:lnTo>
                <a:lnTo>
                  <a:pt x="255080" y="137604"/>
                </a:lnTo>
                <a:lnTo>
                  <a:pt x="256096" y="134557"/>
                </a:lnTo>
                <a:lnTo>
                  <a:pt x="257746" y="124778"/>
                </a:lnTo>
                <a:lnTo>
                  <a:pt x="259271" y="117158"/>
                </a:lnTo>
                <a:lnTo>
                  <a:pt x="260921" y="112459"/>
                </a:lnTo>
                <a:lnTo>
                  <a:pt x="260921" y="110935"/>
                </a:lnTo>
                <a:lnTo>
                  <a:pt x="267399" y="107379"/>
                </a:lnTo>
                <a:lnTo>
                  <a:pt x="282893" y="97600"/>
                </a:lnTo>
                <a:lnTo>
                  <a:pt x="302705" y="84265"/>
                </a:lnTo>
                <a:lnTo>
                  <a:pt x="322009" y="70929"/>
                </a:lnTo>
                <a:lnTo>
                  <a:pt x="326835" y="67882"/>
                </a:lnTo>
                <a:lnTo>
                  <a:pt x="331153" y="65850"/>
                </a:lnTo>
                <a:lnTo>
                  <a:pt x="335979" y="63183"/>
                </a:lnTo>
                <a:lnTo>
                  <a:pt x="340296" y="62167"/>
                </a:lnTo>
                <a:lnTo>
                  <a:pt x="344488" y="61151"/>
                </a:lnTo>
                <a:lnTo>
                  <a:pt x="349949" y="60642"/>
                </a:lnTo>
                <a:lnTo>
                  <a:pt x="354140" y="60642"/>
                </a:lnTo>
                <a:lnTo>
                  <a:pt x="359601" y="60642"/>
                </a:lnTo>
                <a:lnTo>
                  <a:pt x="370269" y="61659"/>
                </a:lnTo>
                <a:lnTo>
                  <a:pt x="382080" y="64326"/>
                </a:lnTo>
                <a:lnTo>
                  <a:pt x="394399" y="66358"/>
                </a:lnTo>
                <a:lnTo>
                  <a:pt x="408369" y="68390"/>
                </a:lnTo>
                <a:lnTo>
                  <a:pt x="415227" y="68898"/>
                </a:lnTo>
                <a:lnTo>
                  <a:pt x="420688" y="68898"/>
                </a:lnTo>
                <a:lnTo>
                  <a:pt x="425514" y="68390"/>
                </a:lnTo>
                <a:lnTo>
                  <a:pt x="429197" y="67882"/>
                </a:lnTo>
                <a:lnTo>
                  <a:pt x="432499" y="66358"/>
                </a:lnTo>
                <a:lnTo>
                  <a:pt x="434531" y="64834"/>
                </a:lnTo>
                <a:lnTo>
                  <a:pt x="436690" y="62167"/>
                </a:lnTo>
                <a:lnTo>
                  <a:pt x="438341" y="60135"/>
                </a:lnTo>
                <a:lnTo>
                  <a:pt x="440500" y="50991"/>
                </a:lnTo>
                <a:lnTo>
                  <a:pt x="442659" y="43244"/>
                </a:lnTo>
                <a:lnTo>
                  <a:pt x="443675" y="41211"/>
                </a:lnTo>
                <a:lnTo>
                  <a:pt x="445326" y="40196"/>
                </a:lnTo>
                <a:lnTo>
                  <a:pt x="446850" y="39688"/>
                </a:lnTo>
                <a:lnTo>
                  <a:pt x="449644" y="38672"/>
                </a:lnTo>
                <a:lnTo>
                  <a:pt x="453835" y="38164"/>
                </a:lnTo>
                <a:lnTo>
                  <a:pt x="459169" y="38164"/>
                </a:lnTo>
                <a:lnTo>
                  <a:pt x="467805" y="38164"/>
                </a:lnTo>
                <a:lnTo>
                  <a:pt x="471615" y="38672"/>
                </a:lnTo>
                <a:lnTo>
                  <a:pt x="474790" y="37656"/>
                </a:lnTo>
                <a:close/>
                <a:moveTo>
                  <a:pt x="634429" y="45784"/>
                </a:moveTo>
                <a:lnTo>
                  <a:pt x="643065" y="60135"/>
                </a:lnTo>
                <a:lnTo>
                  <a:pt x="629095" y="70929"/>
                </a:lnTo>
                <a:lnTo>
                  <a:pt x="615125" y="79185"/>
                </a:lnTo>
                <a:lnTo>
                  <a:pt x="599631" y="84265"/>
                </a:lnTo>
                <a:lnTo>
                  <a:pt x="591630" y="97600"/>
                </a:lnTo>
                <a:lnTo>
                  <a:pt x="595948" y="110935"/>
                </a:lnTo>
                <a:lnTo>
                  <a:pt x="610934" y="109919"/>
                </a:lnTo>
                <a:lnTo>
                  <a:pt x="624777" y="121729"/>
                </a:lnTo>
                <a:lnTo>
                  <a:pt x="639890" y="119190"/>
                </a:lnTo>
                <a:lnTo>
                  <a:pt x="654368" y="120206"/>
                </a:lnTo>
                <a:lnTo>
                  <a:pt x="669354" y="111951"/>
                </a:lnTo>
                <a:lnTo>
                  <a:pt x="684340" y="119190"/>
                </a:lnTo>
                <a:lnTo>
                  <a:pt x="698310" y="120206"/>
                </a:lnTo>
                <a:lnTo>
                  <a:pt x="712153" y="122746"/>
                </a:lnTo>
                <a:lnTo>
                  <a:pt x="718630" y="137097"/>
                </a:lnTo>
                <a:lnTo>
                  <a:pt x="723456" y="150940"/>
                </a:lnTo>
                <a:lnTo>
                  <a:pt x="723456" y="164275"/>
                </a:lnTo>
                <a:lnTo>
                  <a:pt x="736791" y="177102"/>
                </a:lnTo>
                <a:lnTo>
                  <a:pt x="745427" y="190436"/>
                </a:lnTo>
                <a:lnTo>
                  <a:pt x="739585" y="204279"/>
                </a:lnTo>
                <a:lnTo>
                  <a:pt x="739585" y="218631"/>
                </a:lnTo>
                <a:lnTo>
                  <a:pt x="742760" y="231458"/>
                </a:lnTo>
                <a:lnTo>
                  <a:pt x="751904" y="244792"/>
                </a:lnTo>
                <a:lnTo>
                  <a:pt x="766382" y="248857"/>
                </a:lnTo>
                <a:lnTo>
                  <a:pt x="781368" y="253048"/>
                </a:lnTo>
                <a:lnTo>
                  <a:pt x="795211" y="256604"/>
                </a:lnTo>
                <a:lnTo>
                  <a:pt x="810832" y="261176"/>
                </a:lnTo>
                <a:lnTo>
                  <a:pt x="824675" y="272986"/>
                </a:lnTo>
                <a:lnTo>
                  <a:pt x="838137" y="274003"/>
                </a:lnTo>
                <a:lnTo>
                  <a:pt x="852107" y="287338"/>
                </a:lnTo>
                <a:lnTo>
                  <a:pt x="865442" y="293053"/>
                </a:lnTo>
                <a:lnTo>
                  <a:pt x="894906" y="293053"/>
                </a:lnTo>
                <a:lnTo>
                  <a:pt x="897573" y="279717"/>
                </a:lnTo>
                <a:lnTo>
                  <a:pt x="883730" y="272986"/>
                </a:lnTo>
                <a:lnTo>
                  <a:pt x="871411" y="259652"/>
                </a:lnTo>
                <a:lnTo>
                  <a:pt x="875602" y="244792"/>
                </a:lnTo>
                <a:lnTo>
                  <a:pt x="881571" y="231458"/>
                </a:lnTo>
                <a:lnTo>
                  <a:pt x="887921" y="218631"/>
                </a:lnTo>
                <a:lnTo>
                  <a:pt x="901891" y="206820"/>
                </a:lnTo>
                <a:lnTo>
                  <a:pt x="887921" y="194501"/>
                </a:lnTo>
                <a:lnTo>
                  <a:pt x="872935" y="191453"/>
                </a:lnTo>
                <a:lnTo>
                  <a:pt x="859092" y="188913"/>
                </a:lnTo>
                <a:lnTo>
                  <a:pt x="845122" y="184341"/>
                </a:lnTo>
                <a:lnTo>
                  <a:pt x="831152" y="185357"/>
                </a:lnTo>
                <a:lnTo>
                  <a:pt x="816166" y="174561"/>
                </a:lnTo>
                <a:lnTo>
                  <a:pt x="806514" y="161735"/>
                </a:lnTo>
                <a:lnTo>
                  <a:pt x="801180" y="147892"/>
                </a:lnTo>
                <a:lnTo>
                  <a:pt x="796354" y="133541"/>
                </a:lnTo>
                <a:lnTo>
                  <a:pt x="791020" y="120206"/>
                </a:lnTo>
                <a:lnTo>
                  <a:pt x="789877" y="107379"/>
                </a:lnTo>
                <a:lnTo>
                  <a:pt x="786702" y="93536"/>
                </a:lnTo>
                <a:lnTo>
                  <a:pt x="789877" y="79185"/>
                </a:lnTo>
                <a:lnTo>
                  <a:pt x="780225" y="65850"/>
                </a:lnTo>
                <a:lnTo>
                  <a:pt x="774383" y="52515"/>
                </a:lnTo>
                <a:lnTo>
                  <a:pt x="763080" y="39179"/>
                </a:lnTo>
                <a:lnTo>
                  <a:pt x="765239" y="24829"/>
                </a:lnTo>
                <a:lnTo>
                  <a:pt x="750761" y="14034"/>
                </a:lnTo>
                <a:lnTo>
                  <a:pt x="736791" y="4763"/>
                </a:lnTo>
                <a:lnTo>
                  <a:pt x="723456" y="11494"/>
                </a:lnTo>
                <a:lnTo>
                  <a:pt x="708470" y="11494"/>
                </a:lnTo>
                <a:lnTo>
                  <a:pt x="706311" y="25845"/>
                </a:lnTo>
                <a:lnTo>
                  <a:pt x="709486" y="39179"/>
                </a:lnTo>
                <a:lnTo>
                  <a:pt x="715963" y="52515"/>
                </a:lnTo>
                <a:lnTo>
                  <a:pt x="702501" y="56579"/>
                </a:lnTo>
                <a:lnTo>
                  <a:pt x="692341" y="43244"/>
                </a:lnTo>
                <a:lnTo>
                  <a:pt x="688658" y="29909"/>
                </a:lnTo>
                <a:lnTo>
                  <a:pt x="684340" y="15050"/>
                </a:lnTo>
                <a:lnTo>
                  <a:pt x="669354" y="17590"/>
                </a:lnTo>
                <a:lnTo>
                  <a:pt x="655384" y="17590"/>
                </a:lnTo>
                <a:lnTo>
                  <a:pt x="641414" y="27369"/>
                </a:lnTo>
                <a:lnTo>
                  <a:pt x="631762" y="41720"/>
                </a:lnTo>
                <a:lnTo>
                  <a:pt x="634429" y="45784"/>
                </a:lnTo>
                <a:close/>
                <a:moveTo>
                  <a:pt x="913194" y="259652"/>
                </a:moveTo>
                <a:lnTo>
                  <a:pt x="927037" y="264859"/>
                </a:lnTo>
                <a:lnTo>
                  <a:pt x="924370" y="279717"/>
                </a:lnTo>
                <a:lnTo>
                  <a:pt x="909892" y="281242"/>
                </a:lnTo>
                <a:lnTo>
                  <a:pt x="896557" y="274003"/>
                </a:lnTo>
                <a:lnTo>
                  <a:pt x="906209" y="261176"/>
                </a:lnTo>
                <a:lnTo>
                  <a:pt x="913194" y="259652"/>
                </a:lnTo>
                <a:close/>
              </a:path>
            </a:pathLst>
          </a:custGeom>
          <a:ln w="9525">
            <a:solidFill>
              <a:srgbClr val="FFFFFF"/>
            </a:solidFill>
          </a:ln>
        </p:spPr>
        <p:txBody>
          <a:bodyPr wrap="square" lIns="0" tIns="0" rIns="0" bIns="0" rtlCol="0">
            <a:noAutofit/>
          </a:bodyPr>
          <a:lstStyle/>
          <a:p>
            <a:endParaRPr sz="1662"/>
          </a:p>
        </p:txBody>
      </p:sp>
      <p:sp>
        <p:nvSpPr>
          <p:cNvPr id="343" name="object 343"/>
          <p:cNvSpPr/>
          <p:nvPr/>
        </p:nvSpPr>
        <p:spPr>
          <a:xfrm>
            <a:off x="1483673" y="2586345"/>
            <a:ext cx="562590" cy="341727"/>
          </a:xfrm>
          <a:custGeom>
            <a:avLst/>
            <a:gdLst/>
            <a:ahLst/>
            <a:cxnLst/>
            <a:rect l="l" t="t" r="r" b="b"/>
            <a:pathLst>
              <a:path w="609473" h="370204">
                <a:moveTo>
                  <a:pt x="407923" y="508"/>
                </a:moveTo>
                <a:lnTo>
                  <a:pt x="414273" y="8636"/>
                </a:lnTo>
                <a:lnTo>
                  <a:pt x="428244" y="18415"/>
                </a:lnTo>
                <a:lnTo>
                  <a:pt x="443230" y="28067"/>
                </a:lnTo>
                <a:lnTo>
                  <a:pt x="457708" y="35814"/>
                </a:lnTo>
                <a:lnTo>
                  <a:pt x="471170" y="42926"/>
                </a:lnTo>
                <a:lnTo>
                  <a:pt x="481330" y="55753"/>
                </a:lnTo>
                <a:lnTo>
                  <a:pt x="491998" y="42926"/>
                </a:lnTo>
                <a:lnTo>
                  <a:pt x="507111" y="39878"/>
                </a:lnTo>
                <a:lnTo>
                  <a:pt x="522605" y="48006"/>
                </a:lnTo>
                <a:lnTo>
                  <a:pt x="536067" y="48006"/>
                </a:lnTo>
                <a:lnTo>
                  <a:pt x="550545" y="55753"/>
                </a:lnTo>
                <a:lnTo>
                  <a:pt x="556895" y="54737"/>
                </a:lnTo>
                <a:lnTo>
                  <a:pt x="571373" y="50038"/>
                </a:lnTo>
                <a:lnTo>
                  <a:pt x="584835" y="50038"/>
                </a:lnTo>
                <a:lnTo>
                  <a:pt x="590169" y="63881"/>
                </a:lnTo>
                <a:lnTo>
                  <a:pt x="589026" y="78232"/>
                </a:lnTo>
                <a:lnTo>
                  <a:pt x="591820" y="91567"/>
                </a:lnTo>
                <a:lnTo>
                  <a:pt x="600329" y="106299"/>
                </a:lnTo>
                <a:lnTo>
                  <a:pt x="598678" y="119634"/>
                </a:lnTo>
                <a:lnTo>
                  <a:pt x="598678" y="133985"/>
                </a:lnTo>
                <a:lnTo>
                  <a:pt x="601345" y="148844"/>
                </a:lnTo>
                <a:lnTo>
                  <a:pt x="608330" y="162052"/>
                </a:lnTo>
                <a:lnTo>
                  <a:pt x="609473" y="164084"/>
                </a:lnTo>
                <a:lnTo>
                  <a:pt x="606171" y="165100"/>
                </a:lnTo>
                <a:lnTo>
                  <a:pt x="602488" y="164591"/>
                </a:lnTo>
                <a:lnTo>
                  <a:pt x="593852" y="164591"/>
                </a:lnTo>
                <a:lnTo>
                  <a:pt x="588518" y="164591"/>
                </a:lnTo>
                <a:lnTo>
                  <a:pt x="584200" y="165100"/>
                </a:lnTo>
                <a:lnTo>
                  <a:pt x="581533" y="166116"/>
                </a:lnTo>
                <a:lnTo>
                  <a:pt x="580009" y="166751"/>
                </a:lnTo>
                <a:lnTo>
                  <a:pt x="578358" y="167766"/>
                </a:lnTo>
                <a:lnTo>
                  <a:pt x="577342" y="169799"/>
                </a:lnTo>
                <a:lnTo>
                  <a:pt x="575183" y="177419"/>
                </a:lnTo>
                <a:lnTo>
                  <a:pt x="573024" y="186690"/>
                </a:lnTo>
                <a:lnTo>
                  <a:pt x="571373" y="188722"/>
                </a:lnTo>
                <a:lnTo>
                  <a:pt x="569214" y="191262"/>
                </a:lnTo>
                <a:lnTo>
                  <a:pt x="567055" y="192785"/>
                </a:lnTo>
                <a:lnTo>
                  <a:pt x="563880" y="194310"/>
                </a:lnTo>
                <a:lnTo>
                  <a:pt x="560197" y="194818"/>
                </a:lnTo>
                <a:lnTo>
                  <a:pt x="555371" y="195326"/>
                </a:lnTo>
                <a:lnTo>
                  <a:pt x="549910" y="195326"/>
                </a:lnTo>
                <a:lnTo>
                  <a:pt x="542925" y="194818"/>
                </a:lnTo>
                <a:lnTo>
                  <a:pt x="529082" y="192785"/>
                </a:lnTo>
                <a:lnTo>
                  <a:pt x="516763" y="190754"/>
                </a:lnTo>
                <a:lnTo>
                  <a:pt x="504952" y="188214"/>
                </a:lnTo>
                <a:lnTo>
                  <a:pt x="494157" y="187197"/>
                </a:lnTo>
                <a:lnTo>
                  <a:pt x="488823" y="187197"/>
                </a:lnTo>
                <a:lnTo>
                  <a:pt x="484505" y="187197"/>
                </a:lnTo>
                <a:lnTo>
                  <a:pt x="479170" y="187706"/>
                </a:lnTo>
                <a:lnTo>
                  <a:pt x="474853" y="188722"/>
                </a:lnTo>
                <a:lnTo>
                  <a:pt x="470662" y="189738"/>
                </a:lnTo>
                <a:lnTo>
                  <a:pt x="465836" y="192278"/>
                </a:lnTo>
                <a:lnTo>
                  <a:pt x="461517" y="194310"/>
                </a:lnTo>
                <a:lnTo>
                  <a:pt x="456692" y="197358"/>
                </a:lnTo>
                <a:lnTo>
                  <a:pt x="437388" y="210693"/>
                </a:lnTo>
                <a:lnTo>
                  <a:pt x="417576" y="224028"/>
                </a:lnTo>
                <a:lnTo>
                  <a:pt x="401955" y="233679"/>
                </a:lnTo>
                <a:lnTo>
                  <a:pt x="395605" y="237235"/>
                </a:lnTo>
                <a:lnTo>
                  <a:pt x="395605" y="238760"/>
                </a:lnTo>
                <a:lnTo>
                  <a:pt x="393954" y="243459"/>
                </a:lnTo>
                <a:lnTo>
                  <a:pt x="392303" y="251079"/>
                </a:lnTo>
                <a:lnTo>
                  <a:pt x="390779" y="260731"/>
                </a:lnTo>
                <a:lnTo>
                  <a:pt x="389636" y="263906"/>
                </a:lnTo>
                <a:lnTo>
                  <a:pt x="387477" y="267462"/>
                </a:lnTo>
                <a:lnTo>
                  <a:pt x="385445" y="271018"/>
                </a:lnTo>
                <a:lnTo>
                  <a:pt x="382651" y="275082"/>
                </a:lnTo>
                <a:lnTo>
                  <a:pt x="379476" y="279146"/>
                </a:lnTo>
                <a:lnTo>
                  <a:pt x="375792" y="283337"/>
                </a:lnTo>
                <a:lnTo>
                  <a:pt x="371983" y="287401"/>
                </a:lnTo>
                <a:lnTo>
                  <a:pt x="368300" y="290449"/>
                </a:lnTo>
                <a:lnTo>
                  <a:pt x="363982" y="292989"/>
                </a:lnTo>
                <a:lnTo>
                  <a:pt x="360172" y="295021"/>
                </a:lnTo>
                <a:lnTo>
                  <a:pt x="356489" y="296037"/>
                </a:lnTo>
                <a:lnTo>
                  <a:pt x="352170" y="296037"/>
                </a:lnTo>
                <a:lnTo>
                  <a:pt x="350520" y="296037"/>
                </a:lnTo>
                <a:lnTo>
                  <a:pt x="348995" y="295529"/>
                </a:lnTo>
                <a:lnTo>
                  <a:pt x="347345" y="294513"/>
                </a:lnTo>
                <a:lnTo>
                  <a:pt x="346202" y="293497"/>
                </a:lnTo>
                <a:lnTo>
                  <a:pt x="345186" y="291972"/>
                </a:lnTo>
                <a:lnTo>
                  <a:pt x="343535" y="289941"/>
                </a:lnTo>
                <a:lnTo>
                  <a:pt x="342519" y="287909"/>
                </a:lnTo>
                <a:lnTo>
                  <a:pt x="341376" y="284860"/>
                </a:lnTo>
                <a:lnTo>
                  <a:pt x="338709" y="274066"/>
                </a:lnTo>
                <a:lnTo>
                  <a:pt x="336042" y="266954"/>
                </a:lnTo>
                <a:lnTo>
                  <a:pt x="335026" y="263397"/>
                </a:lnTo>
                <a:lnTo>
                  <a:pt x="333883" y="261366"/>
                </a:lnTo>
                <a:lnTo>
                  <a:pt x="331851" y="259207"/>
                </a:lnTo>
                <a:lnTo>
                  <a:pt x="330708" y="258191"/>
                </a:lnTo>
                <a:lnTo>
                  <a:pt x="329692" y="257175"/>
                </a:lnTo>
                <a:lnTo>
                  <a:pt x="328041" y="257175"/>
                </a:lnTo>
                <a:lnTo>
                  <a:pt x="327025" y="257175"/>
                </a:lnTo>
                <a:lnTo>
                  <a:pt x="325373" y="257175"/>
                </a:lnTo>
                <a:lnTo>
                  <a:pt x="322198" y="259207"/>
                </a:lnTo>
                <a:lnTo>
                  <a:pt x="317881" y="262382"/>
                </a:lnTo>
                <a:lnTo>
                  <a:pt x="314579" y="265429"/>
                </a:lnTo>
                <a:lnTo>
                  <a:pt x="313055" y="267970"/>
                </a:lnTo>
                <a:lnTo>
                  <a:pt x="311912" y="270002"/>
                </a:lnTo>
                <a:lnTo>
                  <a:pt x="311404" y="271526"/>
                </a:lnTo>
                <a:lnTo>
                  <a:pt x="309245" y="272541"/>
                </a:lnTo>
                <a:lnTo>
                  <a:pt x="307086" y="273558"/>
                </a:lnTo>
                <a:lnTo>
                  <a:pt x="302895" y="274066"/>
                </a:lnTo>
                <a:lnTo>
                  <a:pt x="295910" y="275082"/>
                </a:lnTo>
                <a:lnTo>
                  <a:pt x="281432" y="277114"/>
                </a:lnTo>
                <a:lnTo>
                  <a:pt x="271780" y="279146"/>
                </a:lnTo>
                <a:lnTo>
                  <a:pt x="269620" y="279654"/>
                </a:lnTo>
                <a:lnTo>
                  <a:pt x="268478" y="280797"/>
                </a:lnTo>
                <a:lnTo>
                  <a:pt x="266954" y="281813"/>
                </a:lnTo>
                <a:lnTo>
                  <a:pt x="265811" y="282829"/>
                </a:lnTo>
                <a:lnTo>
                  <a:pt x="265303" y="284353"/>
                </a:lnTo>
                <a:lnTo>
                  <a:pt x="264287" y="286893"/>
                </a:lnTo>
                <a:lnTo>
                  <a:pt x="263652" y="288925"/>
                </a:lnTo>
                <a:lnTo>
                  <a:pt x="263652" y="291465"/>
                </a:lnTo>
                <a:lnTo>
                  <a:pt x="263652" y="296037"/>
                </a:lnTo>
                <a:lnTo>
                  <a:pt x="264287" y="300735"/>
                </a:lnTo>
                <a:lnTo>
                  <a:pt x="264287" y="302260"/>
                </a:lnTo>
                <a:lnTo>
                  <a:pt x="264287" y="303784"/>
                </a:lnTo>
                <a:lnTo>
                  <a:pt x="263652" y="305308"/>
                </a:lnTo>
                <a:lnTo>
                  <a:pt x="263144" y="306324"/>
                </a:lnTo>
                <a:lnTo>
                  <a:pt x="261620" y="308356"/>
                </a:lnTo>
                <a:lnTo>
                  <a:pt x="259969" y="309372"/>
                </a:lnTo>
                <a:lnTo>
                  <a:pt x="257810" y="310896"/>
                </a:lnTo>
                <a:lnTo>
                  <a:pt x="254635" y="311912"/>
                </a:lnTo>
                <a:lnTo>
                  <a:pt x="245998" y="314452"/>
                </a:lnTo>
                <a:lnTo>
                  <a:pt x="233680" y="317500"/>
                </a:lnTo>
                <a:lnTo>
                  <a:pt x="225679" y="320166"/>
                </a:lnTo>
                <a:lnTo>
                  <a:pt x="218186" y="322707"/>
                </a:lnTo>
                <a:lnTo>
                  <a:pt x="210692" y="326263"/>
                </a:lnTo>
                <a:lnTo>
                  <a:pt x="202564" y="330327"/>
                </a:lnTo>
                <a:lnTo>
                  <a:pt x="187070" y="338074"/>
                </a:lnTo>
                <a:lnTo>
                  <a:pt x="172085" y="347218"/>
                </a:lnTo>
                <a:lnTo>
                  <a:pt x="159766" y="355981"/>
                </a:lnTo>
                <a:lnTo>
                  <a:pt x="149479" y="363093"/>
                </a:lnTo>
                <a:lnTo>
                  <a:pt x="143129" y="368172"/>
                </a:lnTo>
                <a:lnTo>
                  <a:pt x="140970" y="369697"/>
                </a:lnTo>
                <a:lnTo>
                  <a:pt x="139319" y="370204"/>
                </a:lnTo>
                <a:lnTo>
                  <a:pt x="135636" y="367157"/>
                </a:lnTo>
                <a:lnTo>
                  <a:pt x="129667" y="364109"/>
                </a:lnTo>
                <a:lnTo>
                  <a:pt x="121666" y="360553"/>
                </a:lnTo>
                <a:lnTo>
                  <a:pt x="113030" y="357504"/>
                </a:lnTo>
                <a:lnTo>
                  <a:pt x="94361" y="351282"/>
                </a:lnTo>
                <a:lnTo>
                  <a:pt x="77723" y="345694"/>
                </a:lnTo>
                <a:lnTo>
                  <a:pt x="70739" y="343154"/>
                </a:lnTo>
                <a:lnTo>
                  <a:pt x="65405" y="339090"/>
                </a:lnTo>
                <a:lnTo>
                  <a:pt x="59436" y="334899"/>
                </a:lnTo>
                <a:lnTo>
                  <a:pt x="55245" y="330327"/>
                </a:lnTo>
                <a:lnTo>
                  <a:pt x="46609" y="320166"/>
                </a:lnTo>
                <a:lnTo>
                  <a:pt x="39116" y="309879"/>
                </a:lnTo>
                <a:lnTo>
                  <a:pt x="36957" y="307340"/>
                </a:lnTo>
                <a:lnTo>
                  <a:pt x="35941" y="304800"/>
                </a:lnTo>
                <a:lnTo>
                  <a:pt x="35306" y="302768"/>
                </a:lnTo>
                <a:lnTo>
                  <a:pt x="35306" y="300228"/>
                </a:lnTo>
                <a:lnTo>
                  <a:pt x="35306" y="295021"/>
                </a:lnTo>
                <a:lnTo>
                  <a:pt x="35941" y="290957"/>
                </a:lnTo>
                <a:lnTo>
                  <a:pt x="35306" y="288416"/>
                </a:lnTo>
                <a:lnTo>
                  <a:pt x="34798" y="285877"/>
                </a:lnTo>
                <a:lnTo>
                  <a:pt x="34289" y="283337"/>
                </a:lnTo>
                <a:lnTo>
                  <a:pt x="32639" y="281304"/>
                </a:lnTo>
                <a:lnTo>
                  <a:pt x="30480" y="278638"/>
                </a:lnTo>
                <a:lnTo>
                  <a:pt x="27305" y="276606"/>
                </a:lnTo>
                <a:lnTo>
                  <a:pt x="22987" y="273558"/>
                </a:lnTo>
                <a:lnTo>
                  <a:pt x="18161" y="271526"/>
                </a:lnTo>
                <a:lnTo>
                  <a:pt x="12827" y="268985"/>
                </a:lnTo>
                <a:lnTo>
                  <a:pt x="8509" y="265938"/>
                </a:lnTo>
                <a:lnTo>
                  <a:pt x="5842" y="261874"/>
                </a:lnTo>
                <a:lnTo>
                  <a:pt x="2667" y="257683"/>
                </a:lnTo>
                <a:lnTo>
                  <a:pt x="1651" y="253110"/>
                </a:lnTo>
                <a:lnTo>
                  <a:pt x="508" y="248539"/>
                </a:lnTo>
                <a:lnTo>
                  <a:pt x="0" y="243459"/>
                </a:lnTo>
                <a:lnTo>
                  <a:pt x="0" y="238252"/>
                </a:lnTo>
                <a:lnTo>
                  <a:pt x="1651" y="228091"/>
                </a:lnTo>
                <a:lnTo>
                  <a:pt x="4318" y="218313"/>
                </a:lnTo>
                <a:lnTo>
                  <a:pt x="6477" y="209169"/>
                </a:lnTo>
                <a:lnTo>
                  <a:pt x="8509" y="201422"/>
                </a:lnTo>
                <a:lnTo>
                  <a:pt x="11303" y="192278"/>
                </a:lnTo>
                <a:lnTo>
                  <a:pt x="16637" y="178435"/>
                </a:lnTo>
                <a:lnTo>
                  <a:pt x="22479" y="163068"/>
                </a:lnTo>
                <a:lnTo>
                  <a:pt x="30480" y="146177"/>
                </a:lnTo>
                <a:lnTo>
                  <a:pt x="38608" y="129921"/>
                </a:lnTo>
                <a:lnTo>
                  <a:pt x="46609" y="115570"/>
                </a:lnTo>
                <a:lnTo>
                  <a:pt x="50419" y="108839"/>
                </a:lnTo>
                <a:lnTo>
                  <a:pt x="53594" y="103251"/>
                </a:lnTo>
                <a:lnTo>
                  <a:pt x="56769" y="99695"/>
                </a:lnTo>
                <a:lnTo>
                  <a:pt x="59436" y="96647"/>
                </a:lnTo>
                <a:lnTo>
                  <a:pt x="64897" y="91059"/>
                </a:lnTo>
                <a:lnTo>
                  <a:pt x="70231" y="85344"/>
                </a:lnTo>
                <a:lnTo>
                  <a:pt x="75057" y="78740"/>
                </a:lnTo>
                <a:lnTo>
                  <a:pt x="79375" y="72136"/>
                </a:lnTo>
                <a:lnTo>
                  <a:pt x="86233" y="60833"/>
                </a:lnTo>
                <a:lnTo>
                  <a:pt x="89027" y="56769"/>
                </a:lnTo>
                <a:lnTo>
                  <a:pt x="90042" y="55245"/>
                </a:lnTo>
                <a:lnTo>
                  <a:pt x="92710" y="51562"/>
                </a:lnTo>
                <a:lnTo>
                  <a:pt x="98679" y="44958"/>
                </a:lnTo>
                <a:lnTo>
                  <a:pt x="105537" y="36830"/>
                </a:lnTo>
                <a:lnTo>
                  <a:pt x="109347" y="33147"/>
                </a:lnTo>
                <a:lnTo>
                  <a:pt x="113030" y="30099"/>
                </a:lnTo>
                <a:lnTo>
                  <a:pt x="116332" y="27559"/>
                </a:lnTo>
                <a:lnTo>
                  <a:pt x="121158" y="26543"/>
                </a:lnTo>
                <a:lnTo>
                  <a:pt x="133477" y="24003"/>
                </a:lnTo>
                <a:lnTo>
                  <a:pt x="154305" y="20955"/>
                </a:lnTo>
                <a:lnTo>
                  <a:pt x="160273" y="20447"/>
                </a:lnTo>
                <a:lnTo>
                  <a:pt x="165608" y="20447"/>
                </a:lnTo>
                <a:lnTo>
                  <a:pt x="169926" y="20955"/>
                </a:lnTo>
                <a:lnTo>
                  <a:pt x="173609" y="21971"/>
                </a:lnTo>
                <a:lnTo>
                  <a:pt x="177419" y="23495"/>
                </a:lnTo>
                <a:lnTo>
                  <a:pt x="180594" y="25527"/>
                </a:lnTo>
                <a:lnTo>
                  <a:pt x="183261" y="27559"/>
                </a:lnTo>
                <a:lnTo>
                  <a:pt x="186563" y="30607"/>
                </a:lnTo>
                <a:lnTo>
                  <a:pt x="191897" y="36322"/>
                </a:lnTo>
                <a:lnTo>
                  <a:pt x="198373" y="42926"/>
                </a:lnTo>
                <a:lnTo>
                  <a:pt x="202057" y="45466"/>
                </a:lnTo>
                <a:lnTo>
                  <a:pt x="206375" y="48514"/>
                </a:lnTo>
                <a:lnTo>
                  <a:pt x="212217" y="51562"/>
                </a:lnTo>
                <a:lnTo>
                  <a:pt x="218186" y="54229"/>
                </a:lnTo>
                <a:lnTo>
                  <a:pt x="224028" y="56261"/>
                </a:lnTo>
                <a:lnTo>
                  <a:pt x="229362" y="57277"/>
                </a:lnTo>
                <a:lnTo>
                  <a:pt x="234188" y="57277"/>
                </a:lnTo>
                <a:lnTo>
                  <a:pt x="237489" y="56769"/>
                </a:lnTo>
                <a:lnTo>
                  <a:pt x="240664" y="55753"/>
                </a:lnTo>
                <a:lnTo>
                  <a:pt x="243839" y="54229"/>
                </a:lnTo>
                <a:lnTo>
                  <a:pt x="245998" y="52070"/>
                </a:lnTo>
                <a:lnTo>
                  <a:pt x="247650" y="49022"/>
                </a:lnTo>
                <a:lnTo>
                  <a:pt x="249809" y="43942"/>
                </a:lnTo>
                <a:lnTo>
                  <a:pt x="250825" y="37846"/>
                </a:lnTo>
                <a:lnTo>
                  <a:pt x="251967" y="32639"/>
                </a:lnTo>
                <a:lnTo>
                  <a:pt x="252476" y="28575"/>
                </a:lnTo>
                <a:lnTo>
                  <a:pt x="255142" y="25527"/>
                </a:lnTo>
                <a:lnTo>
                  <a:pt x="258826" y="20955"/>
                </a:lnTo>
                <a:lnTo>
                  <a:pt x="263652" y="15875"/>
                </a:lnTo>
                <a:lnTo>
                  <a:pt x="269620" y="11176"/>
                </a:lnTo>
                <a:lnTo>
                  <a:pt x="280289" y="3048"/>
                </a:lnTo>
                <a:lnTo>
                  <a:pt x="284607" y="0"/>
                </a:lnTo>
                <a:lnTo>
                  <a:pt x="405764" y="1016"/>
                </a:lnTo>
                <a:lnTo>
                  <a:pt x="407923" y="508"/>
                </a:lnTo>
                <a:close/>
              </a:path>
            </a:pathLst>
          </a:custGeom>
          <a:solidFill>
            <a:srgbClr val="D6D6D6"/>
          </a:solidFill>
        </p:spPr>
        <p:txBody>
          <a:bodyPr wrap="square" lIns="0" tIns="0" rIns="0" bIns="0" rtlCol="0">
            <a:noAutofit/>
          </a:bodyPr>
          <a:lstStyle/>
          <a:p>
            <a:endParaRPr sz="1662"/>
          </a:p>
        </p:txBody>
      </p:sp>
      <p:sp>
        <p:nvSpPr>
          <p:cNvPr id="344" name="object 344"/>
          <p:cNvSpPr/>
          <p:nvPr/>
        </p:nvSpPr>
        <p:spPr>
          <a:xfrm>
            <a:off x="1479276" y="2581949"/>
            <a:ext cx="571383" cy="350519"/>
          </a:xfrm>
          <a:custGeom>
            <a:avLst/>
            <a:gdLst/>
            <a:ahLst/>
            <a:cxnLst/>
            <a:rect l="l" t="t" r="r" b="b"/>
            <a:pathLst>
              <a:path w="618998" h="379729">
                <a:moveTo>
                  <a:pt x="412686" y="5271"/>
                </a:moveTo>
                <a:lnTo>
                  <a:pt x="419036" y="13399"/>
                </a:lnTo>
                <a:lnTo>
                  <a:pt x="433007" y="23178"/>
                </a:lnTo>
                <a:lnTo>
                  <a:pt x="447993" y="32830"/>
                </a:lnTo>
                <a:lnTo>
                  <a:pt x="462471" y="40577"/>
                </a:lnTo>
                <a:lnTo>
                  <a:pt x="475933" y="47689"/>
                </a:lnTo>
                <a:lnTo>
                  <a:pt x="486093" y="60516"/>
                </a:lnTo>
                <a:lnTo>
                  <a:pt x="496761" y="47689"/>
                </a:lnTo>
                <a:lnTo>
                  <a:pt x="511874" y="44641"/>
                </a:lnTo>
                <a:lnTo>
                  <a:pt x="527368" y="52769"/>
                </a:lnTo>
                <a:lnTo>
                  <a:pt x="540830" y="52769"/>
                </a:lnTo>
                <a:lnTo>
                  <a:pt x="555308" y="60516"/>
                </a:lnTo>
                <a:lnTo>
                  <a:pt x="561658" y="59500"/>
                </a:lnTo>
                <a:lnTo>
                  <a:pt x="576136" y="54801"/>
                </a:lnTo>
                <a:lnTo>
                  <a:pt x="589598" y="54801"/>
                </a:lnTo>
                <a:lnTo>
                  <a:pt x="594932" y="68644"/>
                </a:lnTo>
                <a:lnTo>
                  <a:pt x="593789" y="82995"/>
                </a:lnTo>
                <a:lnTo>
                  <a:pt x="596583" y="96330"/>
                </a:lnTo>
                <a:lnTo>
                  <a:pt x="605092" y="111062"/>
                </a:lnTo>
                <a:lnTo>
                  <a:pt x="603441" y="124397"/>
                </a:lnTo>
                <a:lnTo>
                  <a:pt x="603441" y="138748"/>
                </a:lnTo>
                <a:lnTo>
                  <a:pt x="606108" y="153607"/>
                </a:lnTo>
                <a:lnTo>
                  <a:pt x="613093" y="166815"/>
                </a:lnTo>
                <a:lnTo>
                  <a:pt x="614236" y="168847"/>
                </a:lnTo>
                <a:lnTo>
                  <a:pt x="610934" y="169863"/>
                </a:lnTo>
                <a:lnTo>
                  <a:pt x="607251" y="169354"/>
                </a:lnTo>
                <a:lnTo>
                  <a:pt x="598615" y="169354"/>
                </a:lnTo>
                <a:lnTo>
                  <a:pt x="593281" y="169354"/>
                </a:lnTo>
                <a:lnTo>
                  <a:pt x="588963" y="169863"/>
                </a:lnTo>
                <a:lnTo>
                  <a:pt x="586296" y="170879"/>
                </a:lnTo>
                <a:lnTo>
                  <a:pt x="584772" y="171514"/>
                </a:lnTo>
                <a:lnTo>
                  <a:pt x="583121" y="172529"/>
                </a:lnTo>
                <a:lnTo>
                  <a:pt x="582105" y="174562"/>
                </a:lnTo>
                <a:lnTo>
                  <a:pt x="579946" y="182182"/>
                </a:lnTo>
                <a:lnTo>
                  <a:pt x="577787" y="191453"/>
                </a:lnTo>
                <a:lnTo>
                  <a:pt x="576136" y="193485"/>
                </a:lnTo>
                <a:lnTo>
                  <a:pt x="573977" y="196025"/>
                </a:lnTo>
                <a:lnTo>
                  <a:pt x="571818" y="197548"/>
                </a:lnTo>
                <a:lnTo>
                  <a:pt x="568643" y="199073"/>
                </a:lnTo>
                <a:lnTo>
                  <a:pt x="564960" y="199581"/>
                </a:lnTo>
                <a:lnTo>
                  <a:pt x="560134" y="200089"/>
                </a:lnTo>
                <a:lnTo>
                  <a:pt x="554673" y="200089"/>
                </a:lnTo>
                <a:lnTo>
                  <a:pt x="547688" y="199581"/>
                </a:lnTo>
                <a:lnTo>
                  <a:pt x="533845" y="197548"/>
                </a:lnTo>
                <a:lnTo>
                  <a:pt x="521526" y="195517"/>
                </a:lnTo>
                <a:lnTo>
                  <a:pt x="509715" y="192977"/>
                </a:lnTo>
                <a:lnTo>
                  <a:pt x="498920" y="191960"/>
                </a:lnTo>
                <a:lnTo>
                  <a:pt x="493586" y="191960"/>
                </a:lnTo>
                <a:lnTo>
                  <a:pt x="489268" y="191960"/>
                </a:lnTo>
                <a:lnTo>
                  <a:pt x="483933" y="192469"/>
                </a:lnTo>
                <a:lnTo>
                  <a:pt x="479616" y="193485"/>
                </a:lnTo>
                <a:lnTo>
                  <a:pt x="475425" y="194501"/>
                </a:lnTo>
                <a:lnTo>
                  <a:pt x="470599" y="197041"/>
                </a:lnTo>
                <a:lnTo>
                  <a:pt x="466280" y="199073"/>
                </a:lnTo>
                <a:lnTo>
                  <a:pt x="461455" y="202121"/>
                </a:lnTo>
                <a:lnTo>
                  <a:pt x="442151" y="215456"/>
                </a:lnTo>
                <a:lnTo>
                  <a:pt x="422339" y="228791"/>
                </a:lnTo>
                <a:lnTo>
                  <a:pt x="406718" y="238442"/>
                </a:lnTo>
                <a:lnTo>
                  <a:pt x="400368" y="241998"/>
                </a:lnTo>
                <a:lnTo>
                  <a:pt x="400368" y="243523"/>
                </a:lnTo>
                <a:lnTo>
                  <a:pt x="398717" y="248222"/>
                </a:lnTo>
                <a:lnTo>
                  <a:pt x="397066" y="255842"/>
                </a:lnTo>
                <a:lnTo>
                  <a:pt x="395542" y="265494"/>
                </a:lnTo>
                <a:lnTo>
                  <a:pt x="394399" y="268669"/>
                </a:lnTo>
                <a:lnTo>
                  <a:pt x="392240" y="272225"/>
                </a:lnTo>
                <a:lnTo>
                  <a:pt x="390208" y="275781"/>
                </a:lnTo>
                <a:lnTo>
                  <a:pt x="387414" y="279845"/>
                </a:lnTo>
                <a:lnTo>
                  <a:pt x="384239" y="283909"/>
                </a:lnTo>
                <a:lnTo>
                  <a:pt x="380555" y="288100"/>
                </a:lnTo>
                <a:lnTo>
                  <a:pt x="376746" y="292164"/>
                </a:lnTo>
                <a:lnTo>
                  <a:pt x="373063" y="295212"/>
                </a:lnTo>
                <a:lnTo>
                  <a:pt x="368745" y="297752"/>
                </a:lnTo>
                <a:lnTo>
                  <a:pt x="364935" y="299784"/>
                </a:lnTo>
                <a:lnTo>
                  <a:pt x="361252" y="300800"/>
                </a:lnTo>
                <a:lnTo>
                  <a:pt x="356933" y="300800"/>
                </a:lnTo>
                <a:lnTo>
                  <a:pt x="355283" y="300800"/>
                </a:lnTo>
                <a:lnTo>
                  <a:pt x="353758" y="300292"/>
                </a:lnTo>
                <a:lnTo>
                  <a:pt x="352108" y="299276"/>
                </a:lnTo>
                <a:lnTo>
                  <a:pt x="350965" y="298260"/>
                </a:lnTo>
                <a:lnTo>
                  <a:pt x="349949" y="296735"/>
                </a:lnTo>
                <a:lnTo>
                  <a:pt x="348298" y="294704"/>
                </a:lnTo>
                <a:lnTo>
                  <a:pt x="347282" y="292672"/>
                </a:lnTo>
                <a:lnTo>
                  <a:pt x="346139" y="289623"/>
                </a:lnTo>
                <a:lnTo>
                  <a:pt x="343472" y="278829"/>
                </a:lnTo>
                <a:lnTo>
                  <a:pt x="340805" y="271717"/>
                </a:lnTo>
                <a:lnTo>
                  <a:pt x="339789" y="268160"/>
                </a:lnTo>
                <a:lnTo>
                  <a:pt x="338646" y="266129"/>
                </a:lnTo>
                <a:lnTo>
                  <a:pt x="336614" y="263970"/>
                </a:lnTo>
                <a:lnTo>
                  <a:pt x="335471" y="262954"/>
                </a:lnTo>
                <a:lnTo>
                  <a:pt x="334455" y="261938"/>
                </a:lnTo>
                <a:lnTo>
                  <a:pt x="332804" y="261938"/>
                </a:lnTo>
                <a:lnTo>
                  <a:pt x="331788" y="261938"/>
                </a:lnTo>
                <a:lnTo>
                  <a:pt x="330136" y="261938"/>
                </a:lnTo>
                <a:lnTo>
                  <a:pt x="326961" y="263970"/>
                </a:lnTo>
                <a:lnTo>
                  <a:pt x="322644" y="267145"/>
                </a:lnTo>
                <a:lnTo>
                  <a:pt x="319342" y="270192"/>
                </a:lnTo>
                <a:lnTo>
                  <a:pt x="317818" y="272733"/>
                </a:lnTo>
                <a:lnTo>
                  <a:pt x="316675" y="274765"/>
                </a:lnTo>
                <a:lnTo>
                  <a:pt x="316167" y="276289"/>
                </a:lnTo>
                <a:lnTo>
                  <a:pt x="314008" y="277304"/>
                </a:lnTo>
                <a:lnTo>
                  <a:pt x="311849" y="278321"/>
                </a:lnTo>
                <a:lnTo>
                  <a:pt x="307658" y="278829"/>
                </a:lnTo>
                <a:lnTo>
                  <a:pt x="300673" y="279845"/>
                </a:lnTo>
                <a:lnTo>
                  <a:pt x="286195" y="281877"/>
                </a:lnTo>
                <a:lnTo>
                  <a:pt x="276543" y="283909"/>
                </a:lnTo>
                <a:lnTo>
                  <a:pt x="274383" y="284417"/>
                </a:lnTo>
                <a:lnTo>
                  <a:pt x="273241" y="285560"/>
                </a:lnTo>
                <a:lnTo>
                  <a:pt x="271717" y="286576"/>
                </a:lnTo>
                <a:lnTo>
                  <a:pt x="270574" y="287592"/>
                </a:lnTo>
                <a:lnTo>
                  <a:pt x="270066" y="289116"/>
                </a:lnTo>
                <a:lnTo>
                  <a:pt x="269050" y="291656"/>
                </a:lnTo>
                <a:lnTo>
                  <a:pt x="268415" y="293688"/>
                </a:lnTo>
                <a:lnTo>
                  <a:pt x="268415" y="296228"/>
                </a:lnTo>
                <a:lnTo>
                  <a:pt x="268415" y="300800"/>
                </a:lnTo>
                <a:lnTo>
                  <a:pt x="269050" y="305498"/>
                </a:lnTo>
                <a:lnTo>
                  <a:pt x="269050" y="307023"/>
                </a:lnTo>
                <a:lnTo>
                  <a:pt x="269050" y="308547"/>
                </a:lnTo>
                <a:lnTo>
                  <a:pt x="268415" y="310071"/>
                </a:lnTo>
                <a:lnTo>
                  <a:pt x="267907" y="311087"/>
                </a:lnTo>
                <a:lnTo>
                  <a:pt x="266383" y="313119"/>
                </a:lnTo>
                <a:lnTo>
                  <a:pt x="264732" y="314135"/>
                </a:lnTo>
                <a:lnTo>
                  <a:pt x="262573" y="315659"/>
                </a:lnTo>
                <a:lnTo>
                  <a:pt x="259398" y="316675"/>
                </a:lnTo>
                <a:lnTo>
                  <a:pt x="250761" y="319215"/>
                </a:lnTo>
                <a:lnTo>
                  <a:pt x="238443" y="322263"/>
                </a:lnTo>
                <a:lnTo>
                  <a:pt x="230442" y="324929"/>
                </a:lnTo>
                <a:lnTo>
                  <a:pt x="222949" y="327470"/>
                </a:lnTo>
                <a:lnTo>
                  <a:pt x="215455" y="331026"/>
                </a:lnTo>
                <a:lnTo>
                  <a:pt x="207327" y="335090"/>
                </a:lnTo>
                <a:lnTo>
                  <a:pt x="191833" y="342837"/>
                </a:lnTo>
                <a:lnTo>
                  <a:pt x="176848" y="351981"/>
                </a:lnTo>
                <a:lnTo>
                  <a:pt x="164529" y="360744"/>
                </a:lnTo>
                <a:lnTo>
                  <a:pt x="154242" y="367856"/>
                </a:lnTo>
                <a:lnTo>
                  <a:pt x="147892" y="372935"/>
                </a:lnTo>
                <a:lnTo>
                  <a:pt x="145733" y="374460"/>
                </a:lnTo>
                <a:lnTo>
                  <a:pt x="144082" y="374967"/>
                </a:lnTo>
                <a:lnTo>
                  <a:pt x="140399" y="371920"/>
                </a:lnTo>
                <a:lnTo>
                  <a:pt x="134430" y="368872"/>
                </a:lnTo>
                <a:lnTo>
                  <a:pt x="126429" y="365316"/>
                </a:lnTo>
                <a:lnTo>
                  <a:pt x="117793" y="362267"/>
                </a:lnTo>
                <a:lnTo>
                  <a:pt x="99124" y="356045"/>
                </a:lnTo>
                <a:lnTo>
                  <a:pt x="82486" y="350457"/>
                </a:lnTo>
                <a:lnTo>
                  <a:pt x="75502" y="347917"/>
                </a:lnTo>
                <a:lnTo>
                  <a:pt x="70168" y="343853"/>
                </a:lnTo>
                <a:lnTo>
                  <a:pt x="64199" y="339662"/>
                </a:lnTo>
                <a:lnTo>
                  <a:pt x="60008" y="335090"/>
                </a:lnTo>
                <a:lnTo>
                  <a:pt x="51372" y="324929"/>
                </a:lnTo>
                <a:lnTo>
                  <a:pt x="43879" y="314642"/>
                </a:lnTo>
                <a:lnTo>
                  <a:pt x="41720" y="312103"/>
                </a:lnTo>
                <a:lnTo>
                  <a:pt x="40704" y="309563"/>
                </a:lnTo>
                <a:lnTo>
                  <a:pt x="40069" y="307531"/>
                </a:lnTo>
                <a:lnTo>
                  <a:pt x="40069" y="304991"/>
                </a:lnTo>
                <a:lnTo>
                  <a:pt x="40069" y="299784"/>
                </a:lnTo>
                <a:lnTo>
                  <a:pt x="40704" y="295720"/>
                </a:lnTo>
                <a:lnTo>
                  <a:pt x="40069" y="293179"/>
                </a:lnTo>
                <a:lnTo>
                  <a:pt x="39561" y="290640"/>
                </a:lnTo>
                <a:lnTo>
                  <a:pt x="39052" y="288100"/>
                </a:lnTo>
                <a:lnTo>
                  <a:pt x="37402" y="286067"/>
                </a:lnTo>
                <a:lnTo>
                  <a:pt x="35243" y="283401"/>
                </a:lnTo>
                <a:lnTo>
                  <a:pt x="32068" y="281369"/>
                </a:lnTo>
                <a:lnTo>
                  <a:pt x="27750" y="278321"/>
                </a:lnTo>
                <a:lnTo>
                  <a:pt x="22924" y="276289"/>
                </a:lnTo>
                <a:lnTo>
                  <a:pt x="17590" y="273748"/>
                </a:lnTo>
                <a:lnTo>
                  <a:pt x="13272" y="270701"/>
                </a:lnTo>
                <a:lnTo>
                  <a:pt x="10605" y="266637"/>
                </a:lnTo>
                <a:lnTo>
                  <a:pt x="7430" y="262446"/>
                </a:lnTo>
                <a:lnTo>
                  <a:pt x="6414" y="257873"/>
                </a:lnTo>
                <a:lnTo>
                  <a:pt x="5271" y="253302"/>
                </a:lnTo>
                <a:lnTo>
                  <a:pt x="4763" y="248222"/>
                </a:lnTo>
                <a:lnTo>
                  <a:pt x="4763" y="243015"/>
                </a:lnTo>
                <a:lnTo>
                  <a:pt x="6414" y="232854"/>
                </a:lnTo>
                <a:lnTo>
                  <a:pt x="9081" y="223076"/>
                </a:lnTo>
                <a:lnTo>
                  <a:pt x="11240" y="213932"/>
                </a:lnTo>
                <a:lnTo>
                  <a:pt x="13272" y="206185"/>
                </a:lnTo>
                <a:lnTo>
                  <a:pt x="16066" y="197041"/>
                </a:lnTo>
                <a:lnTo>
                  <a:pt x="21400" y="183198"/>
                </a:lnTo>
                <a:lnTo>
                  <a:pt x="27242" y="167831"/>
                </a:lnTo>
                <a:lnTo>
                  <a:pt x="35243" y="150940"/>
                </a:lnTo>
                <a:lnTo>
                  <a:pt x="43371" y="134684"/>
                </a:lnTo>
                <a:lnTo>
                  <a:pt x="51372" y="120333"/>
                </a:lnTo>
                <a:lnTo>
                  <a:pt x="55182" y="113602"/>
                </a:lnTo>
                <a:lnTo>
                  <a:pt x="58357" y="108014"/>
                </a:lnTo>
                <a:lnTo>
                  <a:pt x="61532" y="104458"/>
                </a:lnTo>
                <a:lnTo>
                  <a:pt x="64199" y="101410"/>
                </a:lnTo>
                <a:lnTo>
                  <a:pt x="69660" y="95822"/>
                </a:lnTo>
                <a:lnTo>
                  <a:pt x="74994" y="90107"/>
                </a:lnTo>
                <a:lnTo>
                  <a:pt x="79820" y="83503"/>
                </a:lnTo>
                <a:lnTo>
                  <a:pt x="84138" y="76899"/>
                </a:lnTo>
                <a:lnTo>
                  <a:pt x="90996" y="65596"/>
                </a:lnTo>
                <a:lnTo>
                  <a:pt x="93790" y="61532"/>
                </a:lnTo>
                <a:lnTo>
                  <a:pt x="94805" y="60008"/>
                </a:lnTo>
                <a:lnTo>
                  <a:pt x="97473" y="56325"/>
                </a:lnTo>
                <a:lnTo>
                  <a:pt x="103442" y="49721"/>
                </a:lnTo>
                <a:lnTo>
                  <a:pt x="110300" y="41593"/>
                </a:lnTo>
                <a:lnTo>
                  <a:pt x="114110" y="37910"/>
                </a:lnTo>
                <a:lnTo>
                  <a:pt x="117793" y="34862"/>
                </a:lnTo>
                <a:lnTo>
                  <a:pt x="121095" y="32322"/>
                </a:lnTo>
                <a:lnTo>
                  <a:pt x="125921" y="31306"/>
                </a:lnTo>
                <a:lnTo>
                  <a:pt x="138240" y="28766"/>
                </a:lnTo>
                <a:lnTo>
                  <a:pt x="159068" y="25718"/>
                </a:lnTo>
                <a:lnTo>
                  <a:pt x="165036" y="25210"/>
                </a:lnTo>
                <a:lnTo>
                  <a:pt x="170371" y="25210"/>
                </a:lnTo>
                <a:lnTo>
                  <a:pt x="174689" y="25718"/>
                </a:lnTo>
                <a:lnTo>
                  <a:pt x="178372" y="26734"/>
                </a:lnTo>
                <a:lnTo>
                  <a:pt x="182182" y="28258"/>
                </a:lnTo>
                <a:lnTo>
                  <a:pt x="185357" y="30290"/>
                </a:lnTo>
                <a:lnTo>
                  <a:pt x="188024" y="32322"/>
                </a:lnTo>
                <a:lnTo>
                  <a:pt x="191326" y="35370"/>
                </a:lnTo>
                <a:lnTo>
                  <a:pt x="196660" y="41085"/>
                </a:lnTo>
                <a:lnTo>
                  <a:pt x="203136" y="47689"/>
                </a:lnTo>
                <a:lnTo>
                  <a:pt x="206820" y="50229"/>
                </a:lnTo>
                <a:lnTo>
                  <a:pt x="211138" y="53277"/>
                </a:lnTo>
                <a:lnTo>
                  <a:pt x="216980" y="56325"/>
                </a:lnTo>
                <a:lnTo>
                  <a:pt x="222949" y="58992"/>
                </a:lnTo>
                <a:lnTo>
                  <a:pt x="228791" y="61024"/>
                </a:lnTo>
                <a:lnTo>
                  <a:pt x="234125" y="62040"/>
                </a:lnTo>
                <a:lnTo>
                  <a:pt x="238951" y="62040"/>
                </a:lnTo>
                <a:lnTo>
                  <a:pt x="242252" y="61532"/>
                </a:lnTo>
                <a:lnTo>
                  <a:pt x="245427" y="60516"/>
                </a:lnTo>
                <a:lnTo>
                  <a:pt x="248602" y="58992"/>
                </a:lnTo>
                <a:lnTo>
                  <a:pt x="250761" y="56833"/>
                </a:lnTo>
                <a:lnTo>
                  <a:pt x="252413" y="53785"/>
                </a:lnTo>
                <a:lnTo>
                  <a:pt x="254572" y="48705"/>
                </a:lnTo>
                <a:lnTo>
                  <a:pt x="255588" y="42609"/>
                </a:lnTo>
                <a:lnTo>
                  <a:pt x="256730" y="37402"/>
                </a:lnTo>
                <a:lnTo>
                  <a:pt x="257239" y="33338"/>
                </a:lnTo>
                <a:lnTo>
                  <a:pt x="259905" y="30290"/>
                </a:lnTo>
                <a:lnTo>
                  <a:pt x="263589" y="25718"/>
                </a:lnTo>
                <a:lnTo>
                  <a:pt x="268415" y="20638"/>
                </a:lnTo>
                <a:lnTo>
                  <a:pt x="274383" y="15939"/>
                </a:lnTo>
                <a:lnTo>
                  <a:pt x="285052" y="7811"/>
                </a:lnTo>
                <a:lnTo>
                  <a:pt x="289370" y="4763"/>
                </a:lnTo>
                <a:lnTo>
                  <a:pt x="410527" y="5779"/>
                </a:lnTo>
                <a:lnTo>
                  <a:pt x="412686" y="5271"/>
                </a:lnTo>
                <a:close/>
              </a:path>
            </a:pathLst>
          </a:custGeom>
          <a:ln w="9525">
            <a:solidFill>
              <a:srgbClr val="FFFFFF"/>
            </a:solidFill>
          </a:ln>
        </p:spPr>
        <p:txBody>
          <a:bodyPr wrap="square" lIns="0" tIns="0" rIns="0" bIns="0" rtlCol="0">
            <a:noAutofit/>
          </a:bodyPr>
          <a:lstStyle/>
          <a:p>
            <a:endParaRPr sz="1662"/>
          </a:p>
        </p:txBody>
      </p:sp>
      <p:sp>
        <p:nvSpPr>
          <p:cNvPr id="345" name="object 345"/>
          <p:cNvSpPr/>
          <p:nvPr/>
        </p:nvSpPr>
        <p:spPr>
          <a:xfrm>
            <a:off x="394130" y="1473004"/>
            <a:ext cx="567033" cy="642425"/>
          </a:xfrm>
          <a:custGeom>
            <a:avLst/>
            <a:gdLst/>
            <a:ahLst/>
            <a:cxnLst/>
            <a:rect l="l" t="t" r="r" b="b"/>
            <a:pathLst>
              <a:path w="614286" h="695960">
                <a:moveTo>
                  <a:pt x="554304" y="659638"/>
                </a:moveTo>
                <a:lnTo>
                  <a:pt x="550011" y="658114"/>
                </a:lnTo>
                <a:lnTo>
                  <a:pt x="535559" y="663194"/>
                </a:lnTo>
                <a:lnTo>
                  <a:pt x="520560" y="656590"/>
                </a:lnTo>
                <a:lnTo>
                  <a:pt x="507174" y="644271"/>
                </a:lnTo>
                <a:lnTo>
                  <a:pt x="495922" y="629920"/>
                </a:lnTo>
                <a:lnTo>
                  <a:pt x="494322" y="616585"/>
                </a:lnTo>
                <a:lnTo>
                  <a:pt x="494322" y="589026"/>
                </a:lnTo>
                <a:lnTo>
                  <a:pt x="488962" y="559816"/>
                </a:lnTo>
                <a:lnTo>
                  <a:pt x="483603" y="546481"/>
                </a:lnTo>
                <a:lnTo>
                  <a:pt x="469150" y="543941"/>
                </a:lnTo>
                <a:lnTo>
                  <a:pt x="454151" y="538734"/>
                </a:lnTo>
                <a:lnTo>
                  <a:pt x="440232" y="526542"/>
                </a:lnTo>
                <a:lnTo>
                  <a:pt x="430593" y="513207"/>
                </a:lnTo>
                <a:lnTo>
                  <a:pt x="426834" y="499872"/>
                </a:lnTo>
                <a:lnTo>
                  <a:pt x="422021" y="485521"/>
                </a:lnTo>
                <a:lnTo>
                  <a:pt x="407022" y="479933"/>
                </a:lnTo>
                <a:lnTo>
                  <a:pt x="397383" y="467106"/>
                </a:lnTo>
                <a:lnTo>
                  <a:pt x="387743" y="453771"/>
                </a:lnTo>
                <a:lnTo>
                  <a:pt x="379171" y="439928"/>
                </a:lnTo>
                <a:lnTo>
                  <a:pt x="372745" y="427101"/>
                </a:lnTo>
                <a:lnTo>
                  <a:pt x="357746" y="417449"/>
                </a:lnTo>
                <a:lnTo>
                  <a:pt x="351866" y="404622"/>
                </a:lnTo>
                <a:lnTo>
                  <a:pt x="336867" y="395351"/>
                </a:lnTo>
                <a:lnTo>
                  <a:pt x="322402" y="388747"/>
                </a:lnTo>
                <a:lnTo>
                  <a:pt x="308483" y="388747"/>
                </a:lnTo>
                <a:lnTo>
                  <a:pt x="293484" y="391287"/>
                </a:lnTo>
                <a:lnTo>
                  <a:pt x="278485" y="388747"/>
                </a:lnTo>
                <a:lnTo>
                  <a:pt x="264566" y="376428"/>
                </a:lnTo>
                <a:lnTo>
                  <a:pt x="253314" y="363093"/>
                </a:lnTo>
                <a:lnTo>
                  <a:pt x="244208" y="350266"/>
                </a:lnTo>
                <a:lnTo>
                  <a:pt x="234035" y="335915"/>
                </a:lnTo>
                <a:lnTo>
                  <a:pt x="220116" y="322199"/>
                </a:lnTo>
                <a:lnTo>
                  <a:pt x="206184" y="319532"/>
                </a:lnTo>
                <a:lnTo>
                  <a:pt x="193865" y="306324"/>
                </a:lnTo>
                <a:lnTo>
                  <a:pt x="179946" y="298577"/>
                </a:lnTo>
                <a:lnTo>
                  <a:pt x="166560" y="283718"/>
                </a:lnTo>
                <a:lnTo>
                  <a:pt x="155308" y="270891"/>
                </a:lnTo>
                <a:lnTo>
                  <a:pt x="139776" y="257048"/>
                </a:lnTo>
                <a:lnTo>
                  <a:pt x="127457" y="244348"/>
                </a:lnTo>
                <a:lnTo>
                  <a:pt x="112471" y="233553"/>
                </a:lnTo>
                <a:lnTo>
                  <a:pt x="98539" y="221742"/>
                </a:lnTo>
                <a:lnTo>
                  <a:pt x="88900" y="208407"/>
                </a:lnTo>
                <a:lnTo>
                  <a:pt x="74980" y="195199"/>
                </a:lnTo>
                <a:lnTo>
                  <a:pt x="70688" y="180340"/>
                </a:lnTo>
                <a:lnTo>
                  <a:pt x="65341" y="167005"/>
                </a:lnTo>
                <a:lnTo>
                  <a:pt x="59448" y="154178"/>
                </a:lnTo>
                <a:lnTo>
                  <a:pt x="48196" y="139319"/>
                </a:lnTo>
                <a:lnTo>
                  <a:pt x="47129" y="125984"/>
                </a:lnTo>
                <a:lnTo>
                  <a:pt x="38557" y="111633"/>
                </a:lnTo>
                <a:lnTo>
                  <a:pt x="37490" y="98298"/>
                </a:lnTo>
                <a:lnTo>
                  <a:pt x="40170" y="85090"/>
                </a:lnTo>
                <a:lnTo>
                  <a:pt x="35877" y="71755"/>
                </a:lnTo>
                <a:lnTo>
                  <a:pt x="35877" y="58420"/>
                </a:lnTo>
                <a:lnTo>
                  <a:pt x="49809" y="58420"/>
                </a:lnTo>
                <a:lnTo>
                  <a:pt x="63728" y="50165"/>
                </a:lnTo>
                <a:lnTo>
                  <a:pt x="78727" y="43561"/>
                </a:lnTo>
                <a:lnTo>
                  <a:pt x="92646" y="52705"/>
                </a:lnTo>
                <a:lnTo>
                  <a:pt x="108178" y="48133"/>
                </a:lnTo>
                <a:lnTo>
                  <a:pt x="122110" y="54356"/>
                </a:lnTo>
                <a:lnTo>
                  <a:pt x="137096" y="58420"/>
                </a:lnTo>
                <a:lnTo>
                  <a:pt x="151028" y="65024"/>
                </a:lnTo>
                <a:lnTo>
                  <a:pt x="163347" y="78359"/>
                </a:lnTo>
                <a:lnTo>
                  <a:pt x="176199" y="91694"/>
                </a:lnTo>
                <a:lnTo>
                  <a:pt x="189585" y="103505"/>
                </a:lnTo>
                <a:lnTo>
                  <a:pt x="205117" y="111633"/>
                </a:lnTo>
                <a:lnTo>
                  <a:pt x="220116" y="115189"/>
                </a:lnTo>
                <a:lnTo>
                  <a:pt x="234035" y="114173"/>
                </a:lnTo>
                <a:lnTo>
                  <a:pt x="247967" y="122428"/>
                </a:lnTo>
                <a:lnTo>
                  <a:pt x="262953" y="123444"/>
                </a:lnTo>
                <a:lnTo>
                  <a:pt x="276885" y="123444"/>
                </a:lnTo>
                <a:lnTo>
                  <a:pt x="292417" y="124968"/>
                </a:lnTo>
                <a:lnTo>
                  <a:pt x="305803" y="123444"/>
                </a:lnTo>
                <a:lnTo>
                  <a:pt x="321335" y="117856"/>
                </a:lnTo>
                <a:lnTo>
                  <a:pt x="335254" y="112649"/>
                </a:lnTo>
                <a:lnTo>
                  <a:pt x="349186" y="115189"/>
                </a:lnTo>
                <a:lnTo>
                  <a:pt x="364172" y="114173"/>
                </a:lnTo>
                <a:lnTo>
                  <a:pt x="379171" y="114173"/>
                </a:lnTo>
                <a:lnTo>
                  <a:pt x="393636" y="119888"/>
                </a:lnTo>
                <a:lnTo>
                  <a:pt x="404342" y="132715"/>
                </a:lnTo>
                <a:lnTo>
                  <a:pt x="418274" y="134239"/>
                </a:lnTo>
                <a:lnTo>
                  <a:pt x="432193" y="128524"/>
                </a:lnTo>
                <a:lnTo>
                  <a:pt x="445579" y="124968"/>
                </a:lnTo>
                <a:lnTo>
                  <a:pt x="461111" y="117856"/>
                </a:lnTo>
                <a:lnTo>
                  <a:pt x="465404" y="116840"/>
                </a:lnTo>
                <a:lnTo>
                  <a:pt x="478790" y="125984"/>
                </a:lnTo>
                <a:lnTo>
                  <a:pt x="488962" y="140335"/>
                </a:lnTo>
                <a:lnTo>
                  <a:pt x="502348" y="154178"/>
                </a:lnTo>
                <a:lnTo>
                  <a:pt x="516813" y="163322"/>
                </a:lnTo>
                <a:lnTo>
                  <a:pt x="531812" y="176657"/>
                </a:lnTo>
                <a:lnTo>
                  <a:pt x="545731" y="184912"/>
                </a:lnTo>
                <a:lnTo>
                  <a:pt x="552691" y="199263"/>
                </a:lnTo>
                <a:lnTo>
                  <a:pt x="555371" y="212090"/>
                </a:lnTo>
                <a:lnTo>
                  <a:pt x="559117" y="226314"/>
                </a:lnTo>
                <a:lnTo>
                  <a:pt x="559117" y="240157"/>
                </a:lnTo>
                <a:lnTo>
                  <a:pt x="574649" y="244348"/>
                </a:lnTo>
                <a:lnTo>
                  <a:pt x="588581" y="249428"/>
                </a:lnTo>
                <a:lnTo>
                  <a:pt x="602500" y="258699"/>
                </a:lnTo>
                <a:lnTo>
                  <a:pt x="614286" y="272923"/>
                </a:lnTo>
                <a:lnTo>
                  <a:pt x="609460" y="281686"/>
                </a:lnTo>
                <a:lnTo>
                  <a:pt x="586968" y="297053"/>
                </a:lnTo>
                <a:lnTo>
                  <a:pt x="576795" y="303149"/>
                </a:lnTo>
                <a:lnTo>
                  <a:pt x="574649" y="304673"/>
                </a:lnTo>
                <a:lnTo>
                  <a:pt x="573049" y="307340"/>
                </a:lnTo>
                <a:lnTo>
                  <a:pt x="570369" y="311404"/>
                </a:lnTo>
                <a:lnTo>
                  <a:pt x="567156" y="318008"/>
                </a:lnTo>
                <a:lnTo>
                  <a:pt x="563410" y="325755"/>
                </a:lnTo>
                <a:lnTo>
                  <a:pt x="561263" y="332359"/>
                </a:lnTo>
                <a:lnTo>
                  <a:pt x="559117" y="339090"/>
                </a:lnTo>
                <a:lnTo>
                  <a:pt x="558050" y="343662"/>
                </a:lnTo>
                <a:lnTo>
                  <a:pt x="556437" y="348742"/>
                </a:lnTo>
                <a:lnTo>
                  <a:pt x="554837" y="352933"/>
                </a:lnTo>
                <a:lnTo>
                  <a:pt x="552691" y="357505"/>
                </a:lnTo>
                <a:lnTo>
                  <a:pt x="548411" y="360553"/>
                </a:lnTo>
                <a:lnTo>
                  <a:pt x="539305" y="367665"/>
                </a:lnTo>
                <a:lnTo>
                  <a:pt x="529132" y="375412"/>
                </a:lnTo>
                <a:lnTo>
                  <a:pt x="527519" y="378460"/>
                </a:lnTo>
                <a:lnTo>
                  <a:pt x="524840" y="380492"/>
                </a:lnTo>
                <a:lnTo>
                  <a:pt x="523773" y="383032"/>
                </a:lnTo>
                <a:lnTo>
                  <a:pt x="522706" y="385699"/>
                </a:lnTo>
                <a:lnTo>
                  <a:pt x="522173" y="389255"/>
                </a:lnTo>
                <a:lnTo>
                  <a:pt x="522173" y="392811"/>
                </a:lnTo>
                <a:lnTo>
                  <a:pt x="522706" y="395859"/>
                </a:lnTo>
                <a:lnTo>
                  <a:pt x="523773" y="400558"/>
                </a:lnTo>
                <a:lnTo>
                  <a:pt x="530733" y="415925"/>
                </a:lnTo>
                <a:lnTo>
                  <a:pt x="536092" y="430657"/>
                </a:lnTo>
                <a:lnTo>
                  <a:pt x="538772" y="437896"/>
                </a:lnTo>
                <a:lnTo>
                  <a:pt x="540918" y="445008"/>
                </a:lnTo>
                <a:lnTo>
                  <a:pt x="541985" y="452247"/>
                </a:lnTo>
                <a:lnTo>
                  <a:pt x="542518" y="458851"/>
                </a:lnTo>
                <a:lnTo>
                  <a:pt x="541985" y="470154"/>
                </a:lnTo>
                <a:lnTo>
                  <a:pt x="541985" y="479425"/>
                </a:lnTo>
                <a:lnTo>
                  <a:pt x="542518" y="484505"/>
                </a:lnTo>
                <a:lnTo>
                  <a:pt x="543585" y="490093"/>
                </a:lnTo>
                <a:lnTo>
                  <a:pt x="545731" y="497332"/>
                </a:lnTo>
                <a:lnTo>
                  <a:pt x="548411" y="506476"/>
                </a:lnTo>
                <a:lnTo>
                  <a:pt x="551091" y="510667"/>
                </a:lnTo>
                <a:lnTo>
                  <a:pt x="552691" y="514731"/>
                </a:lnTo>
                <a:lnTo>
                  <a:pt x="554837" y="518287"/>
                </a:lnTo>
                <a:lnTo>
                  <a:pt x="556983" y="520827"/>
                </a:lnTo>
                <a:lnTo>
                  <a:pt x="560197" y="524891"/>
                </a:lnTo>
                <a:lnTo>
                  <a:pt x="563943" y="529082"/>
                </a:lnTo>
                <a:lnTo>
                  <a:pt x="565543" y="531114"/>
                </a:lnTo>
                <a:lnTo>
                  <a:pt x="566623" y="533146"/>
                </a:lnTo>
                <a:lnTo>
                  <a:pt x="567156" y="535686"/>
                </a:lnTo>
                <a:lnTo>
                  <a:pt x="567690" y="538734"/>
                </a:lnTo>
                <a:lnTo>
                  <a:pt x="567690" y="542417"/>
                </a:lnTo>
                <a:lnTo>
                  <a:pt x="567690" y="545973"/>
                </a:lnTo>
                <a:lnTo>
                  <a:pt x="566623" y="551053"/>
                </a:lnTo>
                <a:lnTo>
                  <a:pt x="565543" y="556641"/>
                </a:lnTo>
                <a:lnTo>
                  <a:pt x="562876" y="570992"/>
                </a:lnTo>
                <a:lnTo>
                  <a:pt x="559650" y="586359"/>
                </a:lnTo>
                <a:lnTo>
                  <a:pt x="558050" y="603250"/>
                </a:lnTo>
                <a:lnTo>
                  <a:pt x="556437" y="619125"/>
                </a:lnTo>
                <a:lnTo>
                  <a:pt x="555371" y="633476"/>
                </a:lnTo>
                <a:lnTo>
                  <a:pt x="554304" y="645795"/>
                </a:lnTo>
                <a:lnTo>
                  <a:pt x="554304" y="653542"/>
                </a:lnTo>
                <a:lnTo>
                  <a:pt x="553770" y="656590"/>
                </a:lnTo>
                <a:lnTo>
                  <a:pt x="554304" y="659638"/>
                </a:lnTo>
                <a:close/>
                <a:moveTo>
                  <a:pt x="274205" y="639191"/>
                </a:moveTo>
                <a:lnTo>
                  <a:pt x="271526" y="640715"/>
                </a:lnTo>
                <a:lnTo>
                  <a:pt x="256527" y="641731"/>
                </a:lnTo>
                <a:lnTo>
                  <a:pt x="242074" y="638175"/>
                </a:lnTo>
                <a:lnTo>
                  <a:pt x="244208" y="633476"/>
                </a:lnTo>
                <a:lnTo>
                  <a:pt x="229755" y="624840"/>
                </a:lnTo>
                <a:lnTo>
                  <a:pt x="214757" y="616585"/>
                </a:lnTo>
                <a:lnTo>
                  <a:pt x="200837" y="604901"/>
                </a:lnTo>
                <a:lnTo>
                  <a:pt x="187439" y="598170"/>
                </a:lnTo>
                <a:lnTo>
                  <a:pt x="171373" y="599186"/>
                </a:lnTo>
                <a:lnTo>
                  <a:pt x="157988" y="589026"/>
                </a:lnTo>
                <a:lnTo>
                  <a:pt x="144068" y="583819"/>
                </a:lnTo>
                <a:lnTo>
                  <a:pt x="134429" y="570484"/>
                </a:lnTo>
                <a:lnTo>
                  <a:pt x="125857" y="556641"/>
                </a:lnTo>
                <a:lnTo>
                  <a:pt x="140855" y="551561"/>
                </a:lnTo>
                <a:lnTo>
                  <a:pt x="145669" y="536702"/>
                </a:lnTo>
                <a:lnTo>
                  <a:pt x="159054" y="538734"/>
                </a:lnTo>
                <a:lnTo>
                  <a:pt x="164947" y="551561"/>
                </a:lnTo>
                <a:lnTo>
                  <a:pt x="178879" y="561340"/>
                </a:lnTo>
                <a:lnTo>
                  <a:pt x="192265" y="567436"/>
                </a:lnTo>
                <a:lnTo>
                  <a:pt x="206184" y="573151"/>
                </a:lnTo>
                <a:lnTo>
                  <a:pt x="205117" y="586359"/>
                </a:lnTo>
                <a:lnTo>
                  <a:pt x="218503" y="587375"/>
                </a:lnTo>
                <a:lnTo>
                  <a:pt x="234035" y="599186"/>
                </a:lnTo>
                <a:lnTo>
                  <a:pt x="247967" y="607441"/>
                </a:lnTo>
                <a:lnTo>
                  <a:pt x="254393" y="620776"/>
                </a:lnTo>
                <a:lnTo>
                  <a:pt x="269925" y="624840"/>
                </a:lnTo>
                <a:lnTo>
                  <a:pt x="274205" y="639191"/>
                </a:lnTo>
                <a:close/>
                <a:moveTo>
                  <a:pt x="308483" y="690880"/>
                </a:moveTo>
                <a:lnTo>
                  <a:pt x="300977" y="693420"/>
                </a:lnTo>
                <a:lnTo>
                  <a:pt x="302056" y="693420"/>
                </a:lnTo>
                <a:lnTo>
                  <a:pt x="308483" y="690880"/>
                </a:lnTo>
                <a:close/>
                <a:moveTo>
                  <a:pt x="400062" y="695960"/>
                </a:moveTo>
                <a:lnTo>
                  <a:pt x="386130" y="694944"/>
                </a:lnTo>
                <a:lnTo>
                  <a:pt x="400062" y="693420"/>
                </a:lnTo>
                <a:lnTo>
                  <a:pt x="400062" y="695960"/>
                </a:lnTo>
                <a:close/>
                <a:moveTo>
                  <a:pt x="436473" y="695960"/>
                </a:moveTo>
                <a:lnTo>
                  <a:pt x="422021" y="686816"/>
                </a:lnTo>
                <a:lnTo>
                  <a:pt x="409701" y="673481"/>
                </a:lnTo>
                <a:lnTo>
                  <a:pt x="394703" y="668401"/>
                </a:lnTo>
                <a:lnTo>
                  <a:pt x="409701" y="668401"/>
                </a:lnTo>
                <a:lnTo>
                  <a:pt x="423621" y="664210"/>
                </a:lnTo>
                <a:lnTo>
                  <a:pt x="433260" y="678053"/>
                </a:lnTo>
                <a:lnTo>
                  <a:pt x="436473" y="692404"/>
                </a:lnTo>
                <a:lnTo>
                  <a:pt x="436473" y="695960"/>
                </a:lnTo>
                <a:close/>
                <a:moveTo>
                  <a:pt x="18211" y="34798"/>
                </a:moveTo>
                <a:lnTo>
                  <a:pt x="2679" y="38989"/>
                </a:lnTo>
                <a:lnTo>
                  <a:pt x="0" y="25654"/>
                </a:lnTo>
                <a:lnTo>
                  <a:pt x="13919" y="33274"/>
                </a:lnTo>
                <a:lnTo>
                  <a:pt x="18211" y="34798"/>
                </a:lnTo>
                <a:close/>
                <a:moveTo>
                  <a:pt x="66408" y="10795"/>
                </a:moveTo>
                <a:lnTo>
                  <a:pt x="53022" y="19939"/>
                </a:lnTo>
                <a:lnTo>
                  <a:pt x="41770" y="6731"/>
                </a:lnTo>
                <a:lnTo>
                  <a:pt x="55702" y="0"/>
                </a:lnTo>
                <a:lnTo>
                  <a:pt x="66408" y="10795"/>
                </a:lnTo>
                <a:close/>
              </a:path>
            </a:pathLst>
          </a:custGeom>
          <a:solidFill>
            <a:srgbClr val="D6D6D6"/>
          </a:solidFill>
        </p:spPr>
        <p:txBody>
          <a:bodyPr wrap="square" lIns="0" tIns="0" rIns="0" bIns="0" rtlCol="0">
            <a:noAutofit/>
          </a:bodyPr>
          <a:lstStyle/>
          <a:p>
            <a:endParaRPr sz="1662"/>
          </a:p>
        </p:txBody>
      </p:sp>
      <p:sp>
        <p:nvSpPr>
          <p:cNvPr id="346" name="object 346"/>
          <p:cNvSpPr/>
          <p:nvPr/>
        </p:nvSpPr>
        <p:spPr>
          <a:xfrm>
            <a:off x="389733" y="1468608"/>
            <a:ext cx="575826" cy="651217"/>
          </a:xfrm>
          <a:custGeom>
            <a:avLst/>
            <a:gdLst/>
            <a:ahLst/>
            <a:cxnLst/>
            <a:rect l="l" t="t" r="r" b="b"/>
            <a:pathLst>
              <a:path w="623811" h="705485">
                <a:moveTo>
                  <a:pt x="559067" y="664401"/>
                </a:moveTo>
                <a:lnTo>
                  <a:pt x="554774" y="662877"/>
                </a:lnTo>
                <a:lnTo>
                  <a:pt x="540322" y="667957"/>
                </a:lnTo>
                <a:lnTo>
                  <a:pt x="525323" y="661353"/>
                </a:lnTo>
                <a:lnTo>
                  <a:pt x="511937" y="649034"/>
                </a:lnTo>
                <a:lnTo>
                  <a:pt x="500685" y="634683"/>
                </a:lnTo>
                <a:lnTo>
                  <a:pt x="499085" y="621348"/>
                </a:lnTo>
                <a:lnTo>
                  <a:pt x="499085" y="593789"/>
                </a:lnTo>
                <a:lnTo>
                  <a:pt x="493725" y="564579"/>
                </a:lnTo>
                <a:lnTo>
                  <a:pt x="488366" y="551244"/>
                </a:lnTo>
                <a:lnTo>
                  <a:pt x="473913" y="548704"/>
                </a:lnTo>
                <a:lnTo>
                  <a:pt x="458914" y="543497"/>
                </a:lnTo>
                <a:lnTo>
                  <a:pt x="444995" y="531305"/>
                </a:lnTo>
                <a:lnTo>
                  <a:pt x="435356" y="517970"/>
                </a:lnTo>
                <a:lnTo>
                  <a:pt x="431597" y="504635"/>
                </a:lnTo>
                <a:lnTo>
                  <a:pt x="426784" y="490284"/>
                </a:lnTo>
                <a:lnTo>
                  <a:pt x="411785" y="484696"/>
                </a:lnTo>
                <a:lnTo>
                  <a:pt x="402146" y="471869"/>
                </a:lnTo>
                <a:lnTo>
                  <a:pt x="392506" y="458534"/>
                </a:lnTo>
                <a:lnTo>
                  <a:pt x="383934" y="444691"/>
                </a:lnTo>
                <a:lnTo>
                  <a:pt x="377508" y="431864"/>
                </a:lnTo>
                <a:lnTo>
                  <a:pt x="362509" y="422212"/>
                </a:lnTo>
                <a:lnTo>
                  <a:pt x="356629" y="409385"/>
                </a:lnTo>
                <a:lnTo>
                  <a:pt x="341630" y="400114"/>
                </a:lnTo>
                <a:lnTo>
                  <a:pt x="327165" y="393510"/>
                </a:lnTo>
                <a:lnTo>
                  <a:pt x="313246" y="393510"/>
                </a:lnTo>
                <a:lnTo>
                  <a:pt x="298247" y="396050"/>
                </a:lnTo>
                <a:lnTo>
                  <a:pt x="283248" y="393510"/>
                </a:lnTo>
                <a:lnTo>
                  <a:pt x="269329" y="381191"/>
                </a:lnTo>
                <a:lnTo>
                  <a:pt x="258077" y="367856"/>
                </a:lnTo>
                <a:lnTo>
                  <a:pt x="248971" y="355029"/>
                </a:lnTo>
                <a:lnTo>
                  <a:pt x="238798" y="340678"/>
                </a:lnTo>
                <a:lnTo>
                  <a:pt x="224879" y="326962"/>
                </a:lnTo>
                <a:lnTo>
                  <a:pt x="210947" y="324295"/>
                </a:lnTo>
                <a:lnTo>
                  <a:pt x="198628" y="311087"/>
                </a:lnTo>
                <a:lnTo>
                  <a:pt x="184709" y="303340"/>
                </a:lnTo>
                <a:lnTo>
                  <a:pt x="171323" y="288481"/>
                </a:lnTo>
                <a:lnTo>
                  <a:pt x="160071" y="275654"/>
                </a:lnTo>
                <a:lnTo>
                  <a:pt x="144539" y="261811"/>
                </a:lnTo>
                <a:lnTo>
                  <a:pt x="132220" y="249111"/>
                </a:lnTo>
                <a:lnTo>
                  <a:pt x="117234" y="238316"/>
                </a:lnTo>
                <a:lnTo>
                  <a:pt x="103302" y="226505"/>
                </a:lnTo>
                <a:lnTo>
                  <a:pt x="93663" y="213170"/>
                </a:lnTo>
                <a:lnTo>
                  <a:pt x="79743" y="199962"/>
                </a:lnTo>
                <a:lnTo>
                  <a:pt x="75451" y="185103"/>
                </a:lnTo>
                <a:lnTo>
                  <a:pt x="70104" y="171768"/>
                </a:lnTo>
                <a:lnTo>
                  <a:pt x="64211" y="158941"/>
                </a:lnTo>
                <a:lnTo>
                  <a:pt x="52959" y="144082"/>
                </a:lnTo>
                <a:lnTo>
                  <a:pt x="51892" y="130747"/>
                </a:lnTo>
                <a:lnTo>
                  <a:pt x="43320" y="116396"/>
                </a:lnTo>
                <a:lnTo>
                  <a:pt x="42253" y="103061"/>
                </a:lnTo>
                <a:lnTo>
                  <a:pt x="44933" y="89853"/>
                </a:lnTo>
                <a:lnTo>
                  <a:pt x="40640" y="76518"/>
                </a:lnTo>
                <a:lnTo>
                  <a:pt x="40640" y="63183"/>
                </a:lnTo>
                <a:lnTo>
                  <a:pt x="54572" y="63183"/>
                </a:lnTo>
                <a:lnTo>
                  <a:pt x="68491" y="54928"/>
                </a:lnTo>
                <a:lnTo>
                  <a:pt x="83490" y="48324"/>
                </a:lnTo>
                <a:lnTo>
                  <a:pt x="97409" y="57468"/>
                </a:lnTo>
                <a:lnTo>
                  <a:pt x="112941" y="52896"/>
                </a:lnTo>
                <a:lnTo>
                  <a:pt x="126873" y="59119"/>
                </a:lnTo>
                <a:lnTo>
                  <a:pt x="141859" y="63183"/>
                </a:lnTo>
                <a:lnTo>
                  <a:pt x="155791" y="69787"/>
                </a:lnTo>
                <a:lnTo>
                  <a:pt x="168110" y="83122"/>
                </a:lnTo>
                <a:lnTo>
                  <a:pt x="180962" y="96457"/>
                </a:lnTo>
                <a:lnTo>
                  <a:pt x="194348" y="108268"/>
                </a:lnTo>
                <a:lnTo>
                  <a:pt x="209880" y="116396"/>
                </a:lnTo>
                <a:lnTo>
                  <a:pt x="224879" y="119952"/>
                </a:lnTo>
                <a:lnTo>
                  <a:pt x="238798" y="118936"/>
                </a:lnTo>
                <a:lnTo>
                  <a:pt x="252730" y="127191"/>
                </a:lnTo>
                <a:lnTo>
                  <a:pt x="267716" y="128207"/>
                </a:lnTo>
                <a:lnTo>
                  <a:pt x="281648" y="128207"/>
                </a:lnTo>
                <a:lnTo>
                  <a:pt x="297180" y="129731"/>
                </a:lnTo>
                <a:lnTo>
                  <a:pt x="310566" y="128207"/>
                </a:lnTo>
                <a:lnTo>
                  <a:pt x="326098" y="122619"/>
                </a:lnTo>
                <a:lnTo>
                  <a:pt x="340017" y="117412"/>
                </a:lnTo>
                <a:lnTo>
                  <a:pt x="353949" y="119952"/>
                </a:lnTo>
                <a:lnTo>
                  <a:pt x="368935" y="118936"/>
                </a:lnTo>
                <a:lnTo>
                  <a:pt x="383934" y="118936"/>
                </a:lnTo>
                <a:lnTo>
                  <a:pt x="398399" y="124651"/>
                </a:lnTo>
                <a:lnTo>
                  <a:pt x="409105" y="137478"/>
                </a:lnTo>
                <a:lnTo>
                  <a:pt x="423037" y="139002"/>
                </a:lnTo>
                <a:lnTo>
                  <a:pt x="436956" y="133287"/>
                </a:lnTo>
                <a:lnTo>
                  <a:pt x="450342" y="129731"/>
                </a:lnTo>
                <a:lnTo>
                  <a:pt x="465874" y="122619"/>
                </a:lnTo>
                <a:lnTo>
                  <a:pt x="470167" y="121603"/>
                </a:lnTo>
                <a:lnTo>
                  <a:pt x="483553" y="130747"/>
                </a:lnTo>
                <a:lnTo>
                  <a:pt x="493725" y="145098"/>
                </a:lnTo>
                <a:lnTo>
                  <a:pt x="507111" y="158941"/>
                </a:lnTo>
                <a:lnTo>
                  <a:pt x="521576" y="168085"/>
                </a:lnTo>
                <a:lnTo>
                  <a:pt x="536575" y="181420"/>
                </a:lnTo>
                <a:lnTo>
                  <a:pt x="550494" y="189675"/>
                </a:lnTo>
                <a:lnTo>
                  <a:pt x="557454" y="204026"/>
                </a:lnTo>
                <a:lnTo>
                  <a:pt x="560134" y="216853"/>
                </a:lnTo>
                <a:lnTo>
                  <a:pt x="563880" y="231077"/>
                </a:lnTo>
                <a:lnTo>
                  <a:pt x="563880" y="244920"/>
                </a:lnTo>
                <a:lnTo>
                  <a:pt x="579412" y="249111"/>
                </a:lnTo>
                <a:lnTo>
                  <a:pt x="593344" y="254191"/>
                </a:lnTo>
                <a:lnTo>
                  <a:pt x="607263" y="263462"/>
                </a:lnTo>
                <a:lnTo>
                  <a:pt x="619049" y="277686"/>
                </a:lnTo>
                <a:lnTo>
                  <a:pt x="614223" y="286449"/>
                </a:lnTo>
                <a:lnTo>
                  <a:pt x="591731" y="301816"/>
                </a:lnTo>
                <a:lnTo>
                  <a:pt x="581558" y="307912"/>
                </a:lnTo>
                <a:lnTo>
                  <a:pt x="579412" y="309436"/>
                </a:lnTo>
                <a:lnTo>
                  <a:pt x="577812" y="312103"/>
                </a:lnTo>
                <a:lnTo>
                  <a:pt x="575132" y="316167"/>
                </a:lnTo>
                <a:lnTo>
                  <a:pt x="571919" y="322771"/>
                </a:lnTo>
                <a:lnTo>
                  <a:pt x="568173" y="330518"/>
                </a:lnTo>
                <a:lnTo>
                  <a:pt x="566026" y="337122"/>
                </a:lnTo>
                <a:lnTo>
                  <a:pt x="563880" y="343853"/>
                </a:lnTo>
                <a:lnTo>
                  <a:pt x="562813" y="348425"/>
                </a:lnTo>
                <a:lnTo>
                  <a:pt x="561200" y="353505"/>
                </a:lnTo>
                <a:lnTo>
                  <a:pt x="559600" y="357696"/>
                </a:lnTo>
                <a:lnTo>
                  <a:pt x="557454" y="362268"/>
                </a:lnTo>
                <a:lnTo>
                  <a:pt x="553174" y="365316"/>
                </a:lnTo>
                <a:lnTo>
                  <a:pt x="544068" y="372428"/>
                </a:lnTo>
                <a:lnTo>
                  <a:pt x="533895" y="380175"/>
                </a:lnTo>
                <a:lnTo>
                  <a:pt x="532282" y="383223"/>
                </a:lnTo>
                <a:lnTo>
                  <a:pt x="529603" y="385255"/>
                </a:lnTo>
                <a:lnTo>
                  <a:pt x="528536" y="387795"/>
                </a:lnTo>
                <a:lnTo>
                  <a:pt x="527469" y="390462"/>
                </a:lnTo>
                <a:lnTo>
                  <a:pt x="526936" y="394018"/>
                </a:lnTo>
                <a:lnTo>
                  <a:pt x="526936" y="397574"/>
                </a:lnTo>
                <a:lnTo>
                  <a:pt x="527469" y="400622"/>
                </a:lnTo>
                <a:lnTo>
                  <a:pt x="528536" y="405321"/>
                </a:lnTo>
                <a:lnTo>
                  <a:pt x="535496" y="420688"/>
                </a:lnTo>
                <a:lnTo>
                  <a:pt x="540855" y="435420"/>
                </a:lnTo>
                <a:lnTo>
                  <a:pt x="543535" y="442659"/>
                </a:lnTo>
                <a:lnTo>
                  <a:pt x="545681" y="449771"/>
                </a:lnTo>
                <a:lnTo>
                  <a:pt x="546748" y="457010"/>
                </a:lnTo>
                <a:lnTo>
                  <a:pt x="547281" y="463614"/>
                </a:lnTo>
                <a:lnTo>
                  <a:pt x="546748" y="474917"/>
                </a:lnTo>
                <a:lnTo>
                  <a:pt x="546748" y="484188"/>
                </a:lnTo>
                <a:lnTo>
                  <a:pt x="547281" y="489268"/>
                </a:lnTo>
                <a:lnTo>
                  <a:pt x="548348" y="494856"/>
                </a:lnTo>
                <a:lnTo>
                  <a:pt x="550494" y="502095"/>
                </a:lnTo>
                <a:lnTo>
                  <a:pt x="553174" y="511239"/>
                </a:lnTo>
                <a:lnTo>
                  <a:pt x="555854" y="515430"/>
                </a:lnTo>
                <a:lnTo>
                  <a:pt x="557454" y="519494"/>
                </a:lnTo>
                <a:lnTo>
                  <a:pt x="559600" y="523050"/>
                </a:lnTo>
                <a:lnTo>
                  <a:pt x="561746" y="525590"/>
                </a:lnTo>
                <a:lnTo>
                  <a:pt x="564960" y="529654"/>
                </a:lnTo>
                <a:lnTo>
                  <a:pt x="568706" y="533845"/>
                </a:lnTo>
                <a:lnTo>
                  <a:pt x="570306" y="535877"/>
                </a:lnTo>
                <a:lnTo>
                  <a:pt x="571386" y="537909"/>
                </a:lnTo>
                <a:lnTo>
                  <a:pt x="571919" y="540449"/>
                </a:lnTo>
                <a:lnTo>
                  <a:pt x="572453" y="543497"/>
                </a:lnTo>
                <a:lnTo>
                  <a:pt x="572453" y="547180"/>
                </a:lnTo>
                <a:lnTo>
                  <a:pt x="572453" y="550736"/>
                </a:lnTo>
                <a:lnTo>
                  <a:pt x="571386" y="555816"/>
                </a:lnTo>
                <a:lnTo>
                  <a:pt x="570306" y="561404"/>
                </a:lnTo>
                <a:lnTo>
                  <a:pt x="567639" y="575755"/>
                </a:lnTo>
                <a:lnTo>
                  <a:pt x="564413" y="591122"/>
                </a:lnTo>
                <a:lnTo>
                  <a:pt x="562813" y="608013"/>
                </a:lnTo>
                <a:lnTo>
                  <a:pt x="561200" y="623888"/>
                </a:lnTo>
                <a:lnTo>
                  <a:pt x="560134" y="638239"/>
                </a:lnTo>
                <a:lnTo>
                  <a:pt x="559067" y="650558"/>
                </a:lnTo>
                <a:lnTo>
                  <a:pt x="559067" y="658305"/>
                </a:lnTo>
                <a:lnTo>
                  <a:pt x="558533" y="661353"/>
                </a:lnTo>
                <a:lnTo>
                  <a:pt x="559067" y="664401"/>
                </a:lnTo>
                <a:close/>
                <a:moveTo>
                  <a:pt x="278968" y="643954"/>
                </a:moveTo>
                <a:lnTo>
                  <a:pt x="276289" y="645478"/>
                </a:lnTo>
                <a:lnTo>
                  <a:pt x="261290" y="646494"/>
                </a:lnTo>
                <a:lnTo>
                  <a:pt x="246837" y="642938"/>
                </a:lnTo>
                <a:lnTo>
                  <a:pt x="248971" y="638239"/>
                </a:lnTo>
                <a:lnTo>
                  <a:pt x="234518" y="629603"/>
                </a:lnTo>
                <a:lnTo>
                  <a:pt x="219520" y="621348"/>
                </a:lnTo>
                <a:lnTo>
                  <a:pt x="205600" y="609664"/>
                </a:lnTo>
                <a:lnTo>
                  <a:pt x="192202" y="602933"/>
                </a:lnTo>
                <a:lnTo>
                  <a:pt x="176136" y="603949"/>
                </a:lnTo>
                <a:lnTo>
                  <a:pt x="162751" y="593789"/>
                </a:lnTo>
                <a:lnTo>
                  <a:pt x="148831" y="588582"/>
                </a:lnTo>
                <a:lnTo>
                  <a:pt x="139192" y="575247"/>
                </a:lnTo>
                <a:lnTo>
                  <a:pt x="130620" y="561404"/>
                </a:lnTo>
                <a:lnTo>
                  <a:pt x="145618" y="556324"/>
                </a:lnTo>
                <a:lnTo>
                  <a:pt x="150432" y="541465"/>
                </a:lnTo>
                <a:lnTo>
                  <a:pt x="163817" y="543497"/>
                </a:lnTo>
                <a:lnTo>
                  <a:pt x="169710" y="556324"/>
                </a:lnTo>
                <a:lnTo>
                  <a:pt x="183642" y="566103"/>
                </a:lnTo>
                <a:lnTo>
                  <a:pt x="197028" y="572199"/>
                </a:lnTo>
                <a:lnTo>
                  <a:pt x="210947" y="577914"/>
                </a:lnTo>
                <a:lnTo>
                  <a:pt x="209880" y="591122"/>
                </a:lnTo>
                <a:lnTo>
                  <a:pt x="223266" y="592138"/>
                </a:lnTo>
                <a:lnTo>
                  <a:pt x="238798" y="603949"/>
                </a:lnTo>
                <a:lnTo>
                  <a:pt x="252730" y="612204"/>
                </a:lnTo>
                <a:lnTo>
                  <a:pt x="259156" y="625539"/>
                </a:lnTo>
                <a:lnTo>
                  <a:pt x="274688" y="629603"/>
                </a:lnTo>
                <a:lnTo>
                  <a:pt x="278968" y="643954"/>
                </a:lnTo>
                <a:close/>
                <a:moveTo>
                  <a:pt x="313246" y="695643"/>
                </a:moveTo>
                <a:lnTo>
                  <a:pt x="305740" y="698183"/>
                </a:lnTo>
                <a:lnTo>
                  <a:pt x="306819" y="698183"/>
                </a:lnTo>
                <a:lnTo>
                  <a:pt x="313246" y="695643"/>
                </a:lnTo>
                <a:close/>
                <a:moveTo>
                  <a:pt x="404825" y="700723"/>
                </a:moveTo>
                <a:lnTo>
                  <a:pt x="390893" y="699707"/>
                </a:lnTo>
                <a:lnTo>
                  <a:pt x="404825" y="698183"/>
                </a:lnTo>
                <a:lnTo>
                  <a:pt x="404825" y="700723"/>
                </a:lnTo>
                <a:close/>
                <a:moveTo>
                  <a:pt x="441236" y="700723"/>
                </a:moveTo>
                <a:lnTo>
                  <a:pt x="426784" y="691579"/>
                </a:lnTo>
                <a:lnTo>
                  <a:pt x="414464" y="678244"/>
                </a:lnTo>
                <a:lnTo>
                  <a:pt x="399466" y="673164"/>
                </a:lnTo>
                <a:lnTo>
                  <a:pt x="414464" y="673164"/>
                </a:lnTo>
                <a:lnTo>
                  <a:pt x="428384" y="668973"/>
                </a:lnTo>
                <a:lnTo>
                  <a:pt x="438023" y="682816"/>
                </a:lnTo>
                <a:lnTo>
                  <a:pt x="441236" y="697167"/>
                </a:lnTo>
                <a:lnTo>
                  <a:pt x="441236" y="700723"/>
                </a:lnTo>
                <a:close/>
                <a:moveTo>
                  <a:pt x="22974" y="39561"/>
                </a:moveTo>
                <a:lnTo>
                  <a:pt x="7442" y="43752"/>
                </a:lnTo>
                <a:lnTo>
                  <a:pt x="4763" y="30417"/>
                </a:lnTo>
                <a:lnTo>
                  <a:pt x="18682" y="38037"/>
                </a:lnTo>
                <a:lnTo>
                  <a:pt x="22974" y="39561"/>
                </a:lnTo>
                <a:close/>
                <a:moveTo>
                  <a:pt x="71171" y="15558"/>
                </a:moveTo>
                <a:lnTo>
                  <a:pt x="57785" y="24702"/>
                </a:lnTo>
                <a:lnTo>
                  <a:pt x="46533" y="11494"/>
                </a:lnTo>
                <a:lnTo>
                  <a:pt x="60465" y="4763"/>
                </a:lnTo>
                <a:lnTo>
                  <a:pt x="71171" y="15558"/>
                </a:lnTo>
                <a:close/>
              </a:path>
            </a:pathLst>
          </a:custGeom>
          <a:ln w="9525">
            <a:solidFill>
              <a:srgbClr val="FFFFFF"/>
            </a:solidFill>
          </a:ln>
        </p:spPr>
        <p:txBody>
          <a:bodyPr wrap="square" lIns="0" tIns="0" rIns="0" bIns="0" rtlCol="0">
            <a:noAutofit/>
          </a:bodyPr>
          <a:lstStyle/>
          <a:p>
            <a:endParaRPr sz="1662"/>
          </a:p>
        </p:txBody>
      </p:sp>
      <p:sp>
        <p:nvSpPr>
          <p:cNvPr id="347" name="object 347"/>
          <p:cNvSpPr/>
          <p:nvPr/>
        </p:nvSpPr>
        <p:spPr>
          <a:xfrm>
            <a:off x="1439125" y="3128067"/>
            <a:ext cx="4455" cy="2814"/>
          </a:xfrm>
          <a:custGeom>
            <a:avLst/>
            <a:gdLst/>
            <a:ahLst/>
            <a:cxnLst/>
            <a:rect l="l" t="t" r="r" b="b"/>
            <a:pathLst>
              <a:path w="4826" h="3048">
                <a:moveTo>
                  <a:pt x="4826" y="0"/>
                </a:moveTo>
                <a:lnTo>
                  <a:pt x="0" y="1271"/>
                </a:lnTo>
                <a:lnTo>
                  <a:pt x="1397" y="3049"/>
                </a:lnTo>
                <a:lnTo>
                  <a:pt x="4826" y="0"/>
                </a:lnTo>
                <a:close/>
              </a:path>
            </a:pathLst>
          </a:custGeom>
          <a:solidFill>
            <a:srgbClr val="D6D6D6"/>
          </a:solidFill>
        </p:spPr>
        <p:txBody>
          <a:bodyPr wrap="square" lIns="0" tIns="0" rIns="0" bIns="0" rtlCol="0">
            <a:noAutofit/>
          </a:bodyPr>
          <a:lstStyle/>
          <a:p>
            <a:endParaRPr sz="1662"/>
          </a:p>
        </p:txBody>
      </p:sp>
      <p:sp>
        <p:nvSpPr>
          <p:cNvPr id="348" name="object 348"/>
          <p:cNvSpPr/>
          <p:nvPr/>
        </p:nvSpPr>
        <p:spPr>
          <a:xfrm>
            <a:off x="1434729" y="3123672"/>
            <a:ext cx="13247" cy="11606"/>
          </a:xfrm>
          <a:custGeom>
            <a:avLst/>
            <a:gdLst/>
            <a:ahLst/>
            <a:cxnLst/>
            <a:rect l="l" t="t" r="r" b="b"/>
            <a:pathLst>
              <a:path w="14351" h="12573">
                <a:moveTo>
                  <a:pt x="9589" y="4762"/>
                </a:moveTo>
                <a:lnTo>
                  <a:pt x="4763" y="6033"/>
                </a:lnTo>
                <a:lnTo>
                  <a:pt x="6160" y="7811"/>
                </a:lnTo>
                <a:lnTo>
                  <a:pt x="9589" y="4762"/>
                </a:lnTo>
                <a:close/>
              </a:path>
            </a:pathLst>
          </a:custGeom>
          <a:ln w="9525">
            <a:solidFill>
              <a:srgbClr val="FFFFFF"/>
            </a:solidFill>
          </a:ln>
        </p:spPr>
        <p:txBody>
          <a:bodyPr wrap="square" lIns="0" tIns="0" rIns="0" bIns="0" rtlCol="0">
            <a:noAutofit/>
          </a:bodyPr>
          <a:lstStyle/>
          <a:p>
            <a:endParaRPr sz="1662"/>
          </a:p>
        </p:txBody>
      </p:sp>
      <p:sp>
        <p:nvSpPr>
          <p:cNvPr id="349" name="object 349"/>
          <p:cNvSpPr/>
          <p:nvPr/>
        </p:nvSpPr>
        <p:spPr>
          <a:xfrm>
            <a:off x="3680929" y="1673821"/>
            <a:ext cx="892478" cy="1169377"/>
          </a:xfrm>
          <a:custGeom>
            <a:avLst/>
            <a:gdLst/>
            <a:ahLst/>
            <a:cxnLst/>
            <a:rect l="l" t="t" r="r" b="b"/>
            <a:pathLst>
              <a:path w="966851" h="1266825">
                <a:moveTo>
                  <a:pt x="510794" y="1266825"/>
                </a:moveTo>
                <a:lnTo>
                  <a:pt x="510794" y="1266317"/>
                </a:lnTo>
                <a:lnTo>
                  <a:pt x="512445" y="1263142"/>
                </a:lnTo>
                <a:lnTo>
                  <a:pt x="515620" y="1248790"/>
                </a:lnTo>
                <a:lnTo>
                  <a:pt x="501142" y="1246251"/>
                </a:lnTo>
                <a:lnTo>
                  <a:pt x="486156" y="1246251"/>
                </a:lnTo>
                <a:lnTo>
                  <a:pt x="472186" y="1236599"/>
                </a:lnTo>
                <a:lnTo>
                  <a:pt x="458851" y="1239139"/>
                </a:lnTo>
                <a:lnTo>
                  <a:pt x="472186" y="1227328"/>
                </a:lnTo>
                <a:lnTo>
                  <a:pt x="486156" y="1219072"/>
                </a:lnTo>
                <a:lnTo>
                  <a:pt x="486156" y="1206372"/>
                </a:lnTo>
                <a:lnTo>
                  <a:pt x="487807" y="1193038"/>
                </a:lnTo>
                <a:lnTo>
                  <a:pt x="482346" y="1179703"/>
                </a:lnTo>
                <a:lnTo>
                  <a:pt x="466852" y="1170432"/>
                </a:lnTo>
                <a:lnTo>
                  <a:pt x="452882" y="1177163"/>
                </a:lnTo>
                <a:lnTo>
                  <a:pt x="454025" y="1162303"/>
                </a:lnTo>
                <a:lnTo>
                  <a:pt x="470027" y="1155572"/>
                </a:lnTo>
                <a:lnTo>
                  <a:pt x="485013" y="1149477"/>
                </a:lnTo>
                <a:lnTo>
                  <a:pt x="498475" y="1144905"/>
                </a:lnTo>
                <a:lnTo>
                  <a:pt x="505968" y="1132078"/>
                </a:lnTo>
                <a:lnTo>
                  <a:pt x="501142" y="1117727"/>
                </a:lnTo>
                <a:lnTo>
                  <a:pt x="515620" y="1106932"/>
                </a:lnTo>
                <a:lnTo>
                  <a:pt x="530606" y="1101344"/>
                </a:lnTo>
                <a:lnTo>
                  <a:pt x="544576" y="1095121"/>
                </a:lnTo>
                <a:lnTo>
                  <a:pt x="545592" y="1081913"/>
                </a:lnTo>
                <a:lnTo>
                  <a:pt x="541909" y="1068070"/>
                </a:lnTo>
                <a:lnTo>
                  <a:pt x="534416" y="1053719"/>
                </a:lnTo>
                <a:lnTo>
                  <a:pt x="537083" y="1040892"/>
                </a:lnTo>
                <a:lnTo>
                  <a:pt x="544576" y="1053719"/>
                </a:lnTo>
                <a:lnTo>
                  <a:pt x="549910" y="1067054"/>
                </a:lnTo>
                <a:lnTo>
                  <a:pt x="565404" y="1078738"/>
                </a:lnTo>
                <a:lnTo>
                  <a:pt x="578866" y="1075182"/>
                </a:lnTo>
                <a:lnTo>
                  <a:pt x="592836" y="1067054"/>
                </a:lnTo>
                <a:lnTo>
                  <a:pt x="598678" y="1053719"/>
                </a:lnTo>
                <a:lnTo>
                  <a:pt x="610997" y="1040892"/>
                </a:lnTo>
                <a:lnTo>
                  <a:pt x="620649" y="1027049"/>
                </a:lnTo>
                <a:lnTo>
                  <a:pt x="634619" y="1016254"/>
                </a:lnTo>
                <a:lnTo>
                  <a:pt x="638302" y="1001903"/>
                </a:lnTo>
                <a:lnTo>
                  <a:pt x="644271" y="995299"/>
                </a:lnTo>
                <a:lnTo>
                  <a:pt x="652780" y="1008634"/>
                </a:lnTo>
                <a:lnTo>
                  <a:pt x="661924" y="1001903"/>
                </a:lnTo>
                <a:lnTo>
                  <a:pt x="676402" y="998347"/>
                </a:lnTo>
                <a:lnTo>
                  <a:pt x="681736" y="995299"/>
                </a:lnTo>
                <a:lnTo>
                  <a:pt x="695198" y="993775"/>
                </a:lnTo>
                <a:lnTo>
                  <a:pt x="687070" y="980948"/>
                </a:lnTo>
                <a:lnTo>
                  <a:pt x="698373" y="966597"/>
                </a:lnTo>
                <a:lnTo>
                  <a:pt x="689737" y="959358"/>
                </a:lnTo>
                <a:lnTo>
                  <a:pt x="702056" y="946658"/>
                </a:lnTo>
                <a:lnTo>
                  <a:pt x="708025" y="932307"/>
                </a:lnTo>
                <a:lnTo>
                  <a:pt x="692404" y="932307"/>
                </a:lnTo>
                <a:lnTo>
                  <a:pt x="679069" y="940943"/>
                </a:lnTo>
                <a:lnTo>
                  <a:pt x="673227" y="943991"/>
                </a:lnTo>
                <a:lnTo>
                  <a:pt x="676402" y="929259"/>
                </a:lnTo>
                <a:lnTo>
                  <a:pt x="682879" y="915924"/>
                </a:lnTo>
                <a:lnTo>
                  <a:pt x="674751" y="902589"/>
                </a:lnTo>
                <a:lnTo>
                  <a:pt x="673227" y="887730"/>
                </a:lnTo>
                <a:lnTo>
                  <a:pt x="677418" y="874395"/>
                </a:lnTo>
                <a:lnTo>
                  <a:pt x="686054" y="861568"/>
                </a:lnTo>
                <a:lnTo>
                  <a:pt x="688721" y="849757"/>
                </a:lnTo>
                <a:lnTo>
                  <a:pt x="679069" y="836422"/>
                </a:lnTo>
                <a:lnTo>
                  <a:pt x="683895" y="821563"/>
                </a:lnTo>
                <a:lnTo>
                  <a:pt x="688721" y="808355"/>
                </a:lnTo>
                <a:lnTo>
                  <a:pt x="688721" y="795528"/>
                </a:lnTo>
                <a:lnTo>
                  <a:pt x="695198" y="780161"/>
                </a:lnTo>
                <a:lnTo>
                  <a:pt x="706374" y="767334"/>
                </a:lnTo>
                <a:lnTo>
                  <a:pt x="712343" y="753999"/>
                </a:lnTo>
                <a:lnTo>
                  <a:pt x="725678" y="724789"/>
                </a:lnTo>
                <a:lnTo>
                  <a:pt x="733171" y="711454"/>
                </a:lnTo>
                <a:lnTo>
                  <a:pt x="748157" y="701294"/>
                </a:lnTo>
                <a:lnTo>
                  <a:pt x="761619" y="698627"/>
                </a:lnTo>
                <a:lnTo>
                  <a:pt x="777113" y="707898"/>
                </a:lnTo>
                <a:lnTo>
                  <a:pt x="782447" y="694055"/>
                </a:lnTo>
                <a:lnTo>
                  <a:pt x="776097" y="679704"/>
                </a:lnTo>
                <a:lnTo>
                  <a:pt x="767461" y="666369"/>
                </a:lnTo>
                <a:lnTo>
                  <a:pt x="757809" y="651510"/>
                </a:lnTo>
                <a:lnTo>
                  <a:pt x="771779" y="653542"/>
                </a:lnTo>
                <a:lnTo>
                  <a:pt x="781431" y="666369"/>
                </a:lnTo>
                <a:lnTo>
                  <a:pt x="789940" y="681228"/>
                </a:lnTo>
                <a:lnTo>
                  <a:pt x="803402" y="688975"/>
                </a:lnTo>
                <a:lnTo>
                  <a:pt x="818388" y="691515"/>
                </a:lnTo>
                <a:lnTo>
                  <a:pt x="832866" y="694055"/>
                </a:lnTo>
                <a:lnTo>
                  <a:pt x="846836" y="703326"/>
                </a:lnTo>
                <a:lnTo>
                  <a:pt x="861822" y="697103"/>
                </a:lnTo>
                <a:lnTo>
                  <a:pt x="875157" y="699643"/>
                </a:lnTo>
                <a:lnTo>
                  <a:pt x="889635" y="702310"/>
                </a:lnTo>
                <a:lnTo>
                  <a:pt x="904748" y="697103"/>
                </a:lnTo>
                <a:lnTo>
                  <a:pt x="918591" y="701294"/>
                </a:lnTo>
                <a:lnTo>
                  <a:pt x="933577" y="702310"/>
                </a:lnTo>
                <a:lnTo>
                  <a:pt x="948055" y="690499"/>
                </a:lnTo>
                <a:lnTo>
                  <a:pt x="961517" y="679704"/>
                </a:lnTo>
                <a:lnTo>
                  <a:pt x="966851" y="666369"/>
                </a:lnTo>
                <a:lnTo>
                  <a:pt x="966851" y="665353"/>
                </a:lnTo>
                <a:lnTo>
                  <a:pt x="965835" y="659765"/>
                </a:lnTo>
                <a:lnTo>
                  <a:pt x="951865" y="656209"/>
                </a:lnTo>
                <a:lnTo>
                  <a:pt x="936879" y="651510"/>
                </a:lnTo>
                <a:lnTo>
                  <a:pt x="922401" y="639826"/>
                </a:lnTo>
                <a:lnTo>
                  <a:pt x="917067" y="625475"/>
                </a:lnTo>
                <a:lnTo>
                  <a:pt x="901954" y="614680"/>
                </a:lnTo>
                <a:lnTo>
                  <a:pt x="888111" y="602869"/>
                </a:lnTo>
                <a:lnTo>
                  <a:pt x="873125" y="600329"/>
                </a:lnTo>
                <a:lnTo>
                  <a:pt x="859155" y="588518"/>
                </a:lnTo>
                <a:lnTo>
                  <a:pt x="850519" y="574675"/>
                </a:lnTo>
                <a:lnTo>
                  <a:pt x="836676" y="570103"/>
                </a:lnTo>
                <a:lnTo>
                  <a:pt x="821563" y="561848"/>
                </a:lnTo>
                <a:lnTo>
                  <a:pt x="807720" y="552704"/>
                </a:lnTo>
                <a:lnTo>
                  <a:pt x="793750" y="541909"/>
                </a:lnTo>
                <a:lnTo>
                  <a:pt x="787273" y="527558"/>
                </a:lnTo>
                <a:lnTo>
                  <a:pt x="771779" y="522986"/>
                </a:lnTo>
                <a:lnTo>
                  <a:pt x="757809" y="511175"/>
                </a:lnTo>
                <a:lnTo>
                  <a:pt x="754126" y="496824"/>
                </a:lnTo>
                <a:lnTo>
                  <a:pt x="739648" y="485013"/>
                </a:lnTo>
                <a:lnTo>
                  <a:pt x="755142" y="480441"/>
                </a:lnTo>
                <a:lnTo>
                  <a:pt x="763143" y="467614"/>
                </a:lnTo>
                <a:lnTo>
                  <a:pt x="771779" y="454279"/>
                </a:lnTo>
                <a:lnTo>
                  <a:pt x="787273" y="449199"/>
                </a:lnTo>
                <a:lnTo>
                  <a:pt x="796417" y="435864"/>
                </a:lnTo>
                <a:lnTo>
                  <a:pt x="789940" y="421513"/>
                </a:lnTo>
                <a:lnTo>
                  <a:pt x="778764" y="408178"/>
                </a:lnTo>
                <a:lnTo>
                  <a:pt x="763143" y="396494"/>
                </a:lnTo>
                <a:lnTo>
                  <a:pt x="749300" y="382651"/>
                </a:lnTo>
                <a:lnTo>
                  <a:pt x="740664" y="369316"/>
                </a:lnTo>
                <a:lnTo>
                  <a:pt x="739648" y="356489"/>
                </a:lnTo>
                <a:lnTo>
                  <a:pt x="724662" y="344678"/>
                </a:lnTo>
                <a:lnTo>
                  <a:pt x="710692" y="342138"/>
                </a:lnTo>
                <a:lnTo>
                  <a:pt x="706374" y="336550"/>
                </a:lnTo>
                <a:lnTo>
                  <a:pt x="720852" y="328295"/>
                </a:lnTo>
                <a:lnTo>
                  <a:pt x="706374" y="323215"/>
                </a:lnTo>
                <a:lnTo>
                  <a:pt x="691388" y="322199"/>
                </a:lnTo>
                <a:lnTo>
                  <a:pt x="706374" y="317500"/>
                </a:lnTo>
                <a:lnTo>
                  <a:pt x="697230" y="311404"/>
                </a:lnTo>
                <a:lnTo>
                  <a:pt x="701040" y="305816"/>
                </a:lnTo>
                <a:lnTo>
                  <a:pt x="708025" y="294005"/>
                </a:lnTo>
                <a:lnTo>
                  <a:pt x="692404" y="288925"/>
                </a:lnTo>
                <a:lnTo>
                  <a:pt x="680085" y="288925"/>
                </a:lnTo>
                <a:lnTo>
                  <a:pt x="673227" y="283210"/>
                </a:lnTo>
                <a:lnTo>
                  <a:pt x="659257" y="274066"/>
                </a:lnTo>
                <a:lnTo>
                  <a:pt x="644271" y="268859"/>
                </a:lnTo>
                <a:lnTo>
                  <a:pt x="658114" y="254000"/>
                </a:lnTo>
                <a:lnTo>
                  <a:pt x="671576" y="240665"/>
                </a:lnTo>
                <a:lnTo>
                  <a:pt x="666242" y="227965"/>
                </a:lnTo>
                <a:lnTo>
                  <a:pt x="652780" y="226314"/>
                </a:lnTo>
                <a:lnTo>
                  <a:pt x="637286" y="219710"/>
                </a:lnTo>
                <a:lnTo>
                  <a:pt x="627126" y="205359"/>
                </a:lnTo>
                <a:lnTo>
                  <a:pt x="612013" y="194564"/>
                </a:lnTo>
                <a:lnTo>
                  <a:pt x="598678" y="198247"/>
                </a:lnTo>
                <a:lnTo>
                  <a:pt x="613664" y="190500"/>
                </a:lnTo>
                <a:lnTo>
                  <a:pt x="629285" y="190500"/>
                </a:lnTo>
                <a:lnTo>
                  <a:pt x="643128" y="193548"/>
                </a:lnTo>
                <a:lnTo>
                  <a:pt x="658114" y="192024"/>
                </a:lnTo>
                <a:lnTo>
                  <a:pt x="673227" y="192024"/>
                </a:lnTo>
                <a:lnTo>
                  <a:pt x="687070" y="196088"/>
                </a:lnTo>
                <a:lnTo>
                  <a:pt x="683895" y="182880"/>
                </a:lnTo>
                <a:lnTo>
                  <a:pt x="680085" y="169037"/>
                </a:lnTo>
                <a:lnTo>
                  <a:pt x="689737" y="182880"/>
                </a:lnTo>
                <a:lnTo>
                  <a:pt x="703707" y="192024"/>
                </a:lnTo>
                <a:lnTo>
                  <a:pt x="717677" y="193548"/>
                </a:lnTo>
                <a:lnTo>
                  <a:pt x="731647" y="192024"/>
                </a:lnTo>
                <a:lnTo>
                  <a:pt x="746633" y="178181"/>
                </a:lnTo>
                <a:lnTo>
                  <a:pt x="731647" y="172085"/>
                </a:lnTo>
                <a:lnTo>
                  <a:pt x="729996" y="158242"/>
                </a:lnTo>
                <a:lnTo>
                  <a:pt x="716026" y="147955"/>
                </a:lnTo>
                <a:lnTo>
                  <a:pt x="702691" y="145415"/>
                </a:lnTo>
                <a:lnTo>
                  <a:pt x="688721" y="138811"/>
                </a:lnTo>
                <a:lnTo>
                  <a:pt x="702691" y="141351"/>
                </a:lnTo>
                <a:lnTo>
                  <a:pt x="716026" y="143891"/>
                </a:lnTo>
                <a:lnTo>
                  <a:pt x="702691" y="131064"/>
                </a:lnTo>
                <a:lnTo>
                  <a:pt x="688721" y="117729"/>
                </a:lnTo>
                <a:lnTo>
                  <a:pt x="673227" y="109601"/>
                </a:lnTo>
                <a:lnTo>
                  <a:pt x="659257" y="96774"/>
                </a:lnTo>
                <a:lnTo>
                  <a:pt x="674751" y="101346"/>
                </a:lnTo>
                <a:lnTo>
                  <a:pt x="688721" y="103886"/>
                </a:lnTo>
                <a:lnTo>
                  <a:pt x="701040" y="95250"/>
                </a:lnTo>
                <a:lnTo>
                  <a:pt x="695198" y="92710"/>
                </a:lnTo>
                <a:lnTo>
                  <a:pt x="680085" y="92710"/>
                </a:lnTo>
                <a:lnTo>
                  <a:pt x="666750" y="80899"/>
                </a:lnTo>
                <a:lnTo>
                  <a:pt x="652780" y="72644"/>
                </a:lnTo>
                <a:lnTo>
                  <a:pt x="637286" y="61976"/>
                </a:lnTo>
                <a:lnTo>
                  <a:pt x="623316" y="65024"/>
                </a:lnTo>
                <a:lnTo>
                  <a:pt x="608330" y="65024"/>
                </a:lnTo>
                <a:lnTo>
                  <a:pt x="592836" y="66548"/>
                </a:lnTo>
                <a:lnTo>
                  <a:pt x="578866" y="61976"/>
                </a:lnTo>
                <a:lnTo>
                  <a:pt x="563880" y="65024"/>
                </a:lnTo>
                <a:lnTo>
                  <a:pt x="550418" y="65024"/>
                </a:lnTo>
                <a:lnTo>
                  <a:pt x="535940" y="64008"/>
                </a:lnTo>
                <a:lnTo>
                  <a:pt x="518287" y="65024"/>
                </a:lnTo>
                <a:lnTo>
                  <a:pt x="504317" y="54229"/>
                </a:lnTo>
                <a:lnTo>
                  <a:pt x="493649" y="67564"/>
                </a:lnTo>
                <a:lnTo>
                  <a:pt x="479171" y="67564"/>
                </a:lnTo>
                <a:lnTo>
                  <a:pt x="464185" y="55753"/>
                </a:lnTo>
                <a:lnTo>
                  <a:pt x="450215" y="60960"/>
                </a:lnTo>
                <a:lnTo>
                  <a:pt x="436880" y="58293"/>
                </a:lnTo>
                <a:lnTo>
                  <a:pt x="420751" y="66548"/>
                </a:lnTo>
                <a:lnTo>
                  <a:pt x="405765" y="75819"/>
                </a:lnTo>
                <a:lnTo>
                  <a:pt x="392303" y="61976"/>
                </a:lnTo>
                <a:lnTo>
                  <a:pt x="376809" y="54229"/>
                </a:lnTo>
                <a:lnTo>
                  <a:pt x="372491" y="60960"/>
                </a:lnTo>
                <a:lnTo>
                  <a:pt x="371475" y="74168"/>
                </a:lnTo>
                <a:lnTo>
                  <a:pt x="354330" y="81915"/>
                </a:lnTo>
                <a:lnTo>
                  <a:pt x="340868" y="92710"/>
                </a:lnTo>
                <a:lnTo>
                  <a:pt x="336677" y="106553"/>
                </a:lnTo>
                <a:lnTo>
                  <a:pt x="333883" y="120904"/>
                </a:lnTo>
                <a:lnTo>
                  <a:pt x="327025" y="133604"/>
                </a:lnTo>
                <a:lnTo>
                  <a:pt x="323215" y="146939"/>
                </a:lnTo>
                <a:lnTo>
                  <a:pt x="327025" y="156210"/>
                </a:lnTo>
                <a:lnTo>
                  <a:pt x="324231" y="171069"/>
                </a:lnTo>
                <a:lnTo>
                  <a:pt x="320040" y="184404"/>
                </a:lnTo>
                <a:lnTo>
                  <a:pt x="320040" y="198755"/>
                </a:lnTo>
                <a:lnTo>
                  <a:pt x="324231" y="205867"/>
                </a:lnTo>
                <a:lnTo>
                  <a:pt x="325374" y="220218"/>
                </a:lnTo>
                <a:lnTo>
                  <a:pt x="318389" y="233045"/>
                </a:lnTo>
                <a:lnTo>
                  <a:pt x="313055" y="246888"/>
                </a:lnTo>
                <a:lnTo>
                  <a:pt x="309880" y="260223"/>
                </a:lnTo>
                <a:lnTo>
                  <a:pt x="309880" y="274574"/>
                </a:lnTo>
                <a:lnTo>
                  <a:pt x="306070" y="287274"/>
                </a:lnTo>
                <a:lnTo>
                  <a:pt x="305054" y="301117"/>
                </a:lnTo>
                <a:lnTo>
                  <a:pt x="289433" y="304800"/>
                </a:lnTo>
                <a:lnTo>
                  <a:pt x="275463" y="307340"/>
                </a:lnTo>
                <a:lnTo>
                  <a:pt x="261620" y="301117"/>
                </a:lnTo>
                <a:lnTo>
                  <a:pt x="251968" y="314452"/>
                </a:lnTo>
                <a:lnTo>
                  <a:pt x="237998" y="323723"/>
                </a:lnTo>
                <a:lnTo>
                  <a:pt x="228346" y="337058"/>
                </a:lnTo>
                <a:lnTo>
                  <a:pt x="235331" y="351409"/>
                </a:lnTo>
                <a:lnTo>
                  <a:pt x="229489" y="364744"/>
                </a:lnTo>
                <a:lnTo>
                  <a:pt x="239649" y="377952"/>
                </a:lnTo>
                <a:lnTo>
                  <a:pt x="251968" y="387223"/>
                </a:lnTo>
                <a:lnTo>
                  <a:pt x="245491" y="400558"/>
                </a:lnTo>
                <a:lnTo>
                  <a:pt x="231013" y="408686"/>
                </a:lnTo>
                <a:lnTo>
                  <a:pt x="217170" y="420497"/>
                </a:lnTo>
                <a:lnTo>
                  <a:pt x="202057" y="423037"/>
                </a:lnTo>
                <a:lnTo>
                  <a:pt x="199390" y="436372"/>
                </a:lnTo>
                <a:lnTo>
                  <a:pt x="185547" y="438912"/>
                </a:lnTo>
                <a:lnTo>
                  <a:pt x="171577" y="452247"/>
                </a:lnTo>
                <a:lnTo>
                  <a:pt x="171577" y="465582"/>
                </a:lnTo>
                <a:lnTo>
                  <a:pt x="172085" y="475869"/>
                </a:lnTo>
                <a:lnTo>
                  <a:pt x="171577" y="478917"/>
                </a:lnTo>
                <a:lnTo>
                  <a:pt x="170434" y="486029"/>
                </a:lnTo>
                <a:lnTo>
                  <a:pt x="168402" y="494792"/>
                </a:lnTo>
                <a:lnTo>
                  <a:pt x="165100" y="505079"/>
                </a:lnTo>
                <a:lnTo>
                  <a:pt x="161417" y="512699"/>
                </a:lnTo>
                <a:lnTo>
                  <a:pt x="157607" y="519938"/>
                </a:lnTo>
                <a:lnTo>
                  <a:pt x="151765" y="528574"/>
                </a:lnTo>
                <a:lnTo>
                  <a:pt x="143129" y="542417"/>
                </a:lnTo>
                <a:lnTo>
                  <a:pt x="138303" y="551180"/>
                </a:lnTo>
                <a:lnTo>
                  <a:pt x="135128" y="558292"/>
                </a:lnTo>
                <a:lnTo>
                  <a:pt x="133477" y="564007"/>
                </a:lnTo>
                <a:lnTo>
                  <a:pt x="132969" y="568579"/>
                </a:lnTo>
                <a:lnTo>
                  <a:pt x="133477" y="574675"/>
                </a:lnTo>
                <a:lnTo>
                  <a:pt x="134620" y="576707"/>
                </a:lnTo>
                <a:lnTo>
                  <a:pt x="132969" y="589026"/>
                </a:lnTo>
                <a:lnTo>
                  <a:pt x="118998" y="586994"/>
                </a:lnTo>
                <a:lnTo>
                  <a:pt x="105155" y="578358"/>
                </a:lnTo>
                <a:lnTo>
                  <a:pt x="90042" y="580898"/>
                </a:lnTo>
                <a:lnTo>
                  <a:pt x="76200" y="585978"/>
                </a:lnTo>
                <a:lnTo>
                  <a:pt x="62230" y="592582"/>
                </a:lnTo>
                <a:lnTo>
                  <a:pt x="56896" y="591566"/>
                </a:lnTo>
                <a:lnTo>
                  <a:pt x="42926" y="584454"/>
                </a:lnTo>
                <a:lnTo>
                  <a:pt x="55753" y="591058"/>
                </a:lnTo>
                <a:lnTo>
                  <a:pt x="54229" y="632079"/>
                </a:lnTo>
                <a:lnTo>
                  <a:pt x="47244" y="634619"/>
                </a:lnTo>
                <a:lnTo>
                  <a:pt x="32258" y="641350"/>
                </a:lnTo>
                <a:lnTo>
                  <a:pt x="23622" y="646430"/>
                </a:lnTo>
                <a:lnTo>
                  <a:pt x="15113" y="651510"/>
                </a:lnTo>
                <a:lnTo>
                  <a:pt x="11811" y="655193"/>
                </a:lnTo>
                <a:lnTo>
                  <a:pt x="9144" y="657733"/>
                </a:lnTo>
                <a:lnTo>
                  <a:pt x="6985" y="660781"/>
                </a:lnTo>
                <a:lnTo>
                  <a:pt x="5461" y="664845"/>
                </a:lnTo>
                <a:lnTo>
                  <a:pt x="2794" y="670560"/>
                </a:lnTo>
                <a:lnTo>
                  <a:pt x="1142" y="675640"/>
                </a:lnTo>
                <a:lnTo>
                  <a:pt x="0" y="679196"/>
                </a:lnTo>
                <a:lnTo>
                  <a:pt x="0" y="682244"/>
                </a:lnTo>
                <a:lnTo>
                  <a:pt x="0" y="685419"/>
                </a:lnTo>
                <a:lnTo>
                  <a:pt x="1142" y="688467"/>
                </a:lnTo>
                <a:lnTo>
                  <a:pt x="2794" y="691515"/>
                </a:lnTo>
                <a:lnTo>
                  <a:pt x="5461" y="695071"/>
                </a:lnTo>
                <a:lnTo>
                  <a:pt x="7620" y="700278"/>
                </a:lnTo>
                <a:lnTo>
                  <a:pt x="9144" y="705866"/>
                </a:lnTo>
                <a:lnTo>
                  <a:pt x="10795" y="711962"/>
                </a:lnTo>
                <a:lnTo>
                  <a:pt x="11811" y="718693"/>
                </a:lnTo>
                <a:lnTo>
                  <a:pt x="12954" y="728853"/>
                </a:lnTo>
                <a:lnTo>
                  <a:pt x="13461" y="733044"/>
                </a:lnTo>
                <a:lnTo>
                  <a:pt x="19939" y="732536"/>
                </a:lnTo>
                <a:lnTo>
                  <a:pt x="27940" y="733044"/>
                </a:lnTo>
                <a:lnTo>
                  <a:pt x="33273" y="732028"/>
                </a:lnTo>
                <a:lnTo>
                  <a:pt x="40259" y="731520"/>
                </a:lnTo>
                <a:lnTo>
                  <a:pt x="47244" y="731012"/>
                </a:lnTo>
                <a:lnTo>
                  <a:pt x="54736" y="731012"/>
                </a:lnTo>
                <a:lnTo>
                  <a:pt x="62738" y="731520"/>
                </a:lnTo>
                <a:lnTo>
                  <a:pt x="70866" y="732536"/>
                </a:lnTo>
                <a:lnTo>
                  <a:pt x="78867" y="734060"/>
                </a:lnTo>
                <a:lnTo>
                  <a:pt x="86867" y="736092"/>
                </a:lnTo>
                <a:lnTo>
                  <a:pt x="92836" y="737616"/>
                </a:lnTo>
                <a:lnTo>
                  <a:pt x="98679" y="739140"/>
                </a:lnTo>
                <a:lnTo>
                  <a:pt x="103505" y="740156"/>
                </a:lnTo>
                <a:lnTo>
                  <a:pt x="108839" y="740156"/>
                </a:lnTo>
                <a:lnTo>
                  <a:pt x="113157" y="739648"/>
                </a:lnTo>
                <a:lnTo>
                  <a:pt x="117983" y="739140"/>
                </a:lnTo>
                <a:lnTo>
                  <a:pt x="122809" y="737616"/>
                </a:lnTo>
                <a:lnTo>
                  <a:pt x="127635" y="736092"/>
                </a:lnTo>
                <a:lnTo>
                  <a:pt x="138303" y="733044"/>
                </a:lnTo>
                <a:lnTo>
                  <a:pt x="150622" y="728853"/>
                </a:lnTo>
                <a:lnTo>
                  <a:pt x="166751" y="724281"/>
                </a:lnTo>
                <a:lnTo>
                  <a:pt x="184911" y="719709"/>
                </a:lnTo>
                <a:lnTo>
                  <a:pt x="190373" y="719201"/>
                </a:lnTo>
                <a:lnTo>
                  <a:pt x="195072" y="718693"/>
                </a:lnTo>
                <a:lnTo>
                  <a:pt x="199390" y="718693"/>
                </a:lnTo>
                <a:lnTo>
                  <a:pt x="203200" y="719201"/>
                </a:lnTo>
                <a:lnTo>
                  <a:pt x="206883" y="720217"/>
                </a:lnTo>
                <a:lnTo>
                  <a:pt x="210693" y="721233"/>
                </a:lnTo>
                <a:lnTo>
                  <a:pt x="213360" y="722757"/>
                </a:lnTo>
                <a:lnTo>
                  <a:pt x="216027" y="724789"/>
                </a:lnTo>
                <a:lnTo>
                  <a:pt x="218186" y="727837"/>
                </a:lnTo>
                <a:lnTo>
                  <a:pt x="219837" y="730377"/>
                </a:lnTo>
                <a:lnTo>
                  <a:pt x="222504" y="733044"/>
                </a:lnTo>
                <a:lnTo>
                  <a:pt x="223520" y="736092"/>
                </a:lnTo>
                <a:lnTo>
                  <a:pt x="224663" y="740156"/>
                </a:lnTo>
                <a:lnTo>
                  <a:pt x="225679" y="743712"/>
                </a:lnTo>
                <a:lnTo>
                  <a:pt x="226187" y="747395"/>
                </a:lnTo>
                <a:lnTo>
                  <a:pt x="226695" y="751967"/>
                </a:lnTo>
                <a:lnTo>
                  <a:pt x="227330" y="761111"/>
                </a:lnTo>
                <a:lnTo>
                  <a:pt x="226695" y="770890"/>
                </a:lnTo>
                <a:lnTo>
                  <a:pt x="225679" y="780669"/>
                </a:lnTo>
                <a:lnTo>
                  <a:pt x="224028" y="791337"/>
                </a:lnTo>
                <a:lnTo>
                  <a:pt x="221869" y="802132"/>
                </a:lnTo>
                <a:lnTo>
                  <a:pt x="218694" y="813943"/>
                </a:lnTo>
                <a:lnTo>
                  <a:pt x="216027" y="824738"/>
                </a:lnTo>
                <a:lnTo>
                  <a:pt x="212852" y="835406"/>
                </a:lnTo>
                <a:lnTo>
                  <a:pt x="209550" y="844677"/>
                </a:lnTo>
                <a:lnTo>
                  <a:pt x="207518" y="852932"/>
                </a:lnTo>
                <a:lnTo>
                  <a:pt x="206375" y="859536"/>
                </a:lnTo>
                <a:lnTo>
                  <a:pt x="206375" y="864108"/>
                </a:lnTo>
                <a:lnTo>
                  <a:pt x="206883" y="867664"/>
                </a:lnTo>
                <a:lnTo>
                  <a:pt x="208534" y="869823"/>
                </a:lnTo>
                <a:lnTo>
                  <a:pt x="209550" y="870331"/>
                </a:lnTo>
                <a:lnTo>
                  <a:pt x="210693" y="870839"/>
                </a:lnTo>
                <a:lnTo>
                  <a:pt x="211709" y="870839"/>
                </a:lnTo>
                <a:lnTo>
                  <a:pt x="212852" y="870839"/>
                </a:lnTo>
                <a:lnTo>
                  <a:pt x="216027" y="869823"/>
                </a:lnTo>
                <a:lnTo>
                  <a:pt x="218694" y="868299"/>
                </a:lnTo>
                <a:lnTo>
                  <a:pt x="223012" y="865632"/>
                </a:lnTo>
                <a:lnTo>
                  <a:pt x="226187" y="863092"/>
                </a:lnTo>
                <a:lnTo>
                  <a:pt x="234315" y="856996"/>
                </a:lnTo>
                <a:lnTo>
                  <a:pt x="241173" y="849757"/>
                </a:lnTo>
                <a:lnTo>
                  <a:pt x="244983" y="847217"/>
                </a:lnTo>
                <a:lnTo>
                  <a:pt x="248158" y="846201"/>
                </a:lnTo>
                <a:lnTo>
                  <a:pt x="249301" y="845185"/>
                </a:lnTo>
                <a:lnTo>
                  <a:pt x="250825" y="845185"/>
                </a:lnTo>
                <a:lnTo>
                  <a:pt x="251968" y="846201"/>
                </a:lnTo>
                <a:lnTo>
                  <a:pt x="253492" y="846709"/>
                </a:lnTo>
                <a:lnTo>
                  <a:pt x="256286" y="848233"/>
                </a:lnTo>
                <a:lnTo>
                  <a:pt x="258318" y="850773"/>
                </a:lnTo>
                <a:lnTo>
                  <a:pt x="259969" y="854456"/>
                </a:lnTo>
                <a:lnTo>
                  <a:pt x="261620" y="859028"/>
                </a:lnTo>
                <a:lnTo>
                  <a:pt x="262636" y="863600"/>
                </a:lnTo>
                <a:lnTo>
                  <a:pt x="263779" y="868807"/>
                </a:lnTo>
                <a:lnTo>
                  <a:pt x="264287" y="874395"/>
                </a:lnTo>
                <a:lnTo>
                  <a:pt x="264795" y="880491"/>
                </a:lnTo>
                <a:lnTo>
                  <a:pt x="264795" y="886206"/>
                </a:lnTo>
                <a:lnTo>
                  <a:pt x="264795" y="892810"/>
                </a:lnTo>
                <a:lnTo>
                  <a:pt x="264287" y="899541"/>
                </a:lnTo>
                <a:lnTo>
                  <a:pt x="263144" y="905129"/>
                </a:lnTo>
                <a:lnTo>
                  <a:pt x="262636" y="911225"/>
                </a:lnTo>
                <a:lnTo>
                  <a:pt x="262636" y="916940"/>
                </a:lnTo>
                <a:lnTo>
                  <a:pt x="263144" y="922020"/>
                </a:lnTo>
                <a:lnTo>
                  <a:pt x="264287" y="926592"/>
                </a:lnTo>
                <a:lnTo>
                  <a:pt x="265303" y="931799"/>
                </a:lnTo>
                <a:lnTo>
                  <a:pt x="267462" y="935355"/>
                </a:lnTo>
                <a:lnTo>
                  <a:pt x="269113" y="938911"/>
                </a:lnTo>
                <a:lnTo>
                  <a:pt x="271272" y="942975"/>
                </a:lnTo>
                <a:lnTo>
                  <a:pt x="274955" y="948182"/>
                </a:lnTo>
                <a:lnTo>
                  <a:pt x="278765" y="952246"/>
                </a:lnTo>
                <a:lnTo>
                  <a:pt x="281432" y="954786"/>
                </a:lnTo>
                <a:lnTo>
                  <a:pt x="282448" y="955802"/>
                </a:lnTo>
                <a:lnTo>
                  <a:pt x="282448" y="958850"/>
                </a:lnTo>
                <a:lnTo>
                  <a:pt x="283591" y="969137"/>
                </a:lnTo>
                <a:lnTo>
                  <a:pt x="285750" y="983488"/>
                </a:lnTo>
                <a:lnTo>
                  <a:pt x="289433" y="1002919"/>
                </a:lnTo>
                <a:lnTo>
                  <a:pt x="290576" y="1008126"/>
                </a:lnTo>
                <a:lnTo>
                  <a:pt x="292100" y="1011682"/>
                </a:lnTo>
                <a:lnTo>
                  <a:pt x="294259" y="1015238"/>
                </a:lnTo>
                <a:lnTo>
                  <a:pt x="296926" y="1018794"/>
                </a:lnTo>
                <a:lnTo>
                  <a:pt x="300736" y="1021461"/>
                </a:lnTo>
                <a:lnTo>
                  <a:pt x="304419" y="1023493"/>
                </a:lnTo>
                <a:lnTo>
                  <a:pt x="307721" y="1025525"/>
                </a:lnTo>
                <a:lnTo>
                  <a:pt x="312547" y="1027049"/>
                </a:lnTo>
                <a:lnTo>
                  <a:pt x="320548" y="1031113"/>
                </a:lnTo>
                <a:lnTo>
                  <a:pt x="329057" y="1034161"/>
                </a:lnTo>
                <a:lnTo>
                  <a:pt x="333883" y="1036320"/>
                </a:lnTo>
                <a:lnTo>
                  <a:pt x="337693" y="1037844"/>
                </a:lnTo>
                <a:lnTo>
                  <a:pt x="341503" y="1040892"/>
                </a:lnTo>
                <a:lnTo>
                  <a:pt x="345694" y="1043432"/>
                </a:lnTo>
                <a:lnTo>
                  <a:pt x="348361" y="1046480"/>
                </a:lnTo>
                <a:lnTo>
                  <a:pt x="351028" y="1050036"/>
                </a:lnTo>
                <a:lnTo>
                  <a:pt x="353187" y="1053211"/>
                </a:lnTo>
                <a:lnTo>
                  <a:pt x="355346" y="1056259"/>
                </a:lnTo>
                <a:lnTo>
                  <a:pt x="358648" y="1062863"/>
                </a:lnTo>
                <a:lnTo>
                  <a:pt x="360172" y="1068070"/>
                </a:lnTo>
                <a:lnTo>
                  <a:pt x="360680" y="1077214"/>
                </a:lnTo>
                <a:lnTo>
                  <a:pt x="360680" y="1080770"/>
                </a:lnTo>
                <a:lnTo>
                  <a:pt x="360680" y="1081913"/>
                </a:lnTo>
                <a:lnTo>
                  <a:pt x="363982" y="1080770"/>
                </a:lnTo>
                <a:lnTo>
                  <a:pt x="369824" y="1084961"/>
                </a:lnTo>
                <a:lnTo>
                  <a:pt x="376809" y="1089025"/>
                </a:lnTo>
                <a:lnTo>
                  <a:pt x="385445" y="1094613"/>
                </a:lnTo>
                <a:lnTo>
                  <a:pt x="393446" y="1101344"/>
                </a:lnTo>
                <a:lnTo>
                  <a:pt x="397129" y="1104900"/>
                </a:lnTo>
                <a:lnTo>
                  <a:pt x="400939" y="1108964"/>
                </a:lnTo>
                <a:lnTo>
                  <a:pt x="404622" y="1112647"/>
                </a:lnTo>
                <a:lnTo>
                  <a:pt x="407416" y="1117219"/>
                </a:lnTo>
                <a:lnTo>
                  <a:pt x="409448" y="1121283"/>
                </a:lnTo>
                <a:lnTo>
                  <a:pt x="410591" y="1126363"/>
                </a:lnTo>
                <a:lnTo>
                  <a:pt x="411607" y="1131062"/>
                </a:lnTo>
                <a:lnTo>
                  <a:pt x="411607" y="1136650"/>
                </a:lnTo>
                <a:lnTo>
                  <a:pt x="410591" y="1140714"/>
                </a:lnTo>
                <a:lnTo>
                  <a:pt x="409448" y="1144397"/>
                </a:lnTo>
                <a:lnTo>
                  <a:pt x="407924" y="1147953"/>
                </a:lnTo>
                <a:lnTo>
                  <a:pt x="406273" y="1150493"/>
                </a:lnTo>
                <a:lnTo>
                  <a:pt x="402590" y="1154049"/>
                </a:lnTo>
                <a:lnTo>
                  <a:pt x="398272" y="1157605"/>
                </a:lnTo>
                <a:lnTo>
                  <a:pt x="396621" y="1159764"/>
                </a:lnTo>
                <a:lnTo>
                  <a:pt x="395605" y="1162303"/>
                </a:lnTo>
                <a:lnTo>
                  <a:pt x="394462" y="1164844"/>
                </a:lnTo>
                <a:lnTo>
                  <a:pt x="393954" y="1169415"/>
                </a:lnTo>
                <a:lnTo>
                  <a:pt x="393954" y="1173607"/>
                </a:lnTo>
                <a:lnTo>
                  <a:pt x="394462" y="1179703"/>
                </a:lnTo>
                <a:lnTo>
                  <a:pt x="396113" y="1186307"/>
                </a:lnTo>
                <a:lnTo>
                  <a:pt x="397764" y="1195070"/>
                </a:lnTo>
                <a:lnTo>
                  <a:pt x="399796" y="1203706"/>
                </a:lnTo>
                <a:lnTo>
                  <a:pt x="400939" y="1211453"/>
                </a:lnTo>
                <a:lnTo>
                  <a:pt x="400939" y="1218057"/>
                </a:lnTo>
                <a:lnTo>
                  <a:pt x="400431" y="1224280"/>
                </a:lnTo>
                <a:lnTo>
                  <a:pt x="399288" y="1234567"/>
                </a:lnTo>
                <a:lnTo>
                  <a:pt x="398272" y="1241678"/>
                </a:lnTo>
                <a:lnTo>
                  <a:pt x="398272" y="1245234"/>
                </a:lnTo>
                <a:lnTo>
                  <a:pt x="398780" y="1247267"/>
                </a:lnTo>
                <a:lnTo>
                  <a:pt x="400431" y="1249934"/>
                </a:lnTo>
                <a:lnTo>
                  <a:pt x="403606" y="1251458"/>
                </a:lnTo>
                <a:lnTo>
                  <a:pt x="407416" y="1253997"/>
                </a:lnTo>
                <a:lnTo>
                  <a:pt x="413766" y="1255522"/>
                </a:lnTo>
                <a:lnTo>
                  <a:pt x="420751" y="1257046"/>
                </a:lnTo>
                <a:lnTo>
                  <a:pt x="430403" y="1258570"/>
                </a:lnTo>
                <a:lnTo>
                  <a:pt x="449707" y="1260602"/>
                </a:lnTo>
                <a:lnTo>
                  <a:pt x="466344" y="1262634"/>
                </a:lnTo>
                <a:lnTo>
                  <a:pt x="479679" y="1264158"/>
                </a:lnTo>
                <a:lnTo>
                  <a:pt x="490474" y="1264665"/>
                </a:lnTo>
                <a:lnTo>
                  <a:pt x="504317" y="1265301"/>
                </a:lnTo>
                <a:lnTo>
                  <a:pt x="508635" y="1265301"/>
                </a:lnTo>
                <a:lnTo>
                  <a:pt x="509778" y="1265809"/>
                </a:lnTo>
                <a:lnTo>
                  <a:pt x="510794" y="1266825"/>
                </a:lnTo>
                <a:close/>
                <a:moveTo>
                  <a:pt x="760476" y="93726"/>
                </a:moveTo>
                <a:lnTo>
                  <a:pt x="756793" y="92710"/>
                </a:lnTo>
                <a:lnTo>
                  <a:pt x="742823" y="89027"/>
                </a:lnTo>
                <a:lnTo>
                  <a:pt x="728345" y="79375"/>
                </a:lnTo>
                <a:lnTo>
                  <a:pt x="713359" y="81915"/>
                </a:lnTo>
                <a:lnTo>
                  <a:pt x="718693" y="95758"/>
                </a:lnTo>
                <a:lnTo>
                  <a:pt x="720852" y="96774"/>
                </a:lnTo>
                <a:lnTo>
                  <a:pt x="735838" y="109093"/>
                </a:lnTo>
                <a:lnTo>
                  <a:pt x="749300" y="120904"/>
                </a:lnTo>
                <a:lnTo>
                  <a:pt x="763143" y="118237"/>
                </a:lnTo>
                <a:lnTo>
                  <a:pt x="763143" y="113665"/>
                </a:lnTo>
                <a:lnTo>
                  <a:pt x="761619" y="101854"/>
                </a:lnTo>
                <a:lnTo>
                  <a:pt x="760476" y="95758"/>
                </a:lnTo>
                <a:lnTo>
                  <a:pt x="760476" y="93726"/>
                </a:lnTo>
                <a:close/>
                <a:moveTo>
                  <a:pt x="900938" y="455803"/>
                </a:moveTo>
                <a:lnTo>
                  <a:pt x="895096" y="449707"/>
                </a:lnTo>
                <a:lnTo>
                  <a:pt x="888111" y="434848"/>
                </a:lnTo>
                <a:lnTo>
                  <a:pt x="897763" y="440436"/>
                </a:lnTo>
                <a:lnTo>
                  <a:pt x="883793" y="430784"/>
                </a:lnTo>
                <a:lnTo>
                  <a:pt x="886460" y="444119"/>
                </a:lnTo>
                <a:lnTo>
                  <a:pt x="900938" y="455803"/>
                </a:lnTo>
                <a:close/>
                <a:moveTo>
                  <a:pt x="738505" y="203327"/>
                </a:moveTo>
                <a:lnTo>
                  <a:pt x="741172" y="215138"/>
                </a:lnTo>
                <a:lnTo>
                  <a:pt x="755142" y="224282"/>
                </a:lnTo>
                <a:lnTo>
                  <a:pt x="755142" y="212090"/>
                </a:lnTo>
                <a:lnTo>
                  <a:pt x="751967" y="206883"/>
                </a:lnTo>
                <a:lnTo>
                  <a:pt x="738505" y="203327"/>
                </a:lnTo>
                <a:close/>
                <a:moveTo>
                  <a:pt x="694055" y="229489"/>
                </a:moveTo>
                <a:lnTo>
                  <a:pt x="709549" y="229489"/>
                </a:lnTo>
                <a:lnTo>
                  <a:pt x="716026" y="242189"/>
                </a:lnTo>
                <a:lnTo>
                  <a:pt x="715010" y="257683"/>
                </a:lnTo>
                <a:lnTo>
                  <a:pt x="701040" y="251968"/>
                </a:lnTo>
                <a:lnTo>
                  <a:pt x="689737" y="238633"/>
                </a:lnTo>
                <a:lnTo>
                  <a:pt x="694055" y="229489"/>
                </a:lnTo>
                <a:close/>
                <a:moveTo>
                  <a:pt x="670433" y="247904"/>
                </a:moveTo>
                <a:lnTo>
                  <a:pt x="686054" y="247904"/>
                </a:lnTo>
                <a:lnTo>
                  <a:pt x="671576" y="257683"/>
                </a:lnTo>
                <a:lnTo>
                  <a:pt x="670433" y="247904"/>
                </a:lnTo>
                <a:close/>
                <a:moveTo>
                  <a:pt x="634619" y="203327"/>
                </a:moveTo>
                <a:lnTo>
                  <a:pt x="647954" y="204343"/>
                </a:lnTo>
                <a:lnTo>
                  <a:pt x="664083" y="205359"/>
                </a:lnTo>
                <a:lnTo>
                  <a:pt x="677418" y="216154"/>
                </a:lnTo>
                <a:lnTo>
                  <a:pt x="661924" y="218694"/>
                </a:lnTo>
                <a:lnTo>
                  <a:pt x="647954" y="217678"/>
                </a:lnTo>
                <a:lnTo>
                  <a:pt x="632968" y="213614"/>
                </a:lnTo>
                <a:lnTo>
                  <a:pt x="634619" y="203327"/>
                </a:lnTo>
                <a:close/>
                <a:moveTo>
                  <a:pt x="735838" y="149987"/>
                </a:moveTo>
                <a:lnTo>
                  <a:pt x="749300" y="158750"/>
                </a:lnTo>
                <a:lnTo>
                  <a:pt x="735838" y="158750"/>
                </a:lnTo>
                <a:lnTo>
                  <a:pt x="735838" y="149987"/>
                </a:lnTo>
                <a:close/>
                <a:moveTo>
                  <a:pt x="704850" y="107569"/>
                </a:moveTo>
                <a:lnTo>
                  <a:pt x="718693" y="103378"/>
                </a:lnTo>
                <a:lnTo>
                  <a:pt x="731647" y="118237"/>
                </a:lnTo>
                <a:lnTo>
                  <a:pt x="716026" y="130048"/>
                </a:lnTo>
                <a:lnTo>
                  <a:pt x="702056" y="116713"/>
                </a:lnTo>
                <a:lnTo>
                  <a:pt x="704850" y="107569"/>
                </a:lnTo>
                <a:close/>
                <a:moveTo>
                  <a:pt x="903605" y="36830"/>
                </a:moveTo>
                <a:lnTo>
                  <a:pt x="917067" y="38354"/>
                </a:lnTo>
                <a:lnTo>
                  <a:pt x="903605" y="40894"/>
                </a:lnTo>
                <a:lnTo>
                  <a:pt x="903605" y="36830"/>
                </a:lnTo>
                <a:close/>
                <a:moveTo>
                  <a:pt x="853186" y="4064"/>
                </a:moveTo>
                <a:lnTo>
                  <a:pt x="867664" y="0"/>
                </a:lnTo>
                <a:lnTo>
                  <a:pt x="882650" y="6604"/>
                </a:lnTo>
                <a:lnTo>
                  <a:pt x="867664" y="13208"/>
                </a:lnTo>
                <a:lnTo>
                  <a:pt x="853186" y="7620"/>
                </a:lnTo>
                <a:lnTo>
                  <a:pt x="853186" y="4064"/>
                </a:lnTo>
                <a:close/>
                <a:moveTo>
                  <a:pt x="355346" y="1094613"/>
                </a:moveTo>
                <a:lnTo>
                  <a:pt x="355346" y="1095121"/>
                </a:lnTo>
                <a:lnTo>
                  <a:pt x="354838" y="1095629"/>
                </a:lnTo>
                <a:lnTo>
                  <a:pt x="355346" y="1095121"/>
                </a:lnTo>
                <a:lnTo>
                  <a:pt x="355346" y="1094613"/>
                </a:lnTo>
                <a:close/>
              </a:path>
            </a:pathLst>
          </a:custGeom>
          <a:solidFill>
            <a:srgbClr val="DADADA"/>
          </a:solidFill>
        </p:spPr>
        <p:txBody>
          <a:bodyPr wrap="square" lIns="0" tIns="0" rIns="0" bIns="0" rtlCol="0">
            <a:noAutofit/>
          </a:bodyPr>
          <a:lstStyle/>
          <a:p>
            <a:endParaRPr sz="1662"/>
          </a:p>
        </p:txBody>
      </p:sp>
      <p:sp>
        <p:nvSpPr>
          <p:cNvPr id="350" name="object 350"/>
          <p:cNvSpPr/>
          <p:nvPr/>
        </p:nvSpPr>
        <p:spPr>
          <a:xfrm>
            <a:off x="3676532" y="1669424"/>
            <a:ext cx="901270" cy="1178169"/>
          </a:xfrm>
          <a:custGeom>
            <a:avLst/>
            <a:gdLst/>
            <a:ahLst/>
            <a:cxnLst/>
            <a:rect l="l" t="t" r="r" b="b"/>
            <a:pathLst>
              <a:path w="976376" h="1276350">
                <a:moveTo>
                  <a:pt x="515557" y="1271588"/>
                </a:moveTo>
                <a:lnTo>
                  <a:pt x="515557" y="1271080"/>
                </a:lnTo>
                <a:lnTo>
                  <a:pt x="517208" y="1267905"/>
                </a:lnTo>
                <a:lnTo>
                  <a:pt x="520383" y="1253553"/>
                </a:lnTo>
                <a:lnTo>
                  <a:pt x="505905" y="1251014"/>
                </a:lnTo>
                <a:lnTo>
                  <a:pt x="490919" y="1251014"/>
                </a:lnTo>
                <a:lnTo>
                  <a:pt x="476949" y="1241362"/>
                </a:lnTo>
                <a:lnTo>
                  <a:pt x="463614" y="1243902"/>
                </a:lnTo>
                <a:lnTo>
                  <a:pt x="476949" y="1232091"/>
                </a:lnTo>
                <a:lnTo>
                  <a:pt x="490919" y="1223835"/>
                </a:lnTo>
                <a:lnTo>
                  <a:pt x="490919" y="1211135"/>
                </a:lnTo>
                <a:lnTo>
                  <a:pt x="492570" y="1197801"/>
                </a:lnTo>
                <a:lnTo>
                  <a:pt x="487109" y="1184466"/>
                </a:lnTo>
                <a:lnTo>
                  <a:pt x="471615" y="1175195"/>
                </a:lnTo>
                <a:lnTo>
                  <a:pt x="457645" y="1181926"/>
                </a:lnTo>
                <a:lnTo>
                  <a:pt x="458788" y="1167066"/>
                </a:lnTo>
                <a:lnTo>
                  <a:pt x="474790" y="1160335"/>
                </a:lnTo>
                <a:lnTo>
                  <a:pt x="489776" y="1154240"/>
                </a:lnTo>
                <a:lnTo>
                  <a:pt x="503238" y="1149668"/>
                </a:lnTo>
                <a:lnTo>
                  <a:pt x="510731" y="1136841"/>
                </a:lnTo>
                <a:lnTo>
                  <a:pt x="505905" y="1122490"/>
                </a:lnTo>
                <a:lnTo>
                  <a:pt x="520383" y="1111695"/>
                </a:lnTo>
                <a:lnTo>
                  <a:pt x="535369" y="1106107"/>
                </a:lnTo>
                <a:lnTo>
                  <a:pt x="549339" y="1099884"/>
                </a:lnTo>
                <a:lnTo>
                  <a:pt x="550355" y="1086676"/>
                </a:lnTo>
                <a:lnTo>
                  <a:pt x="546672" y="1072833"/>
                </a:lnTo>
                <a:lnTo>
                  <a:pt x="539179" y="1058482"/>
                </a:lnTo>
                <a:lnTo>
                  <a:pt x="541846" y="1045655"/>
                </a:lnTo>
                <a:lnTo>
                  <a:pt x="549339" y="1058482"/>
                </a:lnTo>
                <a:lnTo>
                  <a:pt x="554673" y="1071817"/>
                </a:lnTo>
                <a:lnTo>
                  <a:pt x="570167" y="1083501"/>
                </a:lnTo>
                <a:lnTo>
                  <a:pt x="583629" y="1079945"/>
                </a:lnTo>
                <a:lnTo>
                  <a:pt x="597599" y="1071817"/>
                </a:lnTo>
                <a:lnTo>
                  <a:pt x="603441" y="1058482"/>
                </a:lnTo>
                <a:lnTo>
                  <a:pt x="615760" y="1045655"/>
                </a:lnTo>
                <a:lnTo>
                  <a:pt x="625412" y="1031812"/>
                </a:lnTo>
                <a:lnTo>
                  <a:pt x="639382" y="1021017"/>
                </a:lnTo>
                <a:lnTo>
                  <a:pt x="643065" y="1006666"/>
                </a:lnTo>
                <a:lnTo>
                  <a:pt x="649034" y="1000062"/>
                </a:lnTo>
                <a:lnTo>
                  <a:pt x="657543" y="1013397"/>
                </a:lnTo>
                <a:lnTo>
                  <a:pt x="666687" y="1006666"/>
                </a:lnTo>
                <a:lnTo>
                  <a:pt x="681165" y="1003110"/>
                </a:lnTo>
                <a:lnTo>
                  <a:pt x="686499" y="1000062"/>
                </a:lnTo>
                <a:lnTo>
                  <a:pt x="699961" y="998538"/>
                </a:lnTo>
                <a:lnTo>
                  <a:pt x="691833" y="985711"/>
                </a:lnTo>
                <a:lnTo>
                  <a:pt x="703136" y="971360"/>
                </a:lnTo>
                <a:lnTo>
                  <a:pt x="694500" y="964121"/>
                </a:lnTo>
                <a:lnTo>
                  <a:pt x="706819" y="951421"/>
                </a:lnTo>
                <a:lnTo>
                  <a:pt x="712788" y="937070"/>
                </a:lnTo>
                <a:lnTo>
                  <a:pt x="697167" y="937070"/>
                </a:lnTo>
                <a:lnTo>
                  <a:pt x="683832" y="945706"/>
                </a:lnTo>
                <a:lnTo>
                  <a:pt x="677990" y="948754"/>
                </a:lnTo>
                <a:lnTo>
                  <a:pt x="681165" y="934022"/>
                </a:lnTo>
                <a:lnTo>
                  <a:pt x="687642" y="920687"/>
                </a:lnTo>
                <a:lnTo>
                  <a:pt x="679514" y="907352"/>
                </a:lnTo>
                <a:lnTo>
                  <a:pt x="677990" y="892493"/>
                </a:lnTo>
                <a:lnTo>
                  <a:pt x="682181" y="879158"/>
                </a:lnTo>
                <a:lnTo>
                  <a:pt x="690817" y="866331"/>
                </a:lnTo>
                <a:lnTo>
                  <a:pt x="693484" y="854520"/>
                </a:lnTo>
                <a:lnTo>
                  <a:pt x="683832" y="841185"/>
                </a:lnTo>
                <a:lnTo>
                  <a:pt x="688658" y="826326"/>
                </a:lnTo>
                <a:lnTo>
                  <a:pt x="693484" y="813118"/>
                </a:lnTo>
                <a:lnTo>
                  <a:pt x="693484" y="800291"/>
                </a:lnTo>
                <a:lnTo>
                  <a:pt x="699961" y="784924"/>
                </a:lnTo>
                <a:lnTo>
                  <a:pt x="711137" y="772097"/>
                </a:lnTo>
                <a:lnTo>
                  <a:pt x="717106" y="758762"/>
                </a:lnTo>
                <a:lnTo>
                  <a:pt x="730441" y="729552"/>
                </a:lnTo>
                <a:lnTo>
                  <a:pt x="737934" y="716217"/>
                </a:lnTo>
                <a:lnTo>
                  <a:pt x="752920" y="706057"/>
                </a:lnTo>
                <a:lnTo>
                  <a:pt x="766382" y="703390"/>
                </a:lnTo>
                <a:lnTo>
                  <a:pt x="781876" y="712661"/>
                </a:lnTo>
                <a:lnTo>
                  <a:pt x="787210" y="698818"/>
                </a:lnTo>
                <a:lnTo>
                  <a:pt x="780860" y="684467"/>
                </a:lnTo>
                <a:lnTo>
                  <a:pt x="772224" y="671132"/>
                </a:lnTo>
                <a:lnTo>
                  <a:pt x="762572" y="656273"/>
                </a:lnTo>
                <a:lnTo>
                  <a:pt x="776542" y="658305"/>
                </a:lnTo>
                <a:lnTo>
                  <a:pt x="786194" y="671132"/>
                </a:lnTo>
                <a:lnTo>
                  <a:pt x="794703" y="685991"/>
                </a:lnTo>
                <a:lnTo>
                  <a:pt x="808165" y="693738"/>
                </a:lnTo>
                <a:lnTo>
                  <a:pt x="823151" y="696278"/>
                </a:lnTo>
                <a:lnTo>
                  <a:pt x="837629" y="698818"/>
                </a:lnTo>
                <a:lnTo>
                  <a:pt x="851599" y="708089"/>
                </a:lnTo>
                <a:lnTo>
                  <a:pt x="866585" y="701866"/>
                </a:lnTo>
                <a:lnTo>
                  <a:pt x="879920" y="704406"/>
                </a:lnTo>
                <a:lnTo>
                  <a:pt x="894398" y="707073"/>
                </a:lnTo>
                <a:lnTo>
                  <a:pt x="909511" y="701866"/>
                </a:lnTo>
                <a:lnTo>
                  <a:pt x="923354" y="706057"/>
                </a:lnTo>
                <a:lnTo>
                  <a:pt x="938340" y="707073"/>
                </a:lnTo>
                <a:lnTo>
                  <a:pt x="952818" y="695262"/>
                </a:lnTo>
                <a:lnTo>
                  <a:pt x="966280" y="684467"/>
                </a:lnTo>
                <a:lnTo>
                  <a:pt x="971614" y="671132"/>
                </a:lnTo>
                <a:lnTo>
                  <a:pt x="971614" y="670116"/>
                </a:lnTo>
                <a:lnTo>
                  <a:pt x="970598" y="664528"/>
                </a:lnTo>
                <a:lnTo>
                  <a:pt x="956628" y="660972"/>
                </a:lnTo>
                <a:lnTo>
                  <a:pt x="941642" y="656273"/>
                </a:lnTo>
                <a:lnTo>
                  <a:pt x="927164" y="644589"/>
                </a:lnTo>
                <a:lnTo>
                  <a:pt x="921830" y="630238"/>
                </a:lnTo>
                <a:lnTo>
                  <a:pt x="906717" y="619443"/>
                </a:lnTo>
                <a:lnTo>
                  <a:pt x="892874" y="607632"/>
                </a:lnTo>
                <a:lnTo>
                  <a:pt x="877888" y="605092"/>
                </a:lnTo>
                <a:lnTo>
                  <a:pt x="863918" y="593281"/>
                </a:lnTo>
                <a:lnTo>
                  <a:pt x="855282" y="579438"/>
                </a:lnTo>
                <a:lnTo>
                  <a:pt x="841439" y="574866"/>
                </a:lnTo>
                <a:lnTo>
                  <a:pt x="826326" y="566611"/>
                </a:lnTo>
                <a:lnTo>
                  <a:pt x="812483" y="557467"/>
                </a:lnTo>
                <a:lnTo>
                  <a:pt x="798513" y="546672"/>
                </a:lnTo>
                <a:lnTo>
                  <a:pt x="792036" y="532321"/>
                </a:lnTo>
                <a:lnTo>
                  <a:pt x="776542" y="527749"/>
                </a:lnTo>
                <a:lnTo>
                  <a:pt x="762572" y="515938"/>
                </a:lnTo>
                <a:lnTo>
                  <a:pt x="758889" y="501587"/>
                </a:lnTo>
                <a:lnTo>
                  <a:pt x="744411" y="489776"/>
                </a:lnTo>
                <a:lnTo>
                  <a:pt x="759905" y="485204"/>
                </a:lnTo>
                <a:lnTo>
                  <a:pt x="767906" y="472377"/>
                </a:lnTo>
                <a:lnTo>
                  <a:pt x="776542" y="459042"/>
                </a:lnTo>
                <a:lnTo>
                  <a:pt x="792036" y="453962"/>
                </a:lnTo>
                <a:lnTo>
                  <a:pt x="801180" y="440627"/>
                </a:lnTo>
                <a:lnTo>
                  <a:pt x="794703" y="426276"/>
                </a:lnTo>
                <a:lnTo>
                  <a:pt x="783527" y="412941"/>
                </a:lnTo>
                <a:lnTo>
                  <a:pt x="767906" y="401257"/>
                </a:lnTo>
                <a:lnTo>
                  <a:pt x="754063" y="387414"/>
                </a:lnTo>
                <a:lnTo>
                  <a:pt x="745427" y="374079"/>
                </a:lnTo>
                <a:lnTo>
                  <a:pt x="744411" y="361252"/>
                </a:lnTo>
                <a:lnTo>
                  <a:pt x="729425" y="349441"/>
                </a:lnTo>
                <a:lnTo>
                  <a:pt x="715455" y="346901"/>
                </a:lnTo>
                <a:lnTo>
                  <a:pt x="711137" y="341313"/>
                </a:lnTo>
                <a:lnTo>
                  <a:pt x="725615" y="333058"/>
                </a:lnTo>
                <a:lnTo>
                  <a:pt x="711137" y="327978"/>
                </a:lnTo>
                <a:lnTo>
                  <a:pt x="696151" y="326962"/>
                </a:lnTo>
                <a:lnTo>
                  <a:pt x="711137" y="322263"/>
                </a:lnTo>
                <a:lnTo>
                  <a:pt x="701993" y="316167"/>
                </a:lnTo>
                <a:lnTo>
                  <a:pt x="705803" y="310579"/>
                </a:lnTo>
                <a:lnTo>
                  <a:pt x="712788" y="298768"/>
                </a:lnTo>
                <a:lnTo>
                  <a:pt x="697167" y="293688"/>
                </a:lnTo>
                <a:lnTo>
                  <a:pt x="684848" y="293688"/>
                </a:lnTo>
                <a:lnTo>
                  <a:pt x="677990" y="287973"/>
                </a:lnTo>
                <a:lnTo>
                  <a:pt x="664020" y="278829"/>
                </a:lnTo>
                <a:lnTo>
                  <a:pt x="649034" y="273622"/>
                </a:lnTo>
                <a:lnTo>
                  <a:pt x="662877" y="258763"/>
                </a:lnTo>
                <a:lnTo>
                  <a:pt x="676339" y="245428"/>
                </a:lnTo>
                <a:lnTo>
                  <a:pt x="671005" y="232728"/>
                </a:lnTo>
                <a:lnTo>
                  <a:pt x="657543" y="231077"/>
                </a:lnTo>
                <a:lnTo>
                  <a:pt x="642049" y="224473"/>
                </a:lnTo>
                <a:lnTo>
                  <a:pt x="631889" y="210122"/>
                </a:lnTo>
                <a:lnTo>
                  <a:pt x="616776" y="199327"/>
                </a:lnTo>
                <a:lnTo>
                  <a:pt x="603441" y="203010"/>
                </a:lnTo>
                <a:lnTo>
                  <a:pt x="618427" y="195263"/>
                </a:lnTo>
                <a:lnTo>
                  <a:pt x="634048" y="195263"/>
                </a:lnTo>
                <a:lnTo>
                  <a:pt x="647891" y="198311"/>
                </a:lnTo>
                <a:lnTo>
                  <a:pt x="662877" y="196787"/>
                </a:lnTo>
                <a:lnTo>
                  <a:pt x="677990" y="196787"/>
                </a:lnTo>
                <a:lnTo>
                  <a:pt x="691833" y="200851"/>
                </a:lnTo>
                <a:lnTo>
                  <a:pt x="688658" y="187643"/>
                </a:lnTo>
                <a:lnTo>
                  <a:pt x="684848" y="173800"/>
                </a:lnTo>
                <a:lnTo>
                  <a:pt x="694500" y="187643"/>
                </a:lnTo>
                <a:lnTo>
                  <a:pt x="708470" y="196787"/>
                </a:lnTo>
                <a:lnTo>
                  <a:pt x="722440" y="198311"/>
                </a:lnTo>
                <a:lnTo>
                  <a:pt x="736410" y="196787"/>
                </a:lnTo>
                <a:lnTo>
                  <a:pt x="751396" y="182944"/>
                </a:lnTo>
                <a:lnTo>
                  <a:pt x="736410" y="176848"/>
                </a:lnTo>
                <a:lnTo>
                  <a:pt x="734759" y="163005"/>
                </a:lnTo>
                <a:lnTo>
                  <a:pt x="720789" y="152718"/>
                </a:lnTo>
                <a:lnTo>
                  <a:pt x="707454" y="150178"/>
                </a:lnTo>
                <a:lnTo>
                  <a:pt x="693484" y="143574"/>
                </a:lnTo>
                <a:lnTo>
                  <a:pt x="707454" y="146114"/>
                </a:lnTo>
                <a:lnTo>
                  <a:pt x="720789" y="148654"/>
                </a:lnTo>
                <a:lnTo>
                  <a:pt x="707454" y="135827"/>
                </a:lnTo>
                <a:lnTo>
                  <a:pt x="693484" y="122492"/>
                </a:lnTo>
                <a:lnTo>
                  <a:pt x="677990" y="114364"/>
                </a:lnTo>
                <a:lnTo>
                  <a:pt x="664020" y="101537"/>
                </a:lnTo>
                <a:lnTo>
                  <a:pt x="679514" y="106109"/>
                </a:lnTo>
                <a:lnTo>
                  <a:pt x="693484" y="108649"/>
                </a:lnTo>
                <a:lnTo>
                  <a:pt x="705803" y="100013"/>
                </a:lnTo>
                <a:lnTo>
                  <a:pt x="699961" y="97473"/>
                </a:lnTo>
                <a:lnTo>
                  <a:pt x="684848" y="97473"/>
                </a:lnTo>
                <a:lnTo>
                  <a:pt x="671513" y="85662"/>
                </a:lnTo>
                <a:lnTo>
                  <a:pt x="657543" y="77407"/>
                </a:lnTo>
                <a:lnTo>
                  <a:pt x="642049" y="66739"/>
                </a:lnTo>
                <a:lnTo>
                  <a:pt x="628079" y="69787"/>
                </a:lnTo>
                <a:lnTo>
                  <a:pt x="613093" y="69787"/>
                </a:lnTo>
                <a:lnTo>
                  <a:pt x="597599" y="71311"/>
                </a:lnTo>
                <a:lnTo>
                  <a:pt x="583629" y="66739"/>
                </a:lnTo>
                <a:lnTo>
                  <a:pt x="568643" y="69787"/>
                </a:lnTo>
                <a:lnTo>
                  <a:pt x="555181" y="69787"/>
                </a:lnTo>
                <a:lnTo>
                  <a:pt x="540703" y="68771"/>
                </a:lnTo>
                <a:lnTo>
                  <a:pt x="523050" y="69787"/>
                </a:lnTo>
                <a:lnTo>
                  <a:pt x="509080" y="58992"/>
                </a:lnTo>
                <a:lnTo>
                  <a:pt x="498412" y="72327"/>
                </a:lnTo>
                <a:lnTo>
                  <a:pt x="483934" y="72327"/>
                </a:lnTo>
                <a:lnTo>
                  <a:pt x="468948" y="60516"/>
                </a:lnTo>
                <a:lnTo>
                  <a:pt x="454978" y="65723"/>
                </a:lnTo>
                <a:lnTo>
                  <a:pt x="441643" y="63056"/>
                </a:lnTo>
                <a:lnTo>
                  <a:pt x="425514" y="71311"/>
                </a:lnTo>
                <a:lnTo>
                  <a:pt x="410528" y="80582"/>
                </a:lnTo>
                <a:lnTo>
                  <a:pt x="397066" y="66739"/>
                </a:lnTo>
                <a:lnTo>
                  <a:pt x="381572" y="58992"/>
                </a:lnTo>
                <a:lnTo>
                  <a:pt x="377254" y="65723"/>
                </a:lnTo>
                <a:lnTo>
                  <a:pt x="376238" y="78931"/>
                </a:lnTo>
                <a:lnTo>
                  <a:pt x="359093" y="86678"/>
                </a:lnTo>
                <a:lnTo>
                  <a:pt x="345631" y="97473"/>
                </a:lnTo>
                <a:lnTo>
                  <a:pt x="341440" y="111316"/>
                </a:lnTo>
                <a:lnTo>
                  <a:pt x="338646" y="125667"/>
                </a:lnTo>
                <a:lnTo>
                  <a:pt x="331788" y="138367"/>
                </a:lnTo>
                <a:lnTo>
                  <a:pt x="327978" y="151702"/>
                </a:lnTo>
                <a:lnTo>
                  <a:pt x="331788" y="160973"/>
                </a:lnTo>
                <a:lnTo>
                  <a:pt x="328994" y="175832"/>
                </a:lnTo>
                <a:lnTo>
                  <a:pt x="324803" y="189167"/>
                </a:lnTo>
                <a:lnTo>
                  <a:pt x="324803" y="203518"/>
                </a:lnTo>
                <a:lnTo>
                  <a:pt x="328994" y="210630"/>
                </a:lnTo>
                <a:lnTo>
                  <a:pt x="330137" y="224981"/>
                </a:lnTo>
                <a:lnTo>
                  <a:pt x="323152" y="237808"/>
                </a:lnTo>
                <a:lnTo>
                  <a:pt x="317818" y="251651"/>
                </a:lnTo>
                <a:lnTo>
                  <a:pt x="314643" y="264986"/>
                </a:lnTo>
                <a:lnTo>
                  <a:pt x="314643" y="279337"/>
                </a:lnTo>
                <a:lnTo>
                  <a:pt x="310833" y="292037"/>
                </a:lnTo>
                <a:lnTo>
                  <a:pt x="309817" y="305880"/>
                </a:lnTo>
                <a:lnTo>
                  <a:pt x="294196" y="309563"/>
                </a:lnTo>
                <a:lnTo>
                  <a:pt x="280226" y="312103"/>
                </a:lnTo>
                <a:lnTo>
                  <a:pt x="266383" y="305880"/>
                </a:lnTo>
                <a:lnTo>
                  <a:pt x="256731" y="319215"/>
                </a:lnTo>
                <a:lnTo>
                  <a:pt x="242761" y="328486"/>
                </a:lnTo>
                <a:lnTo>
                  <a:pt x="233109" y="341821"/>
                </a:lnTo>
                <a:lnTo>
                  <a:pt x="240094" y="356172"/>
                </a:lnTo>
                <a:lnTo>
                  <a:pt x="234252" y="369507"/>
                </a:lnTo>
                <a:lnTo>
                  <a:pt x="244412" y="382715"/>
                </a:lnTo>
                <a:lnTo>
                  <a:pt x="256731" y="391986"/>
                </a:lnTo>
                <a:lnTo>
                  <a:pt x="250254" y="405321"/>
                </a:lnTo>
                <a:lnTo>
                  <a:pt x="235776" y="413449"/>
                </a:lnTo>
                <a:lnTo>
                  <a:pt x="221933" y="425260"/>
                </a:lnTo>
                <a:lnTo>
                  <a:pt x="206820" y="427800"/>
                </a:lnTo>
                <a:lnTo>
                  <a:pt x="204153" y="441135"/>
                </a:lnTo>
                <a:lnTo>
                  <a:pt x="190310" y="443675"/>
                </a:lnTo>
                <a:lnTo>
                  <a:pt x="176340" y="457010"/>
                </a:lnTo>
                <a:lnTo>
                  <a:pt x="176340" y="470345"/>
                </a:lnTo>
                <a:lnTo>
                  <a:pt x="176848" y="480632"/>
                </a:lnTo>
                <a:lnTo>
                  <a:pt x="176340" y="483680"/>
                </a:lnTo>
                <a:lnTo>
                  <a:pt x="175197" y="490792"/>
                </a:lnTo>
                <a:lnTo>
                  <a:pt x="173165" y="499555"/>
                </a:lnTo>
                <a:lnTo>
                  <a:pt x="169863" y="509842"/>
                </a:lnTo>
                <a:lnTo>
                  <a:pt x="166180" y="517462"/>
                </a:lnTo>
                <a:lnTo>
                  <a:pt x="162370" y="524701"/>
                </a:lnTo>
                <a:lnTo>
                  <a:pt x="156528" y="533337"/>
                </a:lnTo>
                <a:lnTo>
                  <a:pt x="147892" y="547180"/>
                </a:lnTo>
                <a:lnTo>
                  <a:pt x="143066" y="555943"/>
                </a:lnTo>
                <a:lnTo>
                  <a:pt x="139891" y="563055"/>
                </a:lnTo>
                <a:lnTo>
                  <a:pt x="138240" y="568770"/>
                </a:lnTo>
                <a:lnTo>
                  <a:pt x="137732" y="573342"/>
                </a:lnTo>
                <a:lnTo>
                  <a:pt x="138240" y="579438"/>
                </a:lnTo>
                <a:lnTo>
                  <a:pt x="139383" y="581470"/>
                </a:lnTo>
                <a:lnTo>
                  <a:pt x="137732" y="593789"/>
                </a:lnTo>
                <a:lnTo>
                  <a:pt x="123761" y="591757"/>
                </a:lnTo>
                <a:lnTo>
                  <a:pt x="109918" y="583121"/>
                </a:lnTo>
                <a:lnTo>
                  <a:pt x="94805" y="585661"/>
                </a:lnTo>
                <a:lnTo>
                  <a:pt x="80963" y="590741"/>
                </a:lnTo>
                <a:lnTo>
                  <a:pt x="66993" y="597345"/>
                </a:lnTo>
                <a:lnTo>
                  <a:pt x="61659" y="596329"/>
                </a:lnTo>
                <a:lnTo>
                  <a:pt x="47689" y="589217"/>
                </a:lnTo>
                <a:lnTo>
                  <a:pt x="60516" y="595821"/>
                </a:lnTo>
                <a:lnTo>
                  <a:pt x="58992" y="636842"/>
                </a:lnTo>
                <a:lnTo>
                  <a:pt x="52007" y="639382"/>
                </a:lnTo>
                <a:lnTo>
                  <a:pt x="37021" y="646113"/>
                </a:lnTo>
                <a:lnTo>
                  <a:pt x="28385" y="651193"/>
                </a:lnTo>
                <a:lnTo>
                  <a:pt x="19876" y="656273"/>
                </a:lnTo>
                <a:lnTo>
                  <a:pt x="16574" y="659956"/>
                </a:lnTo>
                <a:lnTo>
                  <a:pt x="13907" y="662496"/>
                </a:lnTo>
                <a:lnTo>
                  <a:pt x="11748" y="665544"/>
                </a:lnTo>
                <a:lnTo>
                  <a:pt x="10224" y="669608"/>
                </a:lnTo>
                <a:lnTo>
                  <a:pt x="7557" y="675323"/>
                </a:lnTo>
                <a:lnTo>
                  <a:pt x="5905" y="680403"/>
                </a:lnTo>
                <a:lnTo>
                  <a:pt x="4763" y="683959"/>
                </a:lnTo>
                <a:lnTo>
                  <a:pt x="4763" y="687007"/>
                </a:lnTo>
                <a:lnTo>
                  <a:pt x="4763" y="690182"/>
                </a:lnTo>
                <a:lnTo>
                  <a:pt x="5905" y="693230"/>
                </a:lnTo>
                <a:lnTo>
                  <a:pt x="7557" y="696278"/>
                </a:lnTo>
                <a:lnTo>
                  <a:pt x="10224" y="699834"/>
                </a:lnTo>
                <a:lnTo>
                  <a:pt x="12383" y="705041"/>
                </a:lnTo>
                <a:lnTo>
                  <a:pt x="13907" y="710629"/>
                </a:lnTo>
                <a:lnTo>
                  <a:pt x="15558" y="716725"/>
                </a:lnTo>
                <a:lnTo>
                  <a:pt x="16574" y="723456"/>
                </a:lnTo>
                <a:lnTo>
                  <a:pt x="17717" y="733616"/>
                </a:lnTo>
                <a:lnTo>
                  <a:pt x="18224" y="737807"/>
                </a:lnTo>
                <a:lnTo>
                  <a:pt x="24702" y="737299"/>
                </a:lnTo>
                <a:lnTo>
                  <a:pt x="32703" y="737807"/>
                </a:lnTo>
                <a:lnTo>
                  <a:pt x="38036" y="736791"/>
                </a:lnTo>
                <a:lnTo>
                  <a:pt x="45022" y="736283"/>
                </a:lnTo>
                <a:lnTo>
                  <a:pt x="52007" y="735775"/>
                </a:lnTo>
                <a:lnTo>
                  <a:pt x="59499" y="735775"/>
                </a:lnTo>
                <a:lnTo>
                  <a:pt x="67501" y="736283"/>
                </a:lnTo>
                <a:lnTo>
                  <a:pt x="75629" y="737299"/>
                </a:lnTo>
                <a:lnTo>
                  <a:pt x="83630" y="738823"/>
                </a:lnTo>
                <a:lnTo>
                  <a:pt x="91630" y="740855"/>
                </a:lnTo>
                <a:lnTo>
                  <a:pt x="97599" y="742379"/>
                </a:lnTo>
                <a:lnTo>
                  <a:pt x="103442" y="743903"/>
                </a:lnTo>
                <a:lnTo>
                  <a:pt x="108268" y="744919"/>
                </a:lnTo>
                <a:lnTo>
                  <a:pt x="113602" y="744919"/>
                </a:lnTo>
                <a:lnTo>
                  <a:pt x="117920" y="744411"/>
                </a:lnTo>
                <a:lnTo>
                  <a:pt x="122746" y="743903"/>
                </a:lnTo>
                <a:lnTo>
                  <a:pt x="127572" y="742379"/>
                </a:lnTo>
                <a:lnTo>
                  <a:pt x="132398" y="740855"/>
                </a:lnTo>
                <a:lnTo>
                  <a:pt x="143066" y="737807"/>
                </a:lnTo>
                <a:lnTo>
                  <a:pt x="155385" y="733616"/>
                </a:lnTo>
                <a:lnTo>
                  <a:pt x="171514" y="729044"/>
                </a:lnTo>
                <a:lnTo>
                  <a:pt x="189674" y="724472"/>
                </a:lnTo>
                <a:lnTo>
                  <a:pt x="195136" y="723964"/>
                </a:lnTo>
                <a:lnTo>
                  <a:pt x="199835" y="723456"/>
                </a:lnTo>
                <a:lnTo>
                  <a:pt x="204153" y="723456"/>
                </a:lnTo>
                <a:lnTo>
                  <a:pt x="207963" y="723964"/>
                </a:lnTo>
                <a:lnTo>
                  <a:pt x="211646" y="724980"/>
                </a:lnTo>
                <a:lnTo>
                  <a:pt x="215456" y="725996"/>
                </a:lnTo>
                <a:lnTo>
                  <a:pt x="218123" y="727520"/>
                </a:lnTo>
                <a:lnTo>
                  <a:pt x="220790" y="729552"/>
                </a:lnTo>
                <a:lnTo>
                  <a:pt x="222949" y="732600"/>
                </a:lnTo>
                <a:lnTo>
                  <a:pt x="224600" y="735140"/>
                </a:lnTo>
                <a:lnTo>
                  <a:pt x="227267" y="737807"/>
                </a:lnTo>
                <a:lnTo>
                  <a:pt x="228283" y="740855"/>
                </a:lnTo>
                <a:lnTo>
                  <a:pt x="229426" y="744919"/>
                </a:lnTo>
                <a:lnTo>
                  <a:pt x="230442" y="748475"/>
                </a:lnTo>
                <a:lnTo>
                  <a:pt x="230950" y="752158"/>
                </a:lnTo>
                <a:lnTo>
                  <a:pt x="231458" y="756730"/>
                </a:lnTo>
                <a:lnTo>
                  <a:pt x="232093" y="765874"/>
                </a:lnTo>
                <a:lnTo>
                  <a:pt x="231458" y="775653"/>
                </a:lnTo>
                <a:lnTo>
                  <a:pt x="230442" y="785432"/>
                </a:lnTo>
                <a:lnTo>
                  <a:pt x="228791" y="796100"/>
                </a:lnTo>
                <a:lnTo>
                  <a:pt x="226632" y="806895"/>
                </a:lnTo>
                <a:lnTo>
                  <a:pt x="223457" y="818706"/>
                </a:lnTo>
                <a:lnTo>
                  <a:pt x="220790" y="829501"/>
                </a:lnTo>
                <a:lnTo>
                  <a:pt x="217615" y="840169"/>
                </a:lnTo>
                <a:lnTo>
                  <a:pt x="214313" y="849440"/>
                </a:lnTo>
                <a:lnTo>
                  <a:pt x="212281" y="857695"/>
                </a:lnTo>
                <a:lnTo>
                  <a:pt x="211138" y="864299"/>
                </a:lnTo>
                <a:lnTo>
                  <a:pt x="211138" y="868871"/>
                </a:lnTo>
                <a:lnTo>
                  <a:pt x="211646" y="872427"/>
                </a:lnTo>
                <a:lnTo>
                  <a:pt x="213297" y="874586"/>
                </a:lnTo>
                <a:lnTo>
                  <a:pt x="214313" y="875094"/>
                </a:lnTo>
                <a:lnTo>
                  <a:pt x="215456" y="875602"/>
                </a:lnTo>
                <a:lnTo>
                  <a:pt x="216472" y="875602"/>
                </a:lnTo>
                <a:lnTo>
                  <a:pt x="217615" y="875602"/>
                </a:lnTo>
                <a:lnTo>
                  <a:pt x="220790" y="874586"/>
                </a:lnTo>
                <a:lnTo>
                  <a:pt x="223457" y="873062"/>
                </a:lnTo>
                <a:lnTo>
                  <a:pt x="227775" y="870395"/>
                </a:lnTo>
                <a:lnTo>
                  <a:pt x="230950" y="867855"/>
                </a:lnTo>
                <a:lnTo>
                  <a:pt x="239078" y="861759"/>
                </a:lnTo>
                <a:lnTo>
                  <a:pt x="245936" y="854520"/>
                </a:lnTo>
                <a:lnTo>
                  <a:pt x="249746" y="851980"/>
                </a:lnTo>
                <a:lnTo>
                  <a:pt x="252921" y="850964"/>
                </a:lnTo>
                <a:lnTo>
                  <a:pt x="254064" y="849948"/>
                </a:lnTo>
                <a:lnTo>
                  <a:pt x="255588" y="849948"/>
                </a:lnTo>
                <a:lnTo>
                  <a:pt x="256731" y="850964"/>
                </a:lnTo>
                <a:lnTo>
                  <a:pt x="258255" y="851472"/>
                </a:lnTo>
                <a:lnTo>
                  <a:pt x="261049" y="852996"/>
                </a:lnTo>
                <a:lnTo>
                  <a:pt x="263081" y="855536"/>
                </a:lnTo>
                <a:lnTo>
                  <a:pt x="264732" y="859219"/>
                </a:lnTo>
                <a:lnTo>
                  <a:pt x="266383" y="863791"/>
                </a:lnTo>
                <a:lnTo>
                  <a:pt x="267399" y="868363"/>
                </a:lnTo>
                <a:lnTo>
                  <a:pt x="268542" y="873570"/>
                </a:lnTo>
                <a:lnTo>
                  <a:pt x="269050" y="879158"/>
                </a:lnTo>
                <a:lnTo>
                  <a:pt x="269558" y="885254"/>
                </a:lnTo>
                <a:lnTo>
                  <a:pt x="269558" y="890969"/>
                </a:lnTo>
                <a:lnTo>
                  <a:pt x="269558" y="897573"/>
                </a:lnTo>
                <a:lnTo>
                  <a:pt x="269050" y="904304"/>
                </a:lnTo>
                <a:lnTo>
                  <a:pt x="267907" y="909892"/>
                </a:lnTo>
                <a:lnTo>
                  <a:pt x="267399" y="915988"/>
                </a:lnTo>
                <a:lnTo>
                  <a:pt x="267399" y="921703"/>
                </a:lnTo>
                <a:lnTo>
                  <a:pt x="267907" y="926783"/>
                </a:lnTo>
                <a:lnTo>
                  <a:pt x="269050" y="931355"/>
                </a:lnTo>
                <a:lnTo>
                  <a:pt x="270066" y="936562"/>
                </a:lnTo>
                <a:lnTo>
                  <a:pt x="272225" y="940118"/>
                </a:lnTo>
                <a:lnTo>
                  <a:pt x="273876" y="943674"/>
                </a:lnTo>
                <a:lnTo>
                  <a:pt x="276035" y="947738"/>
                </a:lnTo>
                <a:lnTo>
                  <a:pt x="279718" y="952945"/>
                </a:lnTo>
                <a:lnTo>
                  <a:pt x="283528" y="957009"/>
                </a:lnTo>
                <a:lnTo>
                  <a:pt x="286195" y="959549"/>
                </a:lnTo>
                <a:lnTo>
                  <a:pt x="287211" y="960565"/>
                </a:lnTo>
                <a:lnTo>
                  <a:pt x="287211" y="963613"/>
                </a:lnTo>
                <a:lnTo>
                  <a:pt x="288354" y="973900"/>
                </a:lnTo>
                <a:lnTo>
                  <a:pt x="290513" y="988251"/>
                </a:lnTo>
                <a:lnTo>
                  <a:pt x="294196" y="1007682"/>
                </a:lnTo>
                <a:lnTo>
                  <a:pt x="295339" y="1012889"/>
                </a:lnTo>
                <a:lnTo>
                  <a:pt x="296863" y="1016445"/>
                </a:lnTo>
                <a:lnTo>
                  <a:pt x="299022" y="1020001"/>
                </a:lnTo>
                <a:lnTo>
                  <a:pt x="301689" y="1023557"/>
                </a:lnTo>
                <a:lnTo>
                  <a:pt x="305499" y="1026224"/>
                </a:lnTo>
                <a:lnTo>
                  <a:pt x="309182" y="1028256"/>
                </a:lnTo>
                <a:lnTo>
                  <a:pt x="312484" y="1030288"/>
                </a:lnTo>
                <a:lnTo>
                  <a:pt x="317310" y="1031812"/>
                </a:lnTo>
                <a:lnTo>
                  <a:pt x="325311" y="1035876"/>
                </a:lnTo>
                <a:lnTo>
                  <a:pt x="333820" y="1038924"/>
                </a:lnTo>
                <a:lnTo>
                  <a:pt x="338646" y="1041083"/>
                </a:lnTo>
                <a:lnTo>
                  <a:pt x="342456" y="1042607"/>
                </a:lnTo>
                <a:lnTo>
                  <a:pt x="346266" y="1045655"/>
                </a:lnTo>
                <a:lnTo>
                  <a:pt x="350457" y="1048195"/>
                </a:lnTo>
                <a:lnTo>
                  <a:pt x="353124" y="1051243"/>
                </a:lnTo>
                <a:lnTo>
                  <a:pt x="355791" y="1054799"/>
                </a:lnTo>
                <a:lnTo>
                  <a:pt x="357950" y="1057974"/>
                </a:lnTo>
                <a:lnTo>
                  <a:pt x="360109" y="1061022"/>
                </a:lnTo>
                <a:lnTo>
                  <a:pt x="363411" y="1067626"/>
                </a:lnTo>
                <a:lnTo>
                  <a:pt x="364935" y="1072833"/>
                </a:lnTo>
                <a:lnTo>
                  <a:pt x="365443" y="1081977"/>
                </a:lnTo>
                <a:lnTo>
                  <a:pt x="365443" y="1085533"/>
                </a:lnTo>
                <a:lnTo>
                  <a:pt x="365443" y="1086676"/>
                </a:lnTo>
                <a:lnTo>
                  <a:pt x="368745" y="1085533"/>
                </a:lnTo>
                <a:lnTo>
                  <a:pt x="374587" y="1089724"/>
                </a:lnTo>
                <a:lnTo>
                  <a:pt x="381572" y="1093788"/>
                </a:lnTo>
                <a:lnTo>
                  <a:pt x="390208" y="1099376"/>
                </a:lnTo>
                <a:lnTo>
                  <a:pt x="398209" y="1106107"/>
                </a:lnTo>
                <a:lnTo>
                  <a:pt x="401892" y="1109663"/>
                </a:lnTo>
                <a:lnTo>
                  <a:pt x="405702" y="1113727"/>
                </a:lnTo>
                <a:lnTo>
                  <a:pt x="409385" y="1117410"/>
                </a:lnTo>
                <a:lnTo>
                  <a:pt x="412179" y="1121982"/>
                </a:lnTo>
                <a:lnTo>
                  <a:pt x="414211" y="1126046"/>
                </a:lnTo>
                <a:lnTo>
                  <a:pt x="415354" y="1131126"/>
                </a:lnTo>
                <a:lnTo>
                  <a:pt x="416370" y="1135825"/>
                </a:lnTo>
                <a:lnTo>
                  <a:pt x="416370" y="1141413"/>
                </a:lnTo>
                <a:lnTo>
                  <a:pt x="415354" y="1145477"/>
                </a:lnTo>
                <a:lnTo>
                  <a:pt x="414211" y="1149160"/>
                </a:lnTo>
                <a:lnTo>
                  <a:pt x="412687" y="1152716"/>
                </a:lnTo>
                <a:lnTo>
                  <a:pt x="411036" y="1155256"/>
                </a:lnTo>
                <a:lnTo>
                  <a:pt x="407353" y="1158812"/>
                </a:lnTo>
                <a:lnTo>
                  <a:pt x="403035" y="1162368"/>
                </a:lnTo>
                <a:lnTo>
                  <a:pt x="401384" y="1164527"/>
                </a:lnTo>
                <a:lnTo>
                  <a:pt x="400368" y="1167066"/>
                </a:lnTo>
                <a:lnTo>
                  <a:pt x="399225" y="1169607"/>
                </a:lnTo>
                <a:lnTo>
                  <a:pt x="398717" y="1174178"/>
                </a:lnTo>
                <a:lnTo>
                  <a:pt x="398717" y="1178370"/>
                </a:lnTo>
                <a:lnTo>
                  <a:pt x="399225" y="1184466"/>
                </a:lnTo>
                <a:lnTo>
                  <a:pt x="400876" y="1191070"/>
                </a:lnTo>
                <a:lnTo>
                  <a:pt x="402527" y="1199833"/>
                </a:lnTo>
                <a:lnTo>
                  <a:pt x="404559" y="1208469"/>
                </a:lnTo>
                <a:lnTo>
                  <a:pt x="405702" y="1216216"/>
                </a:lnTo>
                <a:lnTo>
                  <a:pt x="405702" y="1222820"/>
                </a:lnTo>
                <a:lnTo>
                  <a:pt x="405194" y="1229043"/>
                </a:lnTo>
                <a:lnTo>
                  <a:pt x="404051" y="1239330"/>
                </a:lnTo>
                <a:lnTo>
                  <a:pt x="403035" y="1246441"/>
                </a:lnTo>
                <a:lnTo>
                  <a:pt x="403035" y="1249997"/>
                </a:lnTo>
                <a:lnTo>
                  <a:pt x="403543" y="1252030"/>
                </a:lnTo>
                <a:lnTo>
                  <a:pt x="405194" y="1254697"/>
                </a:lnTo>
                <a:lnTo>
                  <a:pt x="408369" y="1256221"/>
                </a:lnTo>
                <a:lnTo>
                  <a:pt x="412179" y="1258760"/>
                </a:lnTo>
                <a:lnTo>
                  <a:pt x="418529" y="1260285"/>
                </a:lnTo>
                <a:lnTo>
                  <a:pt x="425514" y="1261809"/>
                </a:lnTo>
                <a:lnTo>
                  <a:pt x="435166" y="1263333"/>
                </a:lnTo>
                <a:lnTo>
                  <a:pt x="454470" y="1265365"/>
                </a:lnTo>
                <a:lnTo>
                  <a:pt x="471107" y="1267397"/>
                </a:lnTo>
                <a:lnTo>
                  <a:pt x="484442" y="1268921"/>
                </a:lnTo>
                <a:lnTo>
                  <a:pt x="495237" y="1269428"/>
                </a:lnTo>
                <a:lnTo>
                  <a:pt x="509080" y="1270064"/>
                </a:lnTo>
                <a:lnTo>
                  <a:pt x="513398" y="1270064"/>
                </a:lnTo>
                <a:lnTo>
                  <a:pt x="514541" y="1270572"/>
                </a:lnTo>
                <a:lnTo>
                  <a:pt x="515557" y="1271588"/>
                </a:lnTo>
                <a:close/>
                <a:moveTo>
                  <a:pt x="765239" y="98489"/>
                </a:moveTo>
                <a:lnTo>
                  <a:pt x="761556" y="97473"/>
                </a:lnTo>
                <a:lnTo>
                  <a:pt x="747586" y="93790"/>
                </a:lnTo>
                <a:lnTo>
                  <a:pt x="733108" y="84138"/>
                </a:lnTo>
                <a:lnTo>
                  <a:pt x="718122" y="86678"/>
                </a:lnTo>
                <a:lnTo>
                  <a:pt x="723456" y="100521"/>
                </a:lnTo>
                <a:lnTo>
                  <a:pt x="725615" y="101537"/>
                </a:lnTo>
                <a:lnTo>
                  <a:pt x="740601" y="113856"/>
                </a:lnTo>
                <a:lnTo>
                  <a:pt x="754063" y="125667"/>
                </a:lnTo>
                <a:lnTo>
                  <a:pt x="767906" y="123000"/>
                </a:lnTo>
                <a:lnTo>
                  <a:pt x="767906" y="118428"/>
                </a:lnTo>
                <a:lnTo>
                  <a:pt x="766382" y="106617"/>
                </a:lnTo>
                <a:lnTo>
                  <a:pt x="765239" y="100521"/>
                </a:lnTo>
                <a:lnTo>
                  <a:pt x="765239" y="98489"/>
                </a:lnTo>
                <a:close/>
                <a:moveTo>
                  <a:pt x="905701" y="460566"/>
                </a:moveTo>
                <a:lnTo>
                  <a:pt x="899859" y="454470"/>
                </a:lnTo>
                <a:lnTo>
                  <a:pt x="892874" y="439611"/>
                </a:lnTo>
                <a:lnTo>
                  <a:pt x="902526" y="445199"/>
                </a:lnTo>
                <a:lnTo>
                  <a:pt x="888556" y="435547"/>
                </a:lnTo>
                <a:lnTo>
                  <a:pt x="891223" y="448882"/>
                </a:lnTo>
                <a:lnTo>
                  <a:pt x="905701" y="460566"/>
                </a:lnTo>
                <a:close/>
                <a:moveTo>
                  <a:pt x="743268" y="208090"/>
                </a:moveTo>
                <a:lnTo>
                  <a:pt x="745935" y="219901"/>
                </a:lnTo>
                <a:lnTo>
                  <a:pt x="759905" y="229045"/>
                </a:lnTo>
                <a:lnTo>
                  <a:pt x="759905" y="216853"/>
                </a:lnTo>
                <a:lnTo>
                  <a:pt x="756730" y="211646"/>
                </a:lnTo>
                <a:lnTo>
                  <a:pt x="743268" y="208090"/>
                </a:lnTo>
                <a:close/>
                <a:moveTo>
                  <a:pt x="698818" y="234252"/>
                </a:moveTo>
                <a:lnTo>
                  <a:pt x="714312" y="234252"/>
                </a:lnTo>
                <a:lnTo>
                  <a:pt x="720789" y="246952"/>
                </a:lnTo>
                <a:lnTo>
                  <a:pt x="719773" y="262446"/>
                </a:lnTo>
                <a:lnTo>
                  <a:pt x="705803" y="256731"/>
                </a:lnTo>
                <a:lnTo>
                  <a:pt x="694500" y="243396"/>
                </a:lnTo>
                <a:lnTo>
                  <a:pt x="698818" y="234252"/>
                </a:lnTo>
                <a:close/>
                <a:moveTo>
                  <a:pt x="675196" y="252667"/>
                </a:moveTo>
                <a:lnTo>
                  <a:pt x="690817" y="252667"/>
                </a:lnTo>
                <a:lnTo>
                  <a:pt x="676339" y="262446"/>
                </a:lnTo>
                <a:lnTo>
                  <a:pt x="675196" y="252667"/>
                </a:lnTo>
                <a:close/>
                <a:moveTo>
                  <a:pt x="639382" y="208090"/>
                </a:moveTo>
                <a:lnTo>
                  <a:pt x="652717" y="209106"/>
                </a:lnTo>
                <a:lnTo>
                  <a:pt x="668846" y="210122"/>
                </a:lnTo>
                <a:lnTo>
                  <a:pt x="682181" y="220917"/>
                </a:lnTo>
                <a:lnTo>
                  <a:pt x="666687" y="223457"/>
                </a:lnTo>
                <a:lnTo>
                  <a:pt x="652717" y="222441"/>
                </a:lnTo>
                <a:lnTo>
                  <a:pt x="637731" y="218377"/>
                </a:lnTo>
                <a:lnTo>
                  <a:pt x="639382" y="208090"/>
                </a:lnTo>
                <a:close/>
                <a:moveTo>
                  <a:pt x="740601" y="154750"/>
                </a:moveTo>
                <a:lnTo>
                  <a:pt x="754063" y="163513"/>
                </a:lnTo>
                <a:lnTo>
                  <a:pt x="740601" y="163513"/>
                </a:lnTo>
                <a:lnTo>
                  <a:pt x="740601" y="154750"/>
                </a:lnTo>
                <a:close/>
                <a:moveTo>
                  <a:pt x="709613" y="112332"/>
                </a:moveTo>
                <a:lnTo>
                  <a:pt x="723456" y="108141"/>
                </a:lnTo>
                <a:lnTo>
                  <a:pt x="736410" y="123000"/>
                </a:lnTo>
                <a:lnTo>
                  <a:pt x="720789" y="134811"/>
                </a:lnTo>
                <a:lnTo>
                  <a:pt x="706819" y="121476"/>
                </a:lnTo>
                <a:lnTo>
                  <a:pt x="709613" y="112332"/>
                </a:lnTo>
                <a:close/>
                <a:moveTo>
                  <a:pt x="908368" y="41593"/>
                </a:moveTo>
                <a:lnTo>
                  <a:pt x="921830" y="43117"/>
                </a:lnTo>
                <a:lnTo>
                  <a:pt x="908368" y="45657"/>
                </a:lnTo>
                <a:lnTo>
                  <a:pt x="908368" y="41593"/>
                </a:lnTo>
                <a:close/>
                <a:moveTo>
                  <a:pt x="857949" y="8827"/>
                </a:moveTo>
                <a:lnTo>
                  <a:pt x="872427" y="4763"/>
                </a:lnTo>
                <a:lnTo>
                  <a:pt x="887413" y="11367"/>
                </a:lnTo>
                <a:lnTo>
                  <a:pt x="872427" y="17971"/>
                </a:lnTo>
                <a:lnTo>
                  <a:pt x="857949" y="12383"/>
                </a:lnTo>
                <a:lnTo>
                  <a:pt x="857949" y="8827"/>
                </a:lnTo>
                <a:close/>
                <a:moveTo>
                  <a:pt x="360109" y="1099376"/>
                </a:moveTo>
                <a:lnTo>
                  <a:pt x="360109" y="1099884"/>
                </a:lnTo>
                <a:lnTo>
                  <a:pt x="359601" y="1100392"/>
                </a:lnTo>
                <a:lnTo>
                  <a:pt x="360109" y="1099884"/>
                </a:lnTo>
                <a:lnTo>
                  <a:pt x="360109" y="1099376"/>
                </a:lnTo>
                <a:close/>
              </a:path>
            </a:pathLst>
          </a:custGeom>
          <a:ln w="9525">
            <a:solidFill>
              <a:srgbClr val="FFFFFF"/>
            </a:solidFill>
          </a:ln>
        </p:spPr>
        <p:txBody>
          <a:bodyPr wrap="square" lIns="0" tIns="0" rIns="0" bIns="0" rtlCol="0">
            <a:noAutofit/>
          </a:bodyPr>
          <a:lstStyle/>
          <a:p>
            <a:endParaRPr sz="1662"/>
          </a:p>
        </p:txBody>
      </p:sp>
      <p:sp>
        <p:nvSpPr>
          <p:cNvPr id="351" name="object 351"/>
          <p:cNvSpPr/>
          <p:nvPr/>
        </p:nvSpPr>
        <p:spPr>
          <a:xfrm>
            <a:off x="2804746" y="2112616"/>
            <a:ext cx="927764" cy="855198"/>
          </a:xfrm>
          <a:custGeom>
            <a:avLst/>
            <a:gdLst/>
            <a:ahLst/>
            <a:cxnLst/>
            <a:rect l="l" t="t" r="r" b="b"/>
            <a:pathLst>
              <a:path w="1005078" h="926465">
                <a:moveTo>
                  <a:pt x="1005078" y="116332"/>
                </a:moveTo>
                <a:lnTo>
                  <a:pt x="992251" y="109601"/>
                </a:lnTo>
                <a:lnTo>
                  <a:pt x="986282" y="109601"/>
                </a:lnTo>
                <a:lnTo>
                  <a:pt x="971296" y="112141"/>
                </a:lnTo>
                <a:lnTo>
                  <a:pt x="957326" y="114173"/>
                </a:lnTo>
                <a:lnTo>
                  <a:pt x="945007" y="127000"/>
                </a:lnTo>
                <a:lnTo>
                  <a:pt x="931164" y="140335"/>
                </a:lnTo>
                <a:lnTo>
                  <a:pt x="917194" y="146939"/>
                </a:lnTo>
                <a:lnTo>
                  <a:pt x="902208" y="151130"/>
                </a:lnTo>
                <a:lnTo>
                  <a:pt x="889889" y="137795"/>
                </a:lnTo>
                <a:lnTo>
                  <a:pt x="875919" y="139319"/>
                </a:lnTo>
                <a:lnTo>
                  <a:pt x="861440" y="140335"/>
                </a:lnTo>
                <a:lnTo>
                  <a:pt x="846455" y="128524"/>
                </a:lnTo>
                <a:lnTo>
                  <a:pt x="833120" y="124968"/>
                </a:lnTo>
                <a:lnTo>
                  <a:pt x="817499" y="124968"/>
                </a:lnTo>
                <a:lnTo>
                  <a:pt x="803656" y="115189"/>
                </a:lnTo>
                <a:lnTo>
                  <a:pt x="788670" y="108585"/>
                </a:lnTo>
                <a:lnTo>
                  <a:pt x="794003" y="95250"/>
                </a:lnTo>
                <a:lnTo>
                  <a:pt x="779018" y="89662"/>
                </a:lnTo>
                <a:lnTo>
                  <a:pt x="765048" y="88646"/>
                </a:lnTo>
                <a:lnTo>
                  <a:pt x="751078" y="95250"/>
                </a:lnTo>
                <a:lnTo>
                  <a:pt x="735584" y="92710"/>
                </a:lnTo>
                <a:lnTo>
                  <a:pt x="722249" y="92710"/>
                </a:lnTo>
                <a:lnTo>
                  <a:pt x="706628" y="91186"/>
                </a:lnTo>
                <a:lnTo>
                  <a:pt x="691134" y="91186"/>
                </a:lnTo>
                <a:lnTo>
                  <a:pt x="677671" y="94234"/>
                </a:lnTo>
                <a:lnTo>
                  <a:pt x="663828" y="100330"/>
                </a:lnTo>
                <a:lnTo>
                  <a:pt x="648843" y="106045"/>
                </a:lnTo>
                <a:lnTo>
                  <a:pt x="634365" y="111125"/>
                </a:lnTo>
                <a:lnTo>
                  <a:pt x="634365" y="124968"/>
                </a:lnTo>
                <a:lnTo>
                  <a:pt x="627888" y="137795"/>
                </a:lnTo>
                <a:lnTo>
                  <a:pt x="623570" y="151130"/>
                </a:lnTo>
                <a:lnTo>
                  <a:pt x="620903" y="164465"/>
                </a:lnTo>
                <a:lnTo>
                  <a:pt x="608584" y="169545"/>
                </a:lnTo>
                <a:lnTo>
                  <a:pt x="594740" y="169545"/>
                </a:lnTo>
                <a:lnTo>
                  <a:pt x="579120" y="177165"/>
                </a:lnTo>
                <a:lnTo>
                  <a:pt x="567944" y="191008"/>
                </a:lnTo>
                <a:lnTo>
                  <a:pt x="552958" y="194564"/>
                </a:lnTo>
                <a:lnTo>
                  <a:pt x="538988" y="189484"/>
                </a:lnTo>
                <a:lnTo>
                  <a:pt x="525526" y="189484"/>
                </a:lnTo>
                <a:lnTo>
                  <a:pt x="510032" y="197231"/>
                </a:lnTo>
                <a:lnTo>
                  <a:pt x="496062" y="189484"/>
                </a:lnTo>
                <a:lnTo>
                  <a:pt x="481076" y="192024"/>
                </a:lnTo>
                <a:lnTo>
                  <a:pt x="466598" y="186436"/>
                </a:lnTo>
                <a:lnTo>
                  <a:pt x="453263" y="180340"/>
                </a:lnTo>
                <a:lnTo>
                  <a:pt x="439293" y="182880"/>
                </a:lnTo>
                <a:lnTo>
                  <a:pt x="424307" y="185420"/>
                </a:lnTo>
                <a:lnTo>
                  <a:pt x="409828" y="189484"/>
                </a:lnTo>
                <a:lnTo>
                  <a:pt x="396494" y="191008"/>
                </a:lnTo>
                <a:lnTo>
                  <a:pt x="381508" y="196215"/>
                </a:lnTo>
                <a:lnTo>
                  <a:pt x="370205" y="208915"/>
                </a:lnTo>
                <a:lnTo>
                  <a:pt x="356234" y="211074"/>
                </a:lnTo>
                <a:lnTo>
                  <a:pt x="342900" y="216154"/>
                </a:lnTo>
                <a:lnTo>
                  <a:pt x="328421" y="221742"/>
                </a:lnTo>
                <a:lnTo>
                  <a:pt x="313436" y="217170"/>
                </a:lnTo>
                <a:lnTo>
                  <a:pt x="299465" y="205359"/>
                </a:lnTo>
                <a:lnTo>
                  <a:pt x="283971" y="196215"/>
                </a:lnTo>
                <a:lnTo>
                  <a:pt x="270002" y="185420"/>
                </a:lnTo>
                <a:lnTo>
                  <a:pt x="259334" y="172085"/>
                </a:lnTo>
                <a:lnTo>
                  <a:pt x="245364" y="160274"/>
                </a:lnTo>
                <a:lnTo>
                  <a:pt x="231394" y="154686"/>
                </a:lnTo>
                <a:lnTo>
                  <a:pt x="215900" y="142875"/>
                </a:lnTo>
                <a:lnTo>
                  <a:pt x="212217" y="133731"/>
                </a:lnTo>
                <a:lnTo>
                  <a:pt x="209550" y="125984"/>
                </a:lnTo>
                <a:lnTo>
                  <a:pt x="202565" y="120396"/>
                </a:lnTo>
                <a:lnTo>
                  <a:pt x="187579" y="117856"/>
                </a:lnTo>
                <a:lnTo>
                  <a:pt x="177292" y="103505"/>
                </a:lnTo>
                <a:lnTo>
                  <a:pt x="163957" y="93218"/>
                </a:lnTo>
                <a:lnTo>
                  <a:pt x="154305" y="79375"/>
                </a:lnTo>
                <a:lnTo>
                  <a:pt x="154305" y="65024"/>
                </a:lnTo>
                <a:lnTo>
                  <a:pt x="146812" y="51689"/>
                </a:lnTo>
                <a:lnTo>
                  <a:pt x="133350" y="41021"/>
                </a:lnTo>
                <a:lnTo>
                  <a:pt x="137160" y="26162"/>
                </a:lnTo>
                <a:lnTo>
                  <a:pt x="145796" y="13335"/>
                </a:lnTo>
                <a:lnTo>
                  <a:pt x="151638" y="0"/>
                </a:lnTo>
                <a:lnTo>
                  <a:pt x="145796" y="2032"/>
                </a:lnTo>
                <a:lnTo>
                  <a:pt x="133350" y="15367"/>
                </a:lnTo>
                <a:lnTo>
                  <a:pt x="119507" y="18415"/>
                </a:lnTo>
                <a:lnTo>
                  <a:pt x="105537" y="22098"/>
                </a:lnTo>
                <a:lnTo>
                  <a:pt x="91567" y="24638"/>
                </a:lnTo>
                <a:lnTo>
                  <a:pt x="91567" y="37973"/>
                </a:lnTo>
                <a:lnTo>
                  <a:pt x="88900" y="52705"/>
                </a:lnTo>
                <a:lnTo>
                  <a:pt x="82042" y="66040"/>
                </a:lnTo>
                <a:lnTo>
                  <a:pt x="68072" y="78867"/>
                </a:lnTo>
                <a:lnTo>
                  <a:pt x="54102" y="87122"/>
                </a:lnTo>
                <a:lnTo>
                  <a:pt x="40767" y="98806"/>
                </a:lnTo>
                <a:lnTo>
                  <a:pt x="39116" y="114173"/>
                </a:lnTo>
                <a:lnTo>
                  <a:pt x="40767" y="127000"/>
                </a:lnTo>
                <a:lnTo>
                  <a:pt x="32131" y="141351"/>
                </a:lnTo>
                <a:lnTo>
                  <a:pt x="33274" y="154686"/>
                </a:lnTo>
                <a:lnTo>
                  <a:pt x="47117" y="149606"/>
                </a:lnTo>
                <a:lnTo>
                  <a:pt x="61087" y="136271"/>
                </a:lnTo>
                <a:lnTo>
                  <a:pt x="72390" y="122936"/>
                </a:lnTo>
                <a:lnTo>
                  <a:pt x="73914" y="125984"/>
                </a:lnTo>
                <a:lnTo>
                  <a:pt x="66421" y="135255"/>
                </a:lnTo>
                <a:lnTo>
                  <a:pt x="56769" y="148590"/>
                </a:lnTo>
                <a:lnTo>
                  <a:pt x="42926" y="157734"/>
                </a:lnTo>
                <a:lnTo>
                  <a:pt x="27813" y="158750"/>
                </a:lnTo>
                <a:lnTo>
                  <a:pt x="14478" y="166497"/>
                </a:lnTo>
                <a:lnTo>
                  <a:pt x="19812" y="181356"/>
                </a:lnTo>
                <a:lnTo>
                  <a:pt x="24638" y="194564"/>
                </a:lnTo>
                <a:lnTo>
                  <a:pt x="22479" y="208915"/>
                </a:lnTo>
                <a:lnTo>
                  <a:pt x="6985" y="218186"/>
                </a:lnTo>
                <a:lnTo>
                  <a:pt x="0" y="225298"/>
                </a:lnTo>
                <a:lnTo>
                  <a:pt x="6985" y="238125"/>
                </a:lnTo>
                <a:lnTo>
                  <a:pt x="9652" y="251460"/>
                </a:lnTo>
                <a:lnTo>
                  <a:pt x="15494" y="266319"/>
                </a:lnTo>
                <a:lnTo>
                  <a:pt x="11303" y="279654"/>
                </a:lnTo>
                <a:lnTo>
                  <a:pt x="17145" y="292481"/>
                </a:lnTo>
                <a:lnTo>
                  <a:pt x="15494" y="307848"/>
                </a:lnTo>
                <a:lnTo>
                  <a:pt x="17145" y="320548"/>
                </a:lnTo>
                <a:lnTo>
                  <a:pt x="32131" y="320548"/>
                </a:lnTo>
                <a:lnTo>
                  <a:pt x="45593" y="331343"/>
                </a:lnTo>
                <a:lnTo>
                  <a:pt x="54102" y="344678"/>
                </a:lnTo>
                <a:lnTo>
                  <a:pt x="63754" y="357505"/>
                </a:lnTo>
                <a:lnTo>
                  <a:pt x="72390" y="372364"/>
                </a:lnTo>
                <a:lnTo>
                  <a:pt x="56769" y="374904"/>
                </a:lnTo>
                <a:lnTo>
                  <a:pt x="62738" y="388239"/>
                </a:lnTo>
                <a:lnTo>
                  <a:pt x="63754" y="402590"/>
                </a:lnTo>
                <a:lnTo>
                  <a:pt x="69088" y="416433"/>
                </a:lnTo>
                <a:lnTo>
                  <a:pt x="71247" y="417449"/>
                </a:lnTo>
                <a:lnTo>
                  <a:pt x="55753" y="413258"/>
                </a:lnTo>
                <a:lnTo>
                  <a:pt x="41783" y="413258"/>
                </a:lnTo>
                <a:lnTo>
                  <a:pt x="45593" y="426593"/>
                </a:lnTo>
                <a:lnTo>
                  <a:pt x="54102" y="439928"/>
                </a:lnTo>
                <a:lnTo>
                  <a:pt x="48768" y="454279"/>
                </a:lnTo>
                <a:lnTo>
                  <a:pt x="53086" y="468122"/>
                </a:lnTo>
                <a:lnTo>
                  <a:pt x="66421" y="474218"/>
                </a:lnTo>
                <a:lnTo>
                  <a:pt x="80391" y="481457"/>
                </a:lnTo>
                <a:lnTo>
                  <a:pt x="94869" y="479933"/>
                </a:lnTo>
                <a:lnTo>
                  <a:pt x="95885" y="493141"/>
                </a:lnTo>
                <a:lnTo>
                  <a:pt x="110871" y="498348"/>
                </a:lnTo>
                <a:lnTo>
                  <a:pt x="124841" y="505968"/>
                </a:lnTo>
                <a:lnTo>
                  <a:pt x="109855" y="505968"/>
                </a:lnTo>
                <a:lnTo>
                  <a:pt x="94869" y="500888"/>
                </a:lnTo>
                <a:lnTo>
                  <a:pt x="80391" y="496824"/>
                </a:lnTo>
                <a:lnTo>
                  <a:pt x="76581" y="511683"/>
                </a:lnTo>
                <a:lnTo>
                  <a:pt x="79248" y="524891"/>
                </a:lnTo>
                <a:lnTo>
                  <a:pt x="92710" y="536702"/>
                </a:lnTo>
                <a:lnTo>
                  <a:pt x="107188" y="537718"/>
                </a:lnTo>
                <a:lnTo>
                  <a:pt x="122174" y="530098"/>
                </a:lnTo>
                <a:lnTo>
                  <a:pt x="136144" y="535686"/>
                </a:lnTo>
                <a:lnTo>
                  <a:pt x="148463" y="548513"/>
                </a:lnTo>
                <a:lnTo>
                  <a:pt x="162306" y="547497"/>
                </a:lnTo>
                <a:lnTo>
                  <a:pt x="169291" y="533146"/>
                </a:lnTo>
                <a:lnTo>
                  <a:pt x="166624" y="547497"/>
                </a:lnTo>
                <a:lnTo>
                  <a:pt x="174625" y="560324"/>
                </a:lnTo>
                <a:lnTo>
                  <a:pt x="190246" y="570992"/>
                </a:lnTo>
                <a:lnTo>
                  <a:pt x="203581" y="576707"/>
                </a:lnTo>
                <a:lnTo>
                  <a:pt x="200914" y="590042"/>
                </a:lnTo>
                <a:lnTo>
                  <a:pt x="208407" y="602742"/>
                </a:lnTo>
                <a:lnTo>
                  <a:pt x="215900" y="605409"/>
                </a:lnTo>
                <a:lnTo>
                  <a:pt x="229362" y="619125"/>
                </a:lnTo>
                <a:lnTo>
                  <a:pt x="229362" y="633476"/>
                </a:lnTo>
                <a:lnTo>
                  <a:pt x="226059" y="646811"/>
                </a:lnTo>
                <a:lnTo>
                  <a:pt x="224536" y="661670"/>
                </a:lnTo>
                <a:lnTo>
                  <a:pt x="223393" y="676021"/>
                </a:lnTo>
                <a:lnTo>
                  <a:pt x="215900" y="685292"/>
                </a:lnTo>
                <a:lnTo>
                  <a:pt x="202565" y="694436"/>
                </a:lnTo>
                <a:lnTo>
                  <a:pt x="202565" y="708786"/>
                </a:lnTo>
                <a:lnTo>
                  <a:pt x="215900" y="717042"/>
                </a:lnTo>
                <a:lnTo>
                  <a:pt x="231394" y="723646"/>
                </a:lnTo>
                <a:lnTo>
                  <a:pt x="236855" y="736981"/>
                </a:lnTo>
                <a:lnTo>
                  <a:pt x="241681" y="751332"/>
                </a:lnTo>
                <a:lnTo>
                  <a:pt x="235712" y="764667"/>
                </a:lnTo>
                <a:lnTo>
                  <a:pt x="234188" y="779526"/>
                </a:lnTo>
                <a:lnTo>
                  <a:pt x="244348" y="792734"/>
                </a:lnTo>
                <a:lnTo>
                  <a:pt x="247015" y="807085"/>
                </a:lnTo>
                <a:lnTo>
                  <a:pt x="250698" y="821944"/>
                </a:lnTo>
                <a:lnTo>
                  <a:pt x="260350" y="835279"/>
                </a:lnTo>
                <a:lnTo>
                  <a:pt x="247015" y="848106"/>
                </a:lnTo>
                <a:lnTo>
                  <a:pt x="257683" y="861441"/>
                </a:lnTo>
                <a:lnTo>
                  <a:pt x="260350" y="875284"/>
                </a:lnTo>
                <a:lnTo>
                  <a:pt x="260350" y="889635"/>
                </a:lnTo>
                <a:lnTo>
                  <a:pt x="257683" y="902335"/>
                </a:lnTo>
                <a:lnTo>
                  <a:pt x="265176" y="915670"/>
                </a:lnTo>
                <a:lnTo>
                  <a:pt x="278638" y="912114"/>
                </a:lnTo>
                <a:lnTo>
                  <a:pt x="293624" y="903986"/>
                </a:lnTo>
                <a:lnTo>
                  <a:pt x="307467" y="895731"/>
                </a:lnTo>
                <a:lnTo>
                  <a:pt x="321945" y="893191"/>
                </a:lnTo>
                <a:lnTo>
                  <a:pt x="335407" y="908050"/>
                </a:lnTo>
                <a:lnTo>
                  <a:pt x="338074" y="922401"/>
                </a:lnTo>
                <a:lnTo>
                  <a:pt x="352044" y="926465"/>
                </a:lnTo>
                <a:lnTo>
                  <a:pt x="361696" y="912114"/>
                </a:lnTo>
                <a:lnTo>
                  <a:pt x="369696" y="907542"/>
                </a:lnTo>
                <a:lnTo>
                  <a:pt x="371856" y="905510"/>
                </a:lnTo>
                <a:lnTo>
                  <a:pt x="375031" y="903986"/>
                </a:lnTo>
                <a:lnTo>
                  <a:pt x="375539" y="903986"/>
                </a:lnTo>
                <a:lnTo>
                  <a:pt x="391159" y="897763"/>
                </a:lnTo>
                <a:lnTo>
                  <a:pt x="392176" y="897254"/>
                </a:lnTo>
                <a:lnTo>
                  <a:pt x="398018" y="892175"/>
                </a:lnTo>
                <a:lnTo>
                  <a:pt x="423799" y="868045"/>
                </a:lnTo>
                <a:lnTo>
                  <a:pt x="424307" y="861441"/>
                </a:lnTo>
                <a:lnTo>
                  <a:pt x="425450" y="845566"/>
                </a:lnTo>
                <a:lnTo>
                  <a:pt x="425958" y="825627"/>
                </a:lnTo>
                <a:lnTo>
                  <a:pt x="425450" y="806069"/>
                </a:lnTo>
                <a:lnTo>
                  <a:pt x="424815" y="802004"/>
                </a:lnTo>
                <a:lnTo>
                  <a:pt x="423799" y="797433"/>
                </a:lnTo>
                <a:lnTo>
                  <a:pt x="422656" y="793877"/>
                </a:lnTo>
                <a:lnTo>
                  <a:pt x="420624" y="790194"/>
                </a:lnTo>
                <a:lnTo>
                  <a:pt x="416814" y="782066"/>
                </a:lnTo>
                <a:lnTo>
                  <a:pt x="412496" y="774827"/>
                </a:lnTo>
                <a:lnTo>
                  <a:pt x="407162" y="767715"/>
                </a:lnTo>
                <a:lnTo>
                  <a:pt x="402844" y="760476"/>
                </a:lnTo>
                <a:lnTo>
                  <a:pt x="398653" y="752856"/>
                </a:lnTo>
                <a:lnTo>
                  <a:pt x="396494" y="745617"/>
                </a:lnTo>
                <a:lnTo>
                  <a:pt x="395986" y="742061"/>
                </a:lnTo>
                <a:lnTo>
                  <a:pt x="395351" y="738504"/>
                </a:lnTo>
                <a:lnTo>
                  <a:pt x="395986" y="733933"/>
                </a:lnTo>
                <a:lnTo>
                  <a:pt x="397002" y="729742"/>
                </a:lnTo>
                <a:lnTo>
                  <a:pt x="399669" y="721106"/>
                </a:lnTo>
                <a:lnTo>
                  <a:pt x="402336" y="711327"/>
                </a:lnTo>
                <a:lnTo>
                  <a:pt x="403478" y="707263"/>
                </a:lnTo>
                <a:lnTo>
                  <a:pt x="404495" y="702183"/>
                </a:lnTo>
                <a:lnTo>
                  <a:pt x="405003" y="697484"/>
                </a:lnTo>
                <a:lnTo>
                  <a:pt x="405003" y="691896"/>
                </a:lnTo>
                <a:lnTo>
                  <a:pt x="404495" y="687323"/>
                </a:lnTo>
                <a:lnTo>
                  <a:pt x="403478" y="682625"/>
                </a:lnTo>
                <a:lnTo>
                  <a:pt x="401320" y="677545"/>
                </a:lnTo>
                <a:lnTo>
                  <a:pt x="398018" y="672973"/>
                </a:lnTo>
                <a:lnTo>
                  <a:pt x="395351" y="667892"/>
                </a:lnTo>
                <a:lnTo>
                  <a:pt x="394334" y="664210"/>
                </a:lnTo>
                <a:lnTo>
                  <a:pt x="394334" y="662686"/>
                </a:lnTo>
                <a:lnTo>
                  <a:pt x="394334" y="661161"/>
                </a:lnTo>
                <a:lnTo>
                  <a:pt x="394843" y="659638"/>
                </a:lnTo>
                <a:lnTo>
                  <a:pt x="395986" y="658114"/>
                </a:lnTo>
                <a:lnTo>
                  <a:pt x="398018" y="656082"/>
                </a:lnTo>
                <a:lnTo>
                  <a:pt x="401320" y="654558"/>
                </a:lnTo>
                <a:lnTo>
                  <a:pt x="405003" y="653542"/>
                </a:lnTo>
                <a:lnTo>
                  <a:pt x="408813" y="652526"/>
                </a:lnTo>
                <a:lnTo>
                  <a:pt x="417321" y="651383"/>
                </a:lnTo>
                <a:lnTo>
                  <a:pt x="425958" y="651383"/>
                </a:lnTo>
                <a:lnTo>
                  <a:pt x="431292" y="651383"/>
                </a:lnTo>
                <a:lnTo>
                  <a:pt x="433959" y="652018"/>
                </a:lnTo>
                <a:lnTo>
                  <a:pt x="436118" y="646811"/>
                </a:lnTo>
                <a:lnTo>
                  <a:pt x="443103" y="635508"/>
                </a:lnTo>
                <a:lnTo>
                  <a:pt x="448945" y="628396"/>
                </a:lnTo>
                <a:lnTo>
                  <a:pt x="456946" y="620268"/>
                </a:lnTo>
                <a:lnTo>
                  <a:pt x="461264" y="615569"/>
                </a:lnTo>
                <a:lnTo>
                  <a:pt x="466090" y="611505"/>
                </a:lnTo>
                <a:lnTo>
                  <a:pt x="472059" y="607441"/>
                </a:lnTo>
                <a:lnTo>
                  <a:pt x="477901" y="602742"/>
                </a:lnTo>
                <a:lnTo>
                  <a:pt x="488569" y="595122"/>
                </a:lnTo>
                <a:lnTo>
                  <a:pt x="497205" y="589026"/>
                </a:lnTo>
                <a:lnTo>
                  <a:pt x="502539" y="583819"/>
                </a:lnTo>
                <a:lnTo>
                  <a:pt x="506349" y="579755"/>
                </a:lnTo>
                <a:lnTo>
                  <a:pt x="508381" y="576199"/>
                </a:lnTo>
                <a:lnTo>
                  <a:pt x="510032" y="572008"/>
                </a:lnTo>
                <a:lnTo>
                  <a:pt x="511683" y="567436"/>
                </a:lnTo>
                <a:lnTo>
                  <a:pt x="513842" y="561848"/>
                </a:lnTo>
                <a:lnTo>
                  <a:pt x="515874" y="558800"/>
                </a:lnTo>
                <a:lnTo>
                  <a:pt x="519684" y="555117"/>
                </a:lnTo>
                <a:lnTo>
                  <a:pt x="525018" y="551053"/>
                </a:lnTo>
                <a:lnTo>
                  <a:pt x="530352" y="547497"/>
                </a:lnTo>
                <a:lnTo>
                  <a:pt x="544830" y="538734"/>
                </a:lnTo>
                <a:lnTo>
                  <a:pt x="561467" y="530606"/>
                </a:lnTo>
                <a:lnTo>
                  <a:pt x="576961" y="523367"/>
                </a:lnTo>
                <a:lnTo>
                  <a:pt x="590423" y="517271"/>
                </a:lnTo>
                <a:lnTo>
                  <a:pt x="600075" y="513207"/>
                </a:lnTo>
                <a:lnTo>
                  <a:pt x="604265" y="511683"/>
                </a:lnTo>
                <a:lnTo>
                  <a:pt x="606425" y="512191"/>
                </a:lnTo>
                <a:lnTo>
                  <a:pt x="612394" y="512191"/>
                </a:lnTo>
                <a:lnTo>
                  <a:pt x="622553" y="512191"/>
                </a:lnTo>
                <a:lnTo>
                  <a:pt x="635381" y="511683"/>
                </a:lnTo>
                <a:lnTo>
                  <a:pt x="651509" y="510667"/>
                </a:lnTo>
                <a:lnTo>
                  <a:pt x="668020" y="508000"/>
                </a:lnTo>
                <a:lnTo>
                  <a:pt x="677671" y="506476"/>
                </a:lnTo>
                <a:lnTo>
                  <a:pt x="686815" y="504952"/>
                </a:lnTo>
                <a:lnTo>
                  <a:pt x="696468" y="502920"/>
                </a:lnTo>
                <a:lnTo>
                  <a:pt x="706120" y="500380"/>
                </a:lnTo>
                <a:lnTo>
                  <a:pt x="723265" y="494792"/>
                </a:lnTo>
                <a:lnTo>
                  <a:pt x="738251" y="490093"/>
                </a:lnTo>
                <a:lnTo>
                  <a:pt x="751713" y="485521"/>
                </a:lnTo>
                <a:lnTo>
                  <a:pt x="762889" y="481965"/>
                </a:lnTo>
                <a:lnTo>
                  <a:pt x="773557" y="478917"/>
                </a:lnTo>
                <a:lnTo>
                  <a:pt x="783209" y="476250"/>
                </a:lnTo>
                <a:lnTo>
                  <a:pt x="793496" y="474726"/>
                </a:lnTo>
                <a:lnTo>
                  <a:pt x="804164" y="474218"/>
                </a:lnTo>
                <a:lnTo>
                  <a:pt x="810006" y="473710"/>
                </a:lnTo>
                <a:lnTo>
                  <a:pt x="814324" y="473202"/>
                </a:lnTo>
                <a:lnTo>
                  <a:pt x="818642" y="472186"/>
                </a:lnTo>
                <a:lnTo>
                  <a:pt x="821309" y="470662"/>
                </a:lnTo>
                <a:lnTo>
                  <a:pt x="823976" y="469138"/>
                </a:lnTo>
                <a:lnTo>
                  <a:pt x="825627" y="466598"/>
                </a:lnTo>
                <a:lnTo>
                  <a:pt x="827151" y="464058"/>
                </a:lnTo>
                <a:lnTo>
                  <a:pt x="828294" y="461391"/>
                </a:lnTo>
                <a:lnTo>
                  <a:pt x="828802" y="458851"/>
                </a:lnTo>
                <a:lnTo>
                  <a:pt x="828802" y="455295"/>
                </a:lnTo>
                <a:lnTo>
                  <a:pt x="828802" y="452247"/>
                </a:lnTo>
                <a:lnTo>
                  <a:pt x="828802" y="449199"/>
                </a:lnTo>
                <a:lnTo>
                  <a:pt x="827786" y="441960"/>
                </a:lnTo>
                <a:lnTo>
                  <a:pt x="826643" y="435356"/>
                </a:lnTo>
                <a:lnTo>
                  <a:pt x="826134" y="432308"/>
                </a:lnTo>
                <a:lnTo>
                  <a:pt x="826643" y="429641"/>
                </a:lnTo>
                <a:lnTo>
                  <a:pt x="827786" y="427609"/>
                </a:lnTo>
                <a:lnTo>
                  <a:pt x="828802" y="426085"/>
                </a:lnTo>
                <a:lnTo>
                  <a:pt x="831469" y="425069"/>
                </a:lnTo>
                <a:lnTo>
                  <a:pt x="833628" y="423545"/>
                </a:lnTo>
                <a:lnTo>
                  <a:pt x="835787" y="423037"/>
                </a:lnTo>
                <a:lnTo>
                  <a:pt x="838453" y="422021"/>
                </a:lnTo>
                <a:lnTo>
                  <a:pt x="844931" y="421005"/>
                </a:lnTo>
                <a:lnTo>
                  <a:pt x="850265" y="418973"/>
                </a:lnTo>
                <a:lnTo>
                  <a:pt x="853440" y="417957"/>
                </a:lnTo>
                <a:lnTo>
                  <a:pt x="856107" y="415925"/>
                </a:lnTo>
                <a:lnTo>
                  <a:pt x="858774" y="413258"/>
                </a:lnTo>
                <a:lnTo>
                  <a:pt x="860425" y="410718"/>
                </a:lnTo>
                <a:lnTo>
                  <a:pt x="862076" y="407670"/>
                </a:lnTo>
                <a:lnTo>
                  <a:pt x="864108" y="404114"/>
                </a:lnTo>
                <a:lnTo>
                  <a:pt x="865251" y="400050"/>
                </a:lnTo>
                <a:lnTo>
                  <a:pt x="865759" y="395859"/>
                </a:lnTo>
                <a:lnTo>
                  <a:pt x="866902" y="386715"/>
                </a:lnTo>
                <a:lnTo>
                  <a:pt x="867409" y="376936"/>
                </a:lnTo>
                <a:lnTo>
                  <a:pt x="867918" y="366649"/>
                </a:lnTo>
                <a:lnTo>
                  <a:pt x="868426" y="356489"/>
                </a:lnTo>
                <a:lnTo>
                  <a:pt x="870077" y="345694"/>
                </a:lnTo>
                <a:lnTo>
                  <a:pt x="872236" y="335915"/>
                </a:lnTo>
                <a:lnTo>
                  <a:pt x="874395" y="331343"/>
                </a:lnTo>
                <a:lnTo>
                  <a:pt x="876427" y="326263"/>
                </a:lnTo>
                <a:lnTo>
                  <a:pt x="879221" y="321691"/>
                </a:lnTo>
                <a:lnTo>
                  <a:pt x="881253" y="316484"/>
                </a:lnTo>
                <a:lnTo>
                  <a:pt x="887730" y="307848"/>
                </a:lnTo>
                <a:lnTo>
                  <a:pt x="894207" y="298577"/>
                </a:lnTo>
                <a:lnTo>
                  <a:pt x="901700" y="290449"/>
                </a:lnTo>
                <a:lnTo>
                  <a:pt x="909193" y="282702"/>
                </a:lnTo>
                <a:lnTo>
                  <a:pt x="916178" y="276606"/>
                </a:lnTo>
                <a:lnTo>
                  <a:pt x="923671" y="270891"/>
                </a:lnTo>
                <a:lnTo>
                  <a:pt x="930528" y="266827"/>
                </a:lnTo>
                <a:lnTo>
                  <a:pt x="937514" y="264287"/>
                </a:lnTo>
                <a:lnTo>
                  <a:pt x="943990" y="261747"/>
                </a:lnTo>
                <a:lnTo>
                  <a:pt x="949325" y="261239"/>
                </a:lnTo>
                <a:lnTo>
                  <a:pt x="957961" y="260731"/>
                </a:lnTo>
                <a:lnTo>
                  <a:pt x="961136" y="261239"/>
                </a:lnTo>
                <a:lnTo>
                  <a:pt x="964819" y="260223"/>
                </a:lnTo>
                <a:lnTo>
                  <a:pt x="977138" y="258191"/>
                </a:lnTo>
                <a:lnTo>
                  <a:pt x="969137" y="257556"/>
                </a:lnTo>
                <a:lnTo>
                  <a:pt x="962787" y="258191"/>
                </a:lnTo>
                <a:lnTo>
                  <a:pt x="962152" y="254000"/>
                </a:lnTo>
                <a:lnTo>
                  <a:pt x="961136" y="243840"/>
                </a:lnTo>
                <a:lnTo>
                  <a:pt x="960120" y="237109"/>
                </a:lnTo>
                <a:lnTo>
                  <a:pt x="958469" y="231013"/>
                </a:lnTo>
                <a:lnTo>
                  <a:pt x="956818" y="225298"/>
                </a:lnTo>
                <a:lnTo>
                  <a:pt x="954659" y="220218"/>
                </a:lnTo>
                <a:lnTo>
                  <a:pt x="951992" y="216662"/>
                </a:lnTo>
                <a:lnTo>
                  <a:pt x="950468" y="213614"/>
                </a:lnTo>
                <a:lnTo>
                  <a:pt x="949325" y="210439"/>
                </a:lnTo>
                <a:lnTo>
                  <a:pt x="949325" y="207391"/>
                </a:lnTo>
                <a:lnTo>
                  <a:pt x="949325" y="204343"/>
                </a:lnTo>
                <a:lnTo>
                  <a:pt x="950468" y="200787"/>
                </a:lnTo>
                <a:lnTo>
                  <a:pt x="951992" y="195707"/>
                </a:lnTo>
                <a:lnTo>
                  <a:pt x="954659" y="189992"/>
                </a:lnTo>
                <a:lnTo>
                  <a:pt x="956309" y="185928"/>
                </a:lnTo>
                <a:lnTo>
                  <a:pt x="958469" y="182880"/>
                </a:lnTo>
                <a:lnTo>
                  <a:pt x="961136" y="180340"/>
                </a:lnTo>
                <a:lnTo>
                  <a:pt x="964311" y="176657"/>
                </a:lnTo>
                <a:lnTo>
                  <a:pt x="972946" y="171577"/>
                </a:lnTo>
                <a:lnTo>
                  <a:pt x="981456" y="166497"/>
                </a:lnTo>
                <a:lnTo>
                  <a:pt x="996442" y="159766"/>
                </a:lnTo>
                <a:lnTo>
                  <a:pt x="1003427" y="157226"/>
                </a:lnTo>
                <a:lnTo>
                  <a:pt x="1005078" y="116332"/>
                </a:lnTo>
                <a:close/>
                <a:moveTo>
                  <a:pt x="170434" y="561848"/>
                </a:moveTo>
                <a:lnTo>
                  <a:pt x="171958" y="575691"/>
                </a:lnTo>
                <a:lnTo>
                  <a:pt x="161290" y="588391"/>
                </a:lnTo>
                <a:lnTo>
                  <a:pt x="145796" y="596646"/>
                </a:lnTo>
                <a:lnTo>
                  <a:pt x="131826" y="601726"/>
                </a:lnTo>
                <a:lnTo>
                  <a:pt x="117856" y="609981"/>
                </a:lnTo>
                <a:lnTo>
                  <a:pt x="108204" y="596646"/>
                </a:lnTo>
                <a:lnTo>
                  <a:pt x="110871" y="581787"/>
                </a:lnTo>
                <a:lnTo>
                  <a:pt x="113538" y="568452"/>
                </a:lnTo>
                <a:lnTo>
                  <a:pt x="115189" y="554101"/>
                </a:lnTo>
                <a:lnTo>
                  <a:pt x="130683" y="554101"/>
                </a:lnTo>
                <a:lnTo>
                  <a:pt x="144145" y="552577"/>
                </a:lnTo>
                <a:lnTo>
                  <a:pt x="159131" y="555625"/>
                </a:lnTo>
                <a:lnTo>
                  <a:pt x="170434" y="561848"/>
                </a:lnTo>
                <a:close/>
              </a:path>
            </a:pathLst>
          </a:custGeom>
          <a:solidFill>
            <a:srgbClr val="D6D6D6"/>
          </a:solidFill>
        </p:spPr>
        <p:txBody>
          <a:bodyPr wrap="square" lIns="0" tIns="0" rIns="0" bIns="0" rtlCol="0">
            <a:noAutofit/>
          </a:bodyPr>
          <a:lstStyle/>
          <a:p>
            <a:endParaRPr sz="1662"/>
          </a:p>
        </p:txBody>
      </p:sp>
      <p:sp>
        <p:nvSpPr>
          <p:cNvPr id="352" name="object 352"/>
          <p:cNvSpPr/>
          <p:nvPr/>
        </p:nvSpPr>
        <p:spPr>
          <a:xfrm>
            <a:off x="2800350" y="2108219"/>
            <a:ext cx="936557" cy="863991"/>
          </a:xfrm>
          <a:custGeom>
            <a:avLst/>
            <a:gdLst/>
            <a:ahLst/>
            <a:cxnLst/>
            <a:rect l="l" t="t" r="r" b="b"/>
            <a:pathLst>
              <a:path w="1014603" h="935990">
                <a:moveTo>
                  <a:pt x="1009841" y="121095"/>
                </a:moveTo>
                <a:lnTo>
                  <a:pt x="997014" y="114364"/>
                </a:lnTo>
                <a:lnTo>
                  <a:pt x="991045" y="114364"/>
                </a:lnTo>
                <a:lnTo>
                  <a:pt x="976059" y="116904"/>
                </a:lnTo>
                <a:lnTo>
                  <a:pt x="962089" y="118936"/>
                </a:lnTo>
                <a:lnTo>
                  <a:pt x="949770" y="131763"/>
                </a:lnTo>
                <a:lnTo>
                  <a:pt x="935927" y="145098"/>
                </a:lnTo>
                <a:lnTo>
                  <a:pt x="921957" y="151702"/>
                </a:lnTo>
                <a:lnTo>
                  <a:pt x="906971" y="155893"/>
                </a:lnTo>
                <a:lnTo>
                  <a:pt x="894652" y="142558"/>
                </a:lnTo>
                <a:lnTo>
                  <a:pt x="880682" y="144082"/>
                </a:lnTo>
                <a:lnTo>
                  <a:pt x="866203" y="145098"/>
                </a:lnTo>
                <a:lnTo>
                  <a:pt x="851218" y="133287"/>
                </a:lnTo>
                <a:lnTo>
                  <a:pt x="837883" y="129731"/>
                </a:lnTo>
                <a:lnTo>
                  <a:pt x="822262" y="129731"/>
                </a:lnTo>
                <a:lnTo>
                  <a:pt x="808419" y="119952"/>
                </a:lnTo>
                <a:lnTo>
                  <a:pt x="793433" y="113348"/>
                </a:lnTo>
                <a:lnTo>
                  <a:pt x="798766" y="100013"/>
                </a:lnTo>
                <a:lnTo>
                  <a:pt x="783781" y="94425"/>
                </a:lnTo>
                <a:lnTo>
                  <a:pt x="769811" y="93409"/>
                </a:lnTo>
                <a:lnTo>
                  <a:pt x="755841" y="100013"/>
                </a:lnTo>
                <a:lnTo>
                  <a:pt x="740347" y="97473"/>
                </a:lnTo>
                <a:lnTo>
                  <a:pt x="727012" y="97473"/>
                </a:lnTo>
                <a:lnTo>
                  <a:pt x="711391" y="95949"/>
                </a:lnTo>
                <a:lnTo>
                  <a:pt x="695897" y="95949"/>
                </a:lnTo>
                <a:lnTo>
                  <a:pt x="682434" y="98997"/>
                </a:lnTo>
                <a:lnTo>
                  <a:pt x="668591" y="105093"/>
                </a:lnTo>
                <a:lnTo>
                  <a:pt x="653606" y="110808"/>
                </a:lnTo>
                <a:lnTo>
                  <a:pt x="639128" y="115888"/>
                </a:lnTo>
                <a:lnTo>
                  <a:pt x="639128" y="129731"/>
                </a:lnTo>
                <a:lnTo>
                  <a:pt x="632651" y="142558"/>
                </a:lnTo>
                <a:lnTo>
                  <a:pt x="628333" y="155893"/>
                </a:lnTo>
                <a:lnTo>
                  <a:pt x="625666" y="169228"/>
                </a:lnTo>
                <a:lnTo>
                  <a:pt x="613347" y="174308"/>
                </a:lnTo>
                <a:lnTo>
                  <a:pt x="599503" y="174308"/>
                </a:lnTo>
                <a:lnTo>
                  <a:pt x="583883" y="181928"/>
                </a:lnTo>
                <a:lnTo>
                  <a:pt x="572707" y="195771"/>
                </a:lnTo>
                <a:lnTo>
                  <a:pt x="557721" y="199327"/>
                </a:lnTo>
                <a:lnTo>
                  <a:pt x="543751" y="194247"/>
                </a:lnTo>
                <a:lnTo>
                  <a:pt x="530289" y="194247"/>
                </a:lnTo>
                <a:lnTo>
                  <a:pt x="514795" y="201994"/>
                </a:lnTo>
                <a:lnTo>
                  <a:pt x="500825" y="194247"/>
                </a:lnTo>
                <a:lnTo>
                  <a:pt x="485839" y="196787"/>
                </a:lnTo>
                <a:lnTo>
                  <a:pt x="471361" y="191199"/>
                </a:lnTo>
                <a:lnTo>
                  <a:pt x="458026" y="185103"/>
                </a:lnTo>
                <a:lnTo>
                  <a:pt x="444056" y="187643"/>
                </a:lnTo>
                <a:lnTo>
                  <a:pt x="429070" y="190183"/>
                </a:lnTo>
                <a:lnTo>
                  <a:pt x="414591" y="194247"/>
                </a:lnTo>
                <a:lnTo>
                  <a:pt x="401257" y="195771"/>
                </a:lnTo>
                <a:lnTo>
                  <a:pt x="386271" y="200978"/>
                </a:lnTo>
                <a:lnTo>
                  <a:pt x="374968" y="213678"/>
                </a:lnTo>
                <a:lnTo>
                  <a:pt x="360997" y="215837"/>
                </a:lnTo>
                <a:lnTo>
                  <a:pt x="347663" y="220917"/>
                </a:lnTo>
                <a:lnTo>
                  <a:pt x="333184" y="226505"/>
                </a:lnTo>
                <a:lnTo>
                  <a:pt x="318199" y="221933"/>
                </a:lnTo>
                <a:lnTo>
                  <a:pt x="304228" y="210122"/>
                </a:lnTo>
                <a:lnTo>
                  <a:pt x="288734" y="200978"/>
                </a:lnTo>
                <a:lnTo>
                  <a:pt x="274765" y="190183"/>
                </a:lnTo>
                <a:lnTo>
                  <a:pt x="264097" y="176848"/>
                </a:lnTo>
                <a:lnTo>
                  <a:pt x="250127" y="165037"/>
                </a:lnTo>
                <a:lnTo>
                  <a:pt x="236157" y="159449"/>
                </a:lnTo>
                <a:lnTo>
                  <a:pt x="220663" y="147638"/>
                </a:lnTo>
                <a:lnTo>
                  <a:pt x="216980" y="138494"/>
                </a:lnTo>
                <a:lnTo>
                  <a:pt x="214313" y="130747"/>
                </a:lnTo>
                <a:lnTo>
                  <a:pt x="207328" y="125159"/>
                </a:lnTo>
                <a:lnTo>
                  <a:pt x="192342" y="122619"/>
                </a:lnTo>
                <a:lnTo>
                  <a:pt x="182055" y="108268"/>
                </a:lnTo>
                <a:lnTo>
                  <a:pt x="168720" y="97981"/>
                </a:lnTo>
                <a:lnTo>
                  <a:pt x="159068" y="84138"/>
                </a:lnTo>
                <a:lnTo>
                  <a:pt x="159068" y="69787"/>
                </a:lnTo>
                <a:lnTo>
                  <a:pt x="151575" y="56452"/>
                </a:lnTo>
                <a:lnTo>
                  <a:pt x="138113" y="45784"/>
                </a:lnTo>
                <a:lnTo>
                  <a:pt x="141923" y="30925"/>
                </a:lnTo>
                <a:lnTo>
                  <a:pt x="150559" y="18098"/>
                </a:lnTo>
                <a:lnTo>
                  <a:pt x="156401" y="4763"/>
                </a:lnTo>
                <a:lnTo>
                  <a:pt x="150559" y="6795"/>
                </a:lnTo>
                <a:lnTo>
                  <a:pt x="138113" y="20130"/>
                </a:lnTo>
                <a:lnTo>
                  <a:pt x="124270" y="23178"/>
                </a:lnTo>
                <a:lnTo>
                  <a:pt x="110300" y="26861"/>
                </a:lnTo>
                <a:lnTo>
                  <a:pt x="96330" y="29401"/>
                </a:lnTo>
                <a:lnTo>
                  <a:pt x="96330" y="42736"/>
                </a:lnTo>
                <a:lnTo>
                  <a:pt x="93663" y="57468"/>
                </a:lnTo>
                <a:lnTo>
                  <a:pt x="86805" y="70803"/>
                </a:lnTo>
                <a:lnTo>
                  <a:pt x="72835" y="83630"/>
                </a:lnTo>
                <a:lnTo>
                  <a:pt x="58865" y="91885"/>
                </a:lnTo>
                <a:lnTo>
                  <a:pt x="45530" y="103569"/>
                </a:lnTo>
                <a:lnTo>
                  <a:pt x="43879" y="118936"/>
                </a:lnTo>
                <a:lnTo>
                  <a:pt x="45530" y="131763"/>
                </a:lnTo>
                <a:lnTo>
                  <a:pt x="36894" y="146114"/>
                </a:lnTo>
                <a:lnTo>
                  <a:pt x="38037" y="159449"/>
                </a:lnTo>
                <a:lnTo>
                  <a:pt x="51880" y="154369"/>
                </a:lnTo>
                <a:lnTo>
                  <a:pt x="65850" y="141034"/>
                </a:lnTo>
                <a:lnTo>
                  <a:pt x="77153" y="127699"/>
                </a:lnTo>
                <a:lnTo>
                  <a:pt x="78677" y="130747"/>
                </a:lnTo>
                <a:lnTo>
                  <a:pt x="71184" y="140018"/>
                </a:lnTo>
                <a:lnTo>
                  <a:pt x="61532" y="153353"/>
                </a:lnTo>
                <a:lnTo>
                  <a:pt x="47689" y="162497"/>
                </a:lnTo>
                <a:lnTo>
                  <a:pt x="32576" y="163513"/>
                </a:lnTo>
                <a:lnTo>
                  <a:pt x="19241" y="171260"/>
                </a:lnTo>
                <a:lnTo>
                  <a:pt x="24575" y="186119"/>
                </a:lnTo>
                <a:lnTo>
                  <a:pt x="29401" y="199327"/>
                </a:lnTo>
                <a:lnTo>
                  <a:pt x="27242" y="213678"/>
                </a:lnTo>
                <a:lnTo>
                  <a:pt x="11748" y="222949"/>
                </a:lnTo>
                <a:lnTo>
                  <a:pt x="4763" y="230061"/>
                </a:lnTo>
                <a:lnTo>
                  <a:pt x="11748" y="242888"/>
                </a:lnTo>
                <a:lnTo>
                  <a:pt x="14415" y="256223"/>
                </a:lnTo>
                <a:lnTo>
                  <a:pt x="20257" y="271082"/>
                </a:lnTo>
                <a:lnTo>
                  <a:pt x="16066" y="284417"/>
                </a:lnTo>
                <a:lnTo>
                  <a:pt x="21908" y="297244"/>
                </a:lnTo>
                <a:lnTo>
                  <a:pt x="20257" y="312611"/>
                </a:lnTo>
                <a:lnTo>
                  <a:pt x="21908" y="325311"/>
                </a:lnTo>
                <a:lnTo>
                  <a:pt x="36894" y="325311"/>
                </a:lnTo>
                <a:lnTo>
                  <a:pt x="50356" y="336106"/>
                </a:lnTo>
                <a:lnTo>
                  <a:pt x="58865" y="349441"/>
                </a:lnTo>
                <a:lnTo>
                  <a:pt x="68517" y="362268"/>
                </a:lnTo>
                <a:lnTo>
                  <a:pt x="77153" y="377127"/>
                </a:lnTo>
                <a:lnTo>
                  <a:pt x="61532" y="379667"/>
                </a:lnTo>
                <a:lnTo>
                  <a:pt x="67501" y="393002"/>
                </a:lnTo>
                <a:lnTo>
                  <a:pt x="68517" y="407353"/>
                </a:lnTo>
                <a:lnTo>
                  <a:pt x="73851" y="421196"/>
                </a:lnTo>
                <a:lnTo>
                  <a:pt x="76010" y="422212"/>
                </a:lnTo>
                <a:lnTo>
                  <a:pt x="60516" y="418021"/>
                </a:lnTo>
                <a:lnTo>
                  <a:pt x="46546" y="418021"/>
                </a:lnTo>
                <a:lnTo>
                  <a:pt x="50356" y="431356"/>
                </a:lnTo>
                <a:lnTo>
                  <a:pt x="58865" y="444691"/>
                </a:lnTo>
                <a:lnTo>
                  <a:pt x="53531" y="459042"/>
                </a:lnTo>
                <a:lnTo>
                  <a:pt x="57849" y="472885"/>
                </a:lnTo>
                <a:lnTo>
                  <a:pt x="71184" y="478981"/>
                </a:lnTo>
                <a:lnTo>
                  <a:pt x="85154" y="486220"/>
                </a:lnTo>
                <a:lnTo>
                  <a:pt x="99632" y="484696"/>
                </a:lnTo>
                <a:lnTo>
                  <a:pt x="100648" y="497904"/>
                </a:lnTo>
                <a:lnTo>
                  <a:pt x="115634" y="503111"/>
                </a:lnTo>
                <a:lnTo>
                  <a:pt x="129604" y="510731"/>
                </a:lnTo>
                <a:lnTo>
                  <a:pt x="114618" y="510731"/>
                </a:lnTo>
                <a:lnTo>
                  <a:pt x="99632" y="505651"/>
                </a:lnTo>
                <a:lnTo>
                  <a:pt x="85154" y="501587"/>
                </a:lnTo>
                <a:lnTo>
                  <a:pt x="81344" y="516446"/>
                </a:lnTo>
                <a:lnTo>
                  <a:pt x="84011" y="529654"/>
                </a:lnTo>
                <a:lnTo>
                  <a:pt x="97473" y="541465"/>
                </a:lnTo>
                <a:lnTo>
                  <a:pt x="111951" y="542481"/>
                </a:lnTo>
                <a:lnTo>
                  <a:pt x="126937" y="534861"/>
                </a:lnTo>
                <a:lnTo>
                  <a:pt x="140907" y="540449"/>
                </a:lnTo>
                <a:lnTo>
                  <a:pt x="153226" y="553276"/>
                </a:lnTo>
                <a:lnTo>
                  <a:pt x="167069" y="552260"/>
                </a:lnTo>
                <a:lnTo>
                  <a:pt x="174054" y="537909"/>
                </a:lnTo>
                <a:lnTo>
                  <a:pt x="171387" y="552260"/>
                </a:lnTo>
                <a:lnTo>
                  <a:pt x="179388" y="565087"/>
                </a:lnTo>
                <a:lnTo>
                  <a:pt x="195009" y="575755"/>
                </a:lnTo>
                <a:lnTo>
                  <a:pt x="208344" y="581470"/>
                </a:lnTo>
                <a:lnTo>
                  <a:pt x="205677" y="594805"/>
                </a:lnTo>
                <a:lnTo>
                  <a:pt x="213170" y="607505"/>
                </a:lnTo>
                <a:lnTo>
                  <a:pt x="220663" y="610172"/>
                </a:lnTo>
                <a:lnTo>
                  <a:pt x="234125" y="623888"/>
                </a:lnTo>
                <a:lnTo>
                  <a:pt x="234125" y="638239"/>
                </a:lnTo>
                <a:lnTo>
                  <a:pt x="230822" y="651574"/>
                </a:lnTo>
                <a:lnTo>
                  <a:pt x="229299" y="666433"/>
                </a:lnTo>
                <a:lnTo>
                  <a:pt x="228156" y="680784"/>
                </a:lnTo>
                <a:lnTo>
                  <a:pt x="220663" y="690055"/>
                </a:lnTo>
                <a:lnTo>
                  <a:pt x="207328" y="699199"/>
                </a:lnTo>
                <a:lnTo>
                  <a:pt x="207328" y="713549"/>
                </a:lnTo>
                <a:lnTo>
                  <a:pt x="220663" y="721805"/>
                </a:lnTo>
                <a:lnTo>
                  <a:pt x="236157" y="728409"/>
                </a:lnTo>
                <a:lnTo>
                  <a:pt x="241618" y="741744"/>
                </a:lnTo>
                <a:lnTo>
                  <a:pt x="246444" y="756095"/>
                </a:lnTo>
                <a:lnTo>
                  <a:pt x="240475" y="769430"/>
                </a:lnTo>
                <a:lnTo>
                  <a:pt x="238951" y="784289"/>
                </a:lnTo>
                <a:lnTo>
                  <a:pt x="249111" y="797497"/>
                </a:lnTo>
                <a:lnTo>
                  <a:pt x="251778" y="811848"/>
                </a:lnTo>
                <a:lnTo>
                  <a:pt x="255461" y="826707"/>
                </a:lnTo>
                <a:lnTo>
                  <a:pt x="265113" y="840042"/>
                </a:lnTo>
                <a:lnTo>
                  <a:pt x="251778" y="852869"/>
                </a:lnTo>
                <a:lnTo>
                  <a:pt x="262446" y="866204"/>
                </a:lnTo>
                <a:lnTo>
                  <a:pt x="265113" y="880047"/>
                </a:lnTo>
                <a:lnTo>
                  <a:pt x="265113" y="894398"/>
                </a:lnTo>
                <a:lnTo>
                  <a:pt x="262446" y="907098"/>
                </a:lnTo>
                <a:lnTo>
                  <a:pt x="269939" y="920433"/>
                </a:lnTo>
                <a:lnTo>
                  <a:pt x="283401" y="916877"/>
                </a:lnTo>
                <a:lnTo>
                  <a:pt x="298387" y="908749"/>
                </a:lnTo>
                <a:lnTo>
                  <a:pt x="312230" y="900494"/>
                </a:lnTo>
                <a:lnTo>
                  <a:pt x="326708" y="897954"/>
                </a:lnTo>
                <a:lnTo>
                  <a:pt x="340170" y="912813"/>
                </a:lnTo>
                <a:lnTo>
                  <a:pt x="342837" y="927164"/>
                </a:lnTo>
                <a:lnTo>
                  <a:pt x="356807" y="931228"/>
                </a:lnTo>
                <a:lnTo>
                  <a:pt x="366459" y="916877"/>
                </a:lnTo>
                <a:lnTo>
                  <a:pt x="374459" y="912305"/>
                </a:lnTo>
                <a:lnTo>
                  <a:pt x="376619" y="910273"/>
                </a:lnTo>
                <a:lnTo>
                  <a:pt x="379794" y="908749"/>
                </a:lnTo>
                <a:lnTo>
                  <a:pt x="380302" y="908749"/>
                </a:lnTo>
                <a:lnTo>
                  <a:pt x="395922" y="902526"/>
                </a:lnTo>
                <a:lnTo>
                  <a:pt x="396939" y="902017"/>
                </a:lnTo>
                <a:lnTo>
                  <a:pt x="402781" y="896938"/>
                </a:lnTo>
                <a:lnTo>
                  <a:pt x="428562" y="872808"/>
                </a:lnTo>
                <a:lnTo>
                  <a:pt x="429070" y="866204"/>
                </a:lnTo>
                <a:lnTo>
                  <a:pt x="430213" y="850329"/>
                </a:lnTo>
                <a:lnTo>
                  <a:pt x="430721" y="830390"/>
                </a:lnTo>
                <a:lnTo>
                  <a:pt x="430213" y="810832"/>
                </a:lnTo>
                <a:lnTo>
                  <a:pt x="429578" y="806767"/>
                </a:lnTo>
                <a:lnTo>
                  <a:pt x="428562" y="802196"/>
                </a:lnTo>
                <a:lnTo>
                  <a:pt x="427419" y="798640"/>
                </a:lnTo>
                <a:lnTo>
                  <a:pt x="425387" y="794957"/>
                </a:lnTo>
                <a:lnTo>
                  <a:pt x="421577" y="786829"/>
                </a:lnTo>
                <a:lnTo>
                  <a:pt x="417259" y="779590"/>
                </a:lnTo>
                <a:lnTo>
                  <a:pt x="411925" y="772478"/>
                </a:lnTo>
                <a:lnTo>
                  <a:pt x="407607" y="765239"/>
                </a:lnTo>
                <a:lnTo>
                  <a:pt x="403416" y="757619"/>
                </a:lnTo>
                <a:lnTo>
                  <a:pt x="401257" y="750380"/>
                </a:lnTo>
                <a:lnTo>
                  <a:pt x="400749" y="746824"/>
                </a:lnTo>
                <a:lnTo>
                  <a:pt x="400114" y="743267"/>
                </a:lnTo>
                <a:lnTo>
                  <a:pt x="400749" y="738696"/>
                </a:lnTo>
                <a:lnTo>
                  <a:pt x="401765" y="734505"/>
                </a:lnTo>
                <a:lnTo>
                  <a:pt x="404432" y="725869"/>
                </a:lnTo>
                <a:lnTo>
                  <a:pt x="407099" y="716090"/>
                </a:lnTo>
                <a:lnTo>
                  <a:pt x="408241" y="712026"/>
                </a:lnTo>
                <a:lnTo>
                  <a:pt x="409258" y="706946"/>
                </a:lnTo>
                <a:lnTo>
                  <a:pt x="409766" y="702247"/>
                </a:lnTo>
                <a:lnTo>
                  <a:pt x="409766" y="696659"/>
                </a:lnTo>
                <a:lnTo>
                  <a:pt x="409258" y="692086"/>
                </a:lnTo>
                <a:lnTo>
                  <a:pt x="408241" y="687388"/>
                </a:lnTo>
                <a:lnTo>
                  <a:pt x="406083" y="682308"/>
                </a:lnTo>
                <a:lnTo>
                  <a:pt x="402781" y="677736"/>
                </a:lnTo>
                <a:lnTo>
                  <a:pt x="400114" y="672655"/>
                </a:lnTo>
                <a:lnTo>
                  <a:pt x="399097" y="668973"/>
                </a:lnTo>
                <a:lnTo>
                  <a:pt x="399097" y="667449"/>
                </a:lnTo>
                <a:lnTo>
                  <a:pt x="399097" y="665924"/>
                </a:lnTo>
                <a:lnTo>
                  <a:pt x="399606" y="664401"/>
                </a:lnTo>
                <a:lnTo>
                  <a:pt x="400749" y="662877"/>
                </a:lnTo>
                <a:lnTo>
                  <a:pt x="402781" y="660845"/>
                </a:lnTo>
                <a:lnTo>
                  <a:pt x="406083" y="659321"/>
                </a:lnTo>
                <a:lnTo>
                  <a:pt x="409766" y="658305"/>
                </a:lnTo>
                <a:lnTo>
                  <a:pt x="413576" y="657289"/>
                </a:lnTo>
                <a:lnTo>
                  <a:pt x="422084" y="656146"/>
                </a:lnTo>
                <a:lnTo>
                  <a:pt x="430721" y="656146"/>
                </a:lnTo>
                <a:lnTo>
                  <a:pt x="436055" y="656146"/>
                </a:lnTo>
                <a:lnTo>
                  <a:pt x="438722" y="656781"/>
                </a:lnTo>
                <a:lnTo>
                  <a:pt x="440881" y="651574"/>
                </a:lnTo>
                <a:lnTo>
                  <a:pt x="447866" y="640271"/>
                </a:lnTo>
                <a:lnTo>
                  <a:pt x="453708" y="633159"/>
                </a:lnTo>
                <a:lnTo>
                  <a:pt x="461709" y="625031"/>
                </a:lnTo>
                <a:lnTo>
                  <a:pt x="466027" y="620332"/>
                </a:lnTo>
                <a:lnTo>
                  <a:pt x="470853" y="616268"/>
                </a:lnTo>
                <a:lnTo>
                  <a:pt x="476822" y="612204"/>
                </a:lnTo>
                <a:lnTo>
                  <a:pt x="482664" y="607505"/>
                </a:lnTo>
                <a:lnTo>
                  <a:pt x="493332" y="599885"/>
                </a:lnTo>
                <a:lnTo>
                  <a:pt x="501968" y="593789"/>
                </a:lnTo>
                <a:lnTo>
                  <a:pt x="507302" y="588582"/>
                </a:lnTo>
                <a:lnTo>
                  <a:pt x="511112" y="584518"/>
                </a:lnTo>
                <a:lnTo>
                  <a:pt x="513144" y="580962"/>
                </a:lnTo>
                <a:lnTo>
                  <a:pt x="514795" y="576771"/>
                </a:lnTo>
                <a:lnTo>
                  <a:pt x="516446" y="572199"/>
                </a:lnTo>
                <a:lnTo>
                  <a:pt x="518605" y="566611"/>
                </a:lnTo>
                <a:lnTo>
                  <a:pt x="520637" y="563563"/>
                </a:lnTo>
                <a:lnTo>
                  <a:pt x="524447" y="559880"/>
                </a:lnTo>
                <a:lnTo>
                  <a:pt x="529781" y="555816"/>
                </a:lnTo>
                <a:lnTo>
                  <a:pt x="535115" y="552260"/>
                </a:lnTo>
                <a:lnTo>
                  <a:pt x="549593" y="543497"/>
                </a:lnTo>
                <a:lnTo>
                  <a:pt x="566230" y="535369"/>
                </a:lnTo>
                <a:lnTo>
                  <a:pt x="581724" y="528130"/>
                </a:lnTo>
                <a:lnTo>
                  <a:pt x="595186" y="522034"/>
                </a:lnTo>
                <a:lnTo>
                  <a:pt x="604838" y="517970"/>
                </a:lnTo>
                <a:lnTo>
                  <a:pt x="609028" y="516446"/>
                </a:lnTo>
                <a:lnTo>
                  <a:pt x="611188" y="516954"/>
                </a:lnTo>
                <a:lnTo>
                  <a:pt x="617157" y="516954"/>
                </a:lnTo>
                <a:lnTo>
                  <a:pt x="627316" y="516954"/>
                </a:lnTo>
                <a:lnTo>
                  <a:pt x="640144" y="516446"/>
                </a:lnTo>
                <a:lnTo>
                  <a:pt x="656272" y="515430"/>
                </a:lnTo>
                <a:lnTo>
                  <a:pt x="672783" y="512763"/>
                </a:lnTo>
                <a:lnTo>
                  <a:pt x="682434" y="511239"/>
                </a:lnTo>
                <a:lnTo>
                  <a:pt x="691578" y="509715"/>
                </a:lnTo>
                <a:lnTo>
                  <a:pt x="701231" y="507683"/>
                </a:lnTo>
                <a:lnTo>
                  <a:pt x="710883" y="505143"/>
                </a:lnTo>
                <a:lnTo>
                  <a:pt x="728028" y="499555"/>
                </a:lnTo>
                <a:lnTo>
                  <a:pt x="743014" y="494856"/>
                </a:lnTo>
                <a:lnTo>
                  <a:pt x="756476" y="490284"/>
                </a:lnTo>
                <a:lnTo>
                  <a:pt x="767652" y="486728"/>
                </a:lnTo>
                <a:lnTo>
                  <a:pt x="778320" y="483680"/>
                </a:lnTo>
                <a:lnTo>
                  <a:pt x="787972" y="481013"/>
                </a:lnTo>
                <a:lnTo>
                  <a:pt x="798259" y="479489"/>
                </a:lnTo>
                <a:lnTo>
                  <a:pt x="808927" y="478981"/>
                </a:lnTo>
                <a:lnTo>
                  <a:pt x="814769" y="478473"/>
                </a:lnTo>
                <a:lnTo>
                  <a:pt x="819087" y="477965"/>
                </a:lnTo>
                <a:lnTo>
                  <a:pt x="823405" y="476949"/>
                </a:lnTo>
                <a:lnTo>
                  <a:pt x="826072" y="475425"/>
                </a:lnTo>
                <a:lnTo>
                  <a:pt x="828739" y="473901"/>
                </a:lnTo>
                <a:lnTo>
                  <a:pt x="830390" y="471361"/>
                </a:lnTo>
                <a:lnTo>
                  <a:pt x="831914" y="468821"/>
                </a:lnTo>
                <a:lnTo>
                  <a:pt x="833057" y="466154"/>
                </a:lnTo>
                <a:lnTo>
                  <a:pt x="833565" y="463614"/>
                </a:lnTo>
                <a:lnTo>
                  <a:pt x="833565" y="460058"/>
                </a:lnTo>
                <a:lnTo>
                  <a:pt x="833565" y="457010"/>
                </a:lnTo>
                <a:lnTo>
                  <a:pt x="833565" y="453962"/>
                </a:lnTo>
                <a:lnTo>
                  <a:pt x="832549" y="446723"/>
                </a:lnTo>
                <a:lnTo>
                  <a:pt x="831406" y="440119"/>
                </a:lnTo>
                <a:lnTo>
                  <a:pt x="830897" y="437071"/>
                </a:lnTo>
                <a:lnTo>
                  <a:pt x="831406" y="434404"/>
                </a:lnTo>
                <a:lnTo>
                  <a:pt x="832549" y="432372"/>
                </a:lnTo>
                <a:lnTo>
                  <a:pt x="833565" y="430848"/>
                </a:lnTo>
                <a:lnTo>
                  <a:pt x="836232" y="429832"/>
                </a:lnTo>
                <a:lnTo>
                  <a:pt x="838391" y="428308"/>
                </a:lnTo>
                <a:lnTo>
                  <a:pt x="840550" y="427800"/>
                </a:lnTo>
                <a:lnTo>
                  <a:pt x="843216" y="426784"/>
                </a:lnTo>
                <a:lnTo>
                  <a:pt x="849694" y="425768"/>
                </a:lnTo>
                <a:lnTo>
                  <a:pt x="855028" y="423736"/>
                </a:lnTo>
                <a:lnTo>
                  <a:pt x="858203" y="422720"/>
                </a:lnTo>
                <a:lnTo>
                  <a:pt x="860870" y="420688"/>
                </a:lnTo>
                <a:lnTo>
                  <a:pt x="863537" y="418021"/>
                </a:lnTo>
                <a:lnTo>
                  <a:pt x="865188" y="415481"/>
                </a:lnTo>
                <a:lnTo>
                  <a:pt x="866839" y="412433"/>
                </a:lnTo>
                <a:lnTo>
                  <a:pt x="868871" y="408877"/>
                </a:lnTo>
                <a:lnTo>
                  <a:pt x="870014" y="404813"/>
                </a:lnTo>
                <a:lnTo>
                  <a:pt x="870522" y="400622"/>
                </a:lnTo>
                <a:lnTo>
                  <a:pt x="871665" y="391478"/>
                </a:lnTo>
                <a:lnTo>
                  <a:pt x="872172" y="381699"/>
                </a:lnTo>
                <a:lnTo>
                  <a:pt x="872681" y="371412"/>
                </a:lnTo>
                <a:lnTo>
                  <a:pt x="873189" y="361252"/>
                </a:lnTo>
                <a:lnTo>
                  <a:pt x="874840" y="350457"/>
                </a:lnTo>
                <a:lnTo>
                  <a:pt x="876999" y="340678"/>
                </a:lnTo>
                <a:lnTo>
                  <a:pt x="879158" y="336106"/>
                </a:lnTo>
                <a:lnTo>
                  <a:pt x="881190" y="331026"/>
                </a:lnTo>
                <a:lnTo>
                  <a:pt x="883984" y="326454"/>
                </a:lnTo>
                <a:lnTo>
                  <a:pt x="886016" y="321247"/>
                </a:lnTo>
                <a:lnTo>
                  <a:pt x="892493" y="312611"/>
                </a:lnTo>
                <a:lnTo>
                  <a:pt x="898970" y="303340"/>
                </a:lnTo>
                <a:lnTo>
                  <a:pt x="906463" y="295212"/>
                </a:lnTo>
                <a:lnTo>
                  <a:pt x="913956" y="287465"/>
                </a:lnTo>
                <a:lnTo>
                  <a:pt x="920941" y="281369"/>
                </a:lnTo>
                <a:lnTo>
                  <a:pt x="928434" y="275654"/>
                </a:lnTo>
                <a:lnTo>
                  <a:pt x="935291" y="271590"/>
                </a:lnTo>
                <a:lnTo>
                  <a:pt x="942277" y="269050"/>
                </a:lnTo>
                <a:lnTo>
                  <a:pt x="948753" y="266510"/>
                </a:lnTo>
                <a:lnTo>
                  <a:pt x="954088" y="266002"/>
                </a:lnTo>
                <a:lnTo>
                  <a:pt x="962724" y="265494"/>
                </a:lnTo>
                <a:lnTo>
                  <a:pt x="965899" y="266002"/>
                </a:lnTo>
                <a:lnTo>
                  <a:pt x="969582" y="264986"/>
                </a:lnTo>
                <a:lnTo>
                  <a:pt x="981901" y="262954"/>
                </a:lnTo>
                <a:lnTo>
                  <a:pt x="973900" y="262319"/>
                </a:lnTo>
                <a:lnTo>
                  <a:pt x="967550" y="262954"/>
                </a:lnTo>
                <a:lnTo>
                  <a:pt x="966915" y="258763"/>
                </a:lnTo>
                <a:lnTo>
                  <a:pt x="965899" y="248603"/>
                </a:lnTo>
                <a:lnTo>
                  <a:pt x="964883" y="241872"/>
                </a:lnTo>
                <a:lnTo>
                  <a:pt x="963232" y="235776"/>
                </a:lnTo>
                <a:lnTo>
                  <a:pt x="961581" y="230061"/>
                </a:lnTo>
                <a:lnTo>
                  <a:pt x="959422" y="224981"/>
                </a:lnTo>
                <a:lnTo>
                  <a:pt x="956755" y="221425"/>
                </a:lnTo>
                <a:lnTo>
                  <a:pt x="955231" y="218377"/>
                </a:lnTo>
                <a:lnTo>
                  <a:pt x="954088" y="215202"/>
                </a:lnTo>
                <a:lnTo>
                  <a:pt x="954088" y="212154"/>
                </a:lnTo>
                <a:lnTo>
                  <a:pt x="954088" y="209106"/>
                </a:lnTo>
                <a:lnTo>
                  <a:pt x="955231" y="205550"/>
                </a:lnTo>
                <a:lnTo>
                  <a:pt x="956755" y="200470"/>
                </a:lnTo>
                <a:lnTo>
                  <a:pt x="959422" y="194755"/>
                </a:lnTo>
                <a:lnTo>
                  <a:pt x="961072" y="190691"/>
                </a:lnTo>
                <a:lnTo>
                  <a:pt x="963232" y="187643"/>
                </a:lnTo>
                <a:lnTo>
                  <a:pt x="965899" y="185103"/>
                </a:lnTo>
                <a:lnTo>
                  <a:pt x="969074" y="181420"/>
                </a:lnTo>
                <a:lnTo>
                  <a:pt x="977709" y="176340"/>
                </a:lnTo>
                <a:lnTo>
                  <a:pt x="986219" y="171260"/>
                </a:lnTo>
                <a:lnTo>
                  <a:pt x="1001205" y="164529"/>
                </a:lnTo>
                <a:lnTo>
                  <a:pt x="1008190" y="161989"/>
                </a:lnTo>
                <a:lnTo>
                  <a:pt x="1009841" y="121095"/>
                </a:lnTo>
                <a:close/>
                <a:moveTo>
                  <a:pt x="175197" y="566611"/>
                </a:moveTo>
                <a:lnTo>
                  <a:pt x="176721" y="580454"/>
                </a:lnTo>
                <a:lnTo>
                  <a:pt x="166053" y="593154"/>
                </a:lnTo>
                <a:lnTo>
                  <a:pt x="150559" y="601409"/>
                </a:lnTo>
                <a:lnTo>
                  <a:pt x="136589" y="606489"/>
                </a:lnTo>
                <a:lnTo>
                  <a:pt x="122619" y="614744"/>
                </a:lnTo>
                <a:lnTo>
                  <a:pt x="112967" y="601409"/>
                </a:lnTo>
                <a:lnTo>
                  <a:pt x="115634" y="586550"/>
                </a:lnTo>
                <a:lnTo>
                  <a:pt x="118301" y="573215"/>
                </a:lnTo>
                <a:lnTo>
                  <a:pt x="119952" y="558864"/>
                </a:lnTo>
                <a:lnTo>
                  <a:pt x="135446" y="558864"/>
                </a:lnTo>
                <a:lnTo>
                  <a:pt x="148908" y="557340"/>
                </a:lnTo>
                <a:lnTo>
                  <a:pt x="163894" y="560388"/>
                </a:lnTo>
                <a:lnTo>
                  <a:pt x="175197" y="566611"/>
                </a:lnTo>
                <a:close/>
              </a:path>
            </a:pathLst>
          </a:custGeom>
          <a:ln w="9525">
            <a:solidFill>
              <a:srgbClr val="FFFFFF"/>
            </a:solidFill>
          </a:ln>
        </p:spPr>
        <p:txBody>
          <a:bodyPr wrap="square" lIns="0" tIns="0" rIns="0" bIns="0" rtlCol="0">
            <a:noAutofit/>
          </a:bodyPr>
          <a:lstStyle/>
          <a:p>
            <a:endParaRPr sz="1662"/>
          </a:p>
        </p:txBody>
      </p:sp>
      <p:sp>
        <p:nvSpPr>
          <p:cNvPr id="353" name="object 353"/>
          <p:cNvSpPr/>
          <p:nvPr/>
        </p:nvSpPr>
        <p:spPr>
          <a:xfrm>
            <a:off x="3141668" y="2338168"/>
            <a:ext cx="872900" cy="714756"/>
          </a:xfrm>
          <a:custGeom>
            <a:avLst/>
            <a:gdLst/>
            <a:ahLst/>
            <a:cxnLst/>
            <a:rect l="l" t="t" r="r" b="b"/>
            <a:pathLst>
              <a:path w="945642" h="774319">
                <a:moveTo>
                  <a:pt x="27940" y="651002"/>
                </a:moveTo>
                <a:lnTo>
                  <a:pt x="13970" y="661288"/>
                </a:lnTo>
                <a:lnTo>
                  <a:pt x="0" y="666877"/>
                </a:lnTo>
                <a:lnTo>
                  <a:pt x="9652" y="680212"/>
                </a:lnTo>
                <a:lnTo>
                  <a:pt x="25273" y="689356"/>
                </a:lnTo>
                <a:lnTo>
                  <a:pt x="38735" y="687831"/>
                </a:lnTo>
                <a:lnTo>
                  <a:pt x="53721" y="682752"/>
                </a:lnTo>
                <a:lnTo>
                  <a:pt x="68198" y="675131"/>
                </a:lnTo>
                <a:lnTo>
                  <a:pt x="83185" y="666877"/>
                </a:lnTo>
                <a:lnTo>
                  <a:pt x="97155" y="660273"/>
                </a:lnTo>
                <a:lnTo>
                  <a:pt x="110617" y="658749"/>
                </a:lnTo>
                <a:lnTo>
                  <a:pt x="125095" y="660273"/>
                </a:lnTo>
                <a:lnTo>
                  <a:pt x="139065" y="671956"/>
                </a:lnTo>
                <a:lnTo>
                  <a:pt x="154051" y="671956"/>
                </a:lnTo>
                <a:lnTo>
                  <a:pt x="167513" y="664337"/>
                </a:lnTo>
                <a:lnTo>
                  <a:pt x="169672" y="650494"/>
                </a:lnTo>
                <a:lnTo>
                  <a:pt x="172339" y="636143"/>
                </a:lnTo>
                <a:lnTo>
                  <a:pt x="181991" y="649478"/>
                </a:lnTo>
                <a:lnTo>
                  <a:pt x="187325" y="663321"/>
                </a:lnTo>
                <a:lnTo>
                  <a:pt x="195961" y="676148"/>
                </a:lnTo>
                <a:lnTo>
                  <a:pt x="196977" y="690372"/>
                </a:lnTo>
                <a:lnTo>
                  <a:pt x="194310" y="705738"/>
                </a:lnTo>
                <a:lnTo>
                  <a:pt x="195961" y="718566"/>
                </a:lnTo>
                <a:lnTo>
                  <a:pt x="198628" y="731900"/>
                </a:lnTo>
                <a:lnTo>
                  <a:pt x="199644" y="745109"/>
                </a:lnTo>
                <a:lnTo>
                  <a:pt x="195961" y="759968"/>
                </a:lnTo>
                <a:lnTo>
                  <a:pt x="199644" y="772794"/>
                </a:lnTo>
                <a:lnTo>
                  <a:pt x="213614" y="774319"/>
                </a:lnTo>
                <a:lnTo>
                  <a:pt x="229235" y="762508"/>
                </a:lnTo>
                <a:lnTo>
                  <a:pt x="242570" y="749173"/>
                </a:lnTo>
                <a:lnTo>
                  <a:pt x="256540" y="737488"/>
                </a:lnTo>
                <a:lnTo>
                  <a:pt x="272161" y="730250"/>
                </a:lnTo>
                <a:lnTo>
                  <a:pt x="286130" y="729234"/>
                </a:lnTo>
                <a:lnTo>
                  <a:pt x="299466" y="732917"/>
                </a:lnTo>
                <a:lnTo>
                  <a:pt x="315086" y="742569"/>
                </a:lnTo>
                <a:lnTo>
                  <a:pt x="329057" y="751840"/>
                </a:lnTo>
                <a:lnTo>
                  <a:pt x="338073" y="748156"/>
                </a:lnTo>
                <a:lnTo>
                  <a:pt x="352552" y="746125"/>
                </a:lnTo>
                <a:lnTo>
                  <a:pt x="367665" y="734441"/>
                </a:lnTo>
                <a:lnTo>
                  <a:pt x="381635" y="725169"/>
                </a:lnTo>
                <a:lnTo>
                  <a:pt x="394970" y="717550"/>
                </a:lnTo>
                <a:lnTo>
                  <a:pt x="411098" y="709294"/>
                </a:lnTo>
                <a:lnTo>
                  <a:pt x="408432" y="695071"/>
                </a:lnTo>
                <a:lnTo>
                  <a:pt x="413258" y="681228"/>
                </a:lnTo>
                <a:lnTo>
                  <a:pt x="424561" y="668400"/>
                </a:lnTo>
                <a:lnTo>
                  <a:pt x="439547" y="681228"/>
                </a:lnTo>
                <a:lnTo>
                  <a:pt x="454025" y="686816"/>
                </a:lnTo>
                <a:lnTo>
                  <a:pt x="460502" y="701167"/>
                </a:lnTo>
                <a:lnTo>
                  <a:pt x="474472" y="711835"/>
                </a:lnTo>
                <a:lnTo>
                  <a:pt x="489966" y="718566"/>
                </a:lnTo>
                <a:lnTo>
                  <a:pt x="503936" y="709294"/>
                </a:lnTo>
                <a:lnTo>
                  <a:pt x="518922" y="703706"/>
                </a:lnTo>
                <a:lnTo>
                  <a:pt x="532892" y="702691"/>
                </a:lnTo>
                <a:lnTo>
                  <a:pt x="539877" y="717550"/>
                </a:lnTo>
                <a:lnTo>
                  <a:pt x="539877" y="730250"/>
                </a:lnTo>
                <a:lnTo>
                  <a:pt x="535559" y="743585"/>
                </a:lnTo>
                <a:lnTo>
                  <a:pt x="544195" y="757936"/>
                </a:lnTo>
                <a:lnTo>
                  <a:pt x="558165" y="757936"/>
                </a:lnTo>
                <a:lnTo>
                  <a:pt x="573151" y="755396"/>
                </a:lnTo>
                <a:lnTo>
                  <a:pt x="586613" y="749173"/>
                </a:lnTo>
                <a:lnTo>
                  <a:pt x="602742" y="742569"/>
                </a:lnTo>
                <a:lnTo>
                  <a:pt x="616077" y="735456"/>
                </a:lnTo>
                <a:lnTo>
                  <a:pt x="624713" y="722630"/>
                </a:lnTo>
                <a:lnTo>
                  <a:pt x="627380" y="709294"/>
                </a:lnTo>
                <a:lnTo>
                  <a:pt x="628396" y="708279"/>
                </a:lnTo>
                <a:lnTo>
                  <a:pt x="628396" y="721106"/>
                </a:lnTo>
                <a:lnTo>
                  <a:pt x="625729" y="735456"/>
                </a:lnTo>
                <a:lnTo>
                  <a:pt x="640842" y="741044"/>
                </a:lnTo>
                <a:lnTo>
                  <a:pt x="654685" y="734441"/>
                </a:lnTo>
                <a:lnTo>
                  <a:pt x="665988" y="721106"/>
                </a:lnTo>
                <a:lnTo>
                  <a:pt x="667639" y="719581"/>
                </a:lnTo>
                <a:lnTo>
                  <a:pt x="672973" y="710819"/>
                </a:lnTo>
                <a:lnTo>
                  <a:pt x="672465" y="708787"/>
                </a:lnTo>
                <a:lnTo>
                  <a:pt x="671957" y="703199"/>
                </a:lnTo>
                <a:lnTo>
                  <a:pt x="671322" y="699643"/>
                </a:lnTo>
                <a:lnTo>
                  <a:pt x="671322" y="695579"/>
                </a:lnTo>
                <a:lnTo>
                  <a:pt x="671957" y="690880"/>
                </a:lnTo>
                <a:lnTo>
                  <a:pt x="672465" y="685800"/>
                </a:lnTo>
                <a:lnTo>
                  <a:pt x="673480" y="680212"/>
                </a:lnTo>
                <a:lnTo>
                  <a:pt x="675640" y="675131"/>
                </a:lnTo>
                <a:lnTo>
                  <a:pt x="677798" y="669417"/>
                </a:lnTo>
                <a:lnTo>
                  <a:pt x="681609" y="664337"/>
                </a:lnTo>
                <a:lnTo>
                  <a:pt x="685927" y="659256"/>
                </a:lnTo>
                <a:lnTo>
                  <a:pt x="690753" y="654558"/>
                </a:lnTo>
                <a:lnTo>
                  <a:pt x="697611" y="649478"/>
                </a:lnTo>
                <a:lnTo>
                  <a:pt x="705230" y="645922"/>
                </a:lnTo>
                <a:lnTo>
                  <a:pt x="730885" y="635127"/>
                </a:lnTo>
                <a:lnTo>
                  <a:pt x="744347" y="628523"/>
                </a:lnTo>
                <a:lnTo>
                  <a:pt x="745998" y="627506"/>
                </a:lnTo>
                <a:lnTo>
                  <a:pt x="747522" y="625983"/>
                </a:lnTo>
                <a:lnTo>
                  <a:pt x="749680" y="624459"/>
                </a:lnTo>
                <a:lnTo>
                  <a:pt x="750316" y="622935"/>
                </a:lnTo>
                <a:lnTo>
                  <a:pt x="751840" y="617728"/>
                </a:lnTo>
                <a:lnTo>
                  <a:pt x="752983" y="612140"/>
                </a:lnTo>
                <a:lnTo>
                  <a:pt x="753998" y="608075"/>
                </a:lnTo>
                <a:lnTo>
                  <a:pt x="755142" y="605536"/>
                </a:lnTo>
                <a:lnTo>
                  <a:pt x="756666" y="603504"/>
                </a:lnTo>
                <a:lnTo>
                  <a:pt x="758317" y="601980"/>
                </a:lnTo>
                <a:lnTo>
                  <a:pt x="763142" y="599440"/>
                </a:lnTo>
                <a:lnTo>
                  <a:pt x="767969" y="596265"/>
                </a:lnTo>
                <a:lnTo>
                  <a:pt x="770128" y="595249"/>
                </a:lnTo>
                <a:lnTo>
                  <a:pt x="772795" y="594233"/>
                </a:lnTo>
                <a:lnTo>
                  <a:pt x="774446" y="592709"/>
                </a:lnTo>
                <a:lnTo>
                  <a:pt x="775461" y="590677"/>
                </a:lnTo>
                <a:lnTo>
                  <a:pt x="776605" y="588644"/>
                </a:lnTo>
                <a:lnTo>
                  <a:pt x="777113" y="585088"/>
                </a:lnTo>
                <a:lnTo>
                  <a:pt x="777113" y="582041"/>
                </a:lnTo>
                <a:lnTo>
                  <a:pt x="776605" y="577850"/>
                </a:lnTo>
                <a:lnTo>
                  <a:pt x="772286" y="561594"/>
                </a:lnTo>
                <a:lnTo>
                  <a:pt x="768985" y="549275"/>
                </a:lnTo>
                <a:lnTo>
                  <a:pt x="769620" y="547243"/>
                </a:lnTo>
                <a:lnTo>
                  <a:pt x="770128" y="544703"/>
                </a:lnTo>
                <a:lnTo>
                  <a:pt x="772286" y="542544"/>
                </a:lnTo>
                <a:lnTo>
                  <a:pt x="773811" y="540512"/>
                </a:lnTo>
                <a:lnTo>
                  <a:pt x="776605" y="538988"/>
                </a:lnTo>
                <a:lnTo>
                  <a:pt x="780288" y="537972"/>
                </a:lnTo>
                <a:lnTo>
                  <a:pt x="785114" y="536448"/>
                </a:lnTo>
                <a:lnTo>
                  <a:pt x="790448" y="535431"/>
                </a:lnTo>
                <a:lnTo>
                  <a:pt x="801751" y="534416"/>
                </a:lnTo>
                <a:lnTo>
                  <a:pt x="812546" y="532384"/>
                </a:lnTo>
                <a:lnTo>
                  <a:pt x="822198" y="530860"/>
                </a:lnTo>
                <a:lnTo>
                  <a:pt x="830707" y="528828"/>
                </a:lnTo>
                <a:lnTo>
                  <a:pt x="834517" y="526796"/>
                </a:lnTo>
                <a:lnTo>
                  <a:pt x="838327" y="525272"/>
                </a:lnTo>
                <a:lnTo>
                  <a:pt x="842010" y="522097"/>
                </a:lnTo>
                <a:lnTo>
                  <a:pt x="845185" y="519049"/>
                </a:lnTo>
                <a:lnTo>
                  <a:pt x="848487" y="515493"/>
                </a:lnTo>
                <a:lnTo>
                  <a:pt x="851662" y="510921"/>
                </a:lnTo>
                <a:lnTo>
                  <a:pt x="854329" y="505841"/>
                </a:lnTo>
                <a:lnTo>
                  <a:pt x="856996" y="499618"/>
                </a:lnTo>
                <a:lnTo>
                  <a:pt x="866140" y="477647"/>
                </a:lnTo>
                <a:lnTo>
                  <a:pt x="873633" y="461772"/>
                </a:lnTo>
                <a:lnTo>
                  <a:pt x="880618" y="447421"/>
                </a:lnTo>
                <a:lnTo>
                  <a:pt x="889254" y="433197"/>
                </a:lnTo>
                <a:lnTo>
                  <a:pt x="890905" y="429513"/>
                </a:lnTo>
                <a:lnTo>
                  <a:pt x="892429" y="425450"/>
                </a:lnTo>
                <a:lnTo>
                  <a:pt x="893572" y="422402"/>
                </a:lnTo>
                <a:lnTo>
                  <a:pt x="894080" y="419354"/>
                </a:lnTo>
                <a:lnTo>
                  <a:pt x="895096" y="413766"/>
                </a:lnTo>
                <a:lnTo>
                  <a:pt x="896747" y="408559"/>
                </a:lnTo>
                <a:lnTo>
                  <a:pt x="897255" y="406527"/>
                </a:lnTo>
                <a:lnTo>
                  <a:pt x="898398" y="403987"/>
                </a:lnTo>
                <a:lnTo>
                  <a:pt x="899922" y="401955"/>
                </a:lnTo>
                <a:lnTo>
                  <a:pt x="901573" y="399923"/>
                </a:lnTo>
                <a:lnTo>
                  <a:pt x="904240" y="398399"/>
                </a:lnTo>
                <a:lnTo>
                  <a:pt x="907542" y="396367"/>
                </a:lnTo>
                <a:lnTo>
                  <a:pt x="911733" y="394843"/>
                </a:lnTo>
                <a:lnTo>
                  <a:pt x="916051" y="392176"/>
                </a:lnTo>
                <a:lnTo>
                  <a:pt x="921385" y="390652"/>
                </a:lnTo>
                <a:lnTo>
                  <a:pt x="925703" y="388620"/>
                </a:lnTo>
                <a:lnTo>
                  <a:pt x="929513" y="386080"/>
                </a:lnTo>
                <a:lnTo>
                  <a:pt x="933196" y="384048"/>
                </a:lnTo>
                <a:lnTo>
                  <a:pt x="935990" y="381000"/>
                </a:lnTo>
                <a:lnTo>
                  <a:pt x="938022" y="378460"/>
                </a:lnTo>
                <a:lnTo>
                  <a:pt x="940181" y="375920"/>
                </a:lnTo>
                <a:lnTo>
                  <a:pt x="941832" y="373888"/>
                </a:lnTo>
                <a:lnTo>
                  <a:pt x="943991" y="368681"/>
                </a:lnTo>
                <a:lnTo>
                  <a:pt x="945007" y="365125"/>
                </a:lnTo>
                <a:lnTo>
                  <a:pt x="945642" y="363093"/>
                </a:lnTo>
                <a:lnTo>
                  <a:pt x="945642" y="361569"/>
                </a:lnTo>
                <a:lnTo>
                  <a:pt x="945642" y="358013"/>
                </a:lnTo>
                <a:lnTo>
                  <a:pt x="945007" y="348742"/>
                </a:lnTo>
                <a:lnTo>
                  <a:pt x="943483" y="343662"/>
                </a:lnTo>
                <a:lnTo>
                  <a:pt x="940181" y="337058"/>
                </a:lnTo>
                <a:lnTo>
                  <a:pt x="938022" y="333883"/>
                </a:lnTo>
                <a:lnTo>
                  <a:pt x="935990" y="330835"/>
                </a:lnTo>
                <a:lnTo>
                  <a:pt x="933196" y="327279"/>
                </a:lnTo>
                <a:lnTo>
                  <a:pt x="930529" y="324231"/>
                </a:lnTo>
                <a:lnTo>
                  <a:pt x="926338" y="321691"/>
                </a:lnTo>
                <a:lnTo>
                  <a:pt x="922528" y="318643"/>
                </a:lnTo>
                <a:lnTo>
                  <a:pt x="918718" y="317119"/>
                </a:lnTo>
                <a:lnTo>
                  <a:pt x="913892" y="314960"/>
                </a:lnTo>
                <a:lnTo>
                  <a:pt x="905383" y="311912"/>
                </a:lnTo>
                <a:lnTo>
                  <a:pt x="897255" y="307848"/>
                </a:lnTo>
                <a:lnTo>
                  <a:pt x="892429" y="306324"/>
                </a:lnTo>
                <a:lnTo>
                  <a:pt x="889254" y="304292"/>
                </a:lnTo>
                <a:lnTo>
                  <a:pt x="885444" y="302260"/>
                </a:lnTo>
                <a:lnTo>
                  <a:pt x="881761" y="299720"/>
                </a:lnTo>
                <a:lnTo>
                  <a:pt x="879094" y="296037"/>
                </a:lnTo>
                <a:lnTo>
                  <a:pt x="876935" y="292481"/>
                </a:lnTo>
                <a:lnTo>
                  <a:pt x="875284" y="288925"/>
                </a:lnTo>
                <a:lnTo>
                  <a:pt x="874268" y="283845"/>
                </a:lnTo>
                <a:lnTo>
                  <a:pt x="870458" y="264414"/>
                </a:lnTo>
                <a:lnTo>
                  <a:pt x="868299" y="250063"/>
                </a:lnTo>
                <a:lnTo>
                  <a:pt x="867283" y="239776"/>
                </a:lnTo>
                <a:lnTo>
                  <a:pt x="867283" y="236728"/>
                </a:lnTo>
                <a:lnTo>
                  <a:pt x="866140" y="235712"/>
                </a:lnTo>
                <a:lnTo>
                  <a:pt x="863473" y="233172"/>
                </a:lnTo>
                <a:lnTo>
                  <a:pt x="859790" y="229108"/>
                </a:lnTo>
                <a:lnTo>
                  <a:pt x="855980" y="224028"/>
                </a:lnTo>
                <a:lnTo>
                  <a:pt x="853821" y="219837"/>
                </a:lnTo>
                <a:lnTo>
                  <a:pt x="852170" y="216281"/>
                </a:lnTo>
                <a:lnTo>
                  <a:pt x="850011" y="212725"/>
                </a:lnTo>
                <a:lnTo>
                  <a:pt x="848995" y="207645"/>
                </a:lnTo>
                <a:lnTo>
                  <a:pt x="847979" y="202946"/>
                </a:lnTo>
                <a:lnTo>
                  <a:pt x="847344" y="197866"/>
                </a:lnTo>
                <a:lnTo>
                  <a:pt x="847344" y="192278"/>
                </a:lnTo>
                <a:lnTo>
                  <a:pt x="847979" y="186182"/>
                </a:lnTo>
                <a:lnTo>
                  <a:pt x="848995" y="180467"/>
                </a:lnTo>
                <a:lnTo>
                  <a:pt x="849503" y="173863"/>
                </a:lnTo>
                <a:lnTo>
                  <a:pt x="849503" y="167259"/>
                </a:lnTo>
                <a:lnTo>
                  <a:pt x="849503" y="161544"/>
                </a:lnTo>
                <a:lnTo>
                  <a:pt x="848995" y="155448"/>
                </a:lnTo>
                <a:lnTo>
                  <a:pt x="848487" y="149860"/>
                </a:lnTo>
                <a:lnTo>
                  <a:pt x="847344" y="144653"/>
                </a:lnTo>
                <a:lnTo>
                  <a:pt x="846328" y="140081"/>
                </a:lnTo>
                <a:lnTo>
                  <a:pt x="844677" y="135509"/>
                </a:lnTo>
                <a:lnTo>
                  <a:pt x="843153" y="131953"/>
                </a:lnTo>
                <a:lnTo>
                  <a:pt x="840994" y="129413"/>
                </a:lnTo>
                <a:lnTo>
                  <a:pt x="838327" y="127762"/>
                </a:lnTo>
                <a:lnTo>
                  <a:pt x="836676" y="127254"/>
                </a:lnTo>
                <a:lnTo>
                  <a:pt x="835533" y="126238"/>
                </a:lnTo>
                <a:lnTo>
                  <a:pt x="834009" y="126238"/>
                </a:lnTo>
                <a:lnTo>
                  <a:pt x="832866" y="127254"/>
                </a:lnTo>
                <a:lnTo>
                  <a:pt x="829691" y="128270"/>
                </a:lnTo>
                <a:lnTo>
                  <a:pt x="825881" y="130937"/>
                </a:lnTo>
                <a:lnTo>
                  <a:pt x="818896" y="138049"/>
                </a:lnTo>
                <a:lnTo>
                  <a:pt x="810895" y="144145"/>
                </a:lnTo>
                <a:lnTo>
                  <a:pt x="807720" y="146685"/>
                </a:lnTo>
                <a:lnTo>
                  <a:pt x="803402" y="149352"/>
                </a:lnTo>
                <a:lnTo>
                  <a:pt x="800735" y="150876"/>
                </a:lnTo>
                <a:lnTo>
                  <a:pt x="797433" y="151892"/>
                </a:lnTo>
                <a:lnTo>
                  <a:pt x="796417" y="151892"/>
                </a:lnTo>
                <a:lnTo>
                  <a:pt x="795274" y="151892"/>
                </a:lnTo>
                <a:lnTo>
                  <a:pt x="794258" y="151384"/>
                </a:lnTo>
                <a:lnTo>
                  <a:pt x="793242" y="150876"/>
                </a:lnTo>
                <a:lnTo>
                  <a:pt x="791591" y="148844"/>
                </a:lnTo>
                <a:lnTo>
                  <a:pt x="791083" y="145161"/>
                </a:lnTo>
                <a:lnTo>
                  <a:pt x="791083" y="140589"/>
                </a:lnTo>
                <a:lnTo>
                  <a:pt x="792099" y="133985"/>
                </a:lnTo>
                <a:lnTo>
                  <a:pt x="794258" y="125730"/>
                </a:lnTo>
                <a:lnTo>
                  <a:pt x="797433" y="116586"/>
                </a:lnTo>
                <a:lnTo>
                  <a:pt x="800735" y="105791"/>
                </a:lnTo>
                <a:lnTo>
                  <a:pt x="803402" y="95123"/>
                </a:lnTo>
                <a:lnTo>
                  <a:pt x="806577" y="83312"/>
                </a:lnTo>
                <a:lnTo>
                  <a:pt x="808736" y="72517"/>
                </a:lnTo>
                <a:lnTo>
                  <a:pt x="810387" y="61849"/>
                </a:lnTo>
                <a:lnTo>
                  <a:pt x="811403" y="52070"/>
                </a:lnTo>
                <a:lnTo>
                  <a:pt x="811911" y="42418"/>
                </a:lnTo>
                <a:lnTo>
                  <a:pt x="811403" y="33147"/>
                </a:lnTo>
                <a:lnTo>
                  <a:pt x="810895" y="28575"/>
                </a:lnTo>
                <a:lnTo>
                  <a:pt x="810387" y="25019"/>
                </a:lnTo>
                <a:lnTo>
                  <a:pt x="809244" y="21463"/>
                </a:lnTo>
                <a:lnTo>
                  <a:pt x="808228" y="17399"/>
                </a:lnTo>
                <a:lnTo>
                  <a:pt x="807085" y="14224"/>
                </a:lnTo>
                <a:lnTo>
                  <a:pt x="804418" y="11684"/>
                </a:lnTo>
                <a:lnTo>
                  <a:pt x="802894" y="9144"/>
                </a:lnTo>
                <a:lnTo>
                  <a:pt x="800735" y="6096"/>
                </a:lnTo>
                <a:lnTo>
                  <a:pt x="798068" y="4064"/>
                </a:lnTo>
                <a:lnTo>
                  <a:pt x="795274" y="2540"/>
                </a:lnTo>
                <a:lnTo>
                  <a:pt x="791591" y="1524"/>
                </a:lnTo>
                <a:lnTo>
                  <a:pt x="787780" y="508"/>
                </a:lnTo>
                <a:lnTo>
                  <a:pt x="784098" y="0"/>
                </a:lnTo>
                <a:lnTo>
                  <a:pt x="779780" y="0"/>
                </a:lnTo>
                <a:lnTo>
                  <a:pt x="774954" y="508"/>
                </a:lnTo>
                <a:lnTo>
                  <a:pt x="769620" y="1016"/>
                </a:lnTo>
                <a:lnTo>
                  <a:pt x="751332" y="5588"/>
                </a:lnTo>
                <a:lnTo>
                  <a:pt x="735203" y="10160"/>
                </a:lnTo>
                <a:lnTo>
                  <a:pt x="722884" y="14224"/>
                </a:lnTo>
                <a:lnTo>
                  <a:pt x="712216" y="17399"/>
                </a:lnTo>
                <a:lnTo>
                  <a:pt x="707390" y="18923"/>
                </a:lnTo>
                <a:lnTo>
                  <a:pt x="702436" y="20447"/>
                </a:lnTo>
                <a:lnTo>
                  <a:pt x="697611" y="20955"/>
                </a:lnTo>
                <a:lnTo>
                  <a:pt x="693420" y="21463"/>
                </a:lnTo>
                <a:lnTo>
                  <a:pt x="687959" y="21463"/>
                </a:lnTo>
                <a:lnTo>
                  <a:pt x="683133" y="20447"/>
                </a:lnTo>
                <a:lnTo>
                  <a:pt x="677291" y="18923"/>
                </a:lnTo>
                <a:lnTo>
                  <a:pt x="671322" y="17399"/>
                </a:lnTo>
                <a:lnTo>
                  <a:pt x="664336" y="15240"/>
                </a:lnTo>
                <a:lnTo>
                  <a:pt x="658495" y="14224"/>
                </a:lnTo>
                <a:lnTo>
                  <a:pt x="651510" y="13208"/>
                </a:lnTo>
                <a:lnTo>
                  <a:pt x="645033" y="12700"/>
                </a:lnTo>
                <a:lnTo>
                  <a:pt x="632205" y="12192"/>
                </a:lnTo>
                <a:lnTo>
                  <a:pt x="620903" y="13208"/>
                </a:lnTo>
                <a:lnTo>
                  <a:pt x="603250" y="15748"/>
                </a:lnTo>
                <a:lnTo>
                  <a:pt x="596265" y="17399"/>
                </a:lnTo>
                <a:lnTo>
                  <a:pt x="593090" y="16891"/>
                </a:lnTo>
                <a:lnTo>
                  <a:pt x="584454" y="17399"/>
                </a:lnTo>
                <a:lnTo>
                  <a:pt x="579120" y="17907"/>
                </a:lnTo>
                <a:lnTo>
                  <a:pt x="572642" y="20447"/>
                </a:lnTo>
                <a:lnTo>
                  <a:pt x="565658" y="22987"/>
                </a:lnTo>
                <a:lnTo>
                  <a:pt x="558673" y="27051"/>
                </a:lnTo>
                <a:lnTo>
                  <a:pt x="551180" y="32639"/>
                </a:lnTo>
                <a:lnTo>
                  <a:pt x="544195" y="38862"/>
                </a:lnTo>
                <a:lnTo>
                  <a:pt x="536702" y="46482"/>
                </a:lnTo>
                <a:lnTo>
                  <a:pt x="529209" y="54737"/>
                </a:lnTo>
                <a:lnTo>
                  <a:pt x="522732" y="63881"/>
                </a:lnTo>
                <a:lnTo>
                  <a:pt x="516255" y="72517"/>
                </a:lnTo>
                <a:lnTo>
                  <a:pt x="514096" y="77724"/>
                </a:lnTo>
                <a:lnTo>
                  <a:pt x="511429" y="82296"/>
                </a:lnTo>
                <a:lnTo>
                  <a:pt x="509270" y="87376"/>
                </a:lnTo>
                <a:lnTo>
                  <a:pt x="507111" y="92075"/>
                </a:lnTo>
                <a:lnTo>
                  <a:pt x="505079" y="101727"/>
                </a:lnTo>
                <a:lnTo>
                  <a:pt x="503428" y="112522"/>
                </a:lnTo>
                <a:lnTo>
                  <a:pt x="502920" y="122682"/>
                </a:lnTo>
                <a:lnTo>
                  <a:pt x="502285" y="132969"/>
                </a:lnTo>
                <a:lnTo>
                  <a:pt x="501777" y="142621"/>
                </a:lnTo>
                <a:lnTo>
                  <a:pt x="500761" y="151892"/>
                </a:lnTo>
                <a:lnTo>
                  <a:pt x="500126" y="155956"/>
                </a:lnTo>
                <a:lnTo>
                  <a:pt x="499110" y="160020"/>
                </a:lnTo>
                <a:lnTo>
                  <a:pt x="496951" y="163576"/>
                </a:lnTo>
                <a:lnTo>
                  <a:pt x="495300" y="166751"/>
                </a:lnTo>
                <a:lnTo>
                  <a:pt x="493776" y="169291"/>
                </a:lnTo>
                <a:lnTo>
                  <a:pt x="491109" y="171831"/>
                </a:lnTo>
                <a:lnTo>
                  <a:pt x="488442" y="173863"/>
                </a:lnTo>
                <a:lnTo>
                  <a:pt x="485140" y="174879"/>
                </a:lnTo>
                <a:lnTo>
                  <a:pt x="479805" y="176911"/>
                </a:lnTo>
                <a:lnTo>
                  <a:pt x="473329" y="177927"/>
                </a:lnTo>
                <a:lnTo>
                  <a:pt x="470661" y="178943"/>
                </a:lnTo>
                <a:lnTo>
                  <a:pt x="468503" y="179451"/>
                </a:lnTo>
                <a:lnTo>
                  <a:pt x="466344" y="180975"/>
                </a:lnTo>
                <a:lnTo>
                  <a:pt x="463677" y="181991"/>
                </a:lnTo>
                <a:lnTo>
                  <a:pt x="462661" y="183515"/>
                </a:lnTo>
                <a:lnTo>
                  <a:pt x="461517" y="185674"/>
                </a:lnTo>
                <a:lnTo>
                  <a:pt x="461010" y="188214"/>
                </a:lnTo>
                <a:lnTo>
                  <a:pt x="461517" y="191262"/>
                </a:lnTo>
                <a:lnTo>
                  <a:pt x="462661" y="197866"/>
                </a:lnTo>
                <a:lnTo>
                  <a:pt x="463677" y="205105"/>
                </a:lnTo>
                <a:lnTo>
                  <a:pt x="463677" y="208153"/>
                </a:lnTo>
                <a:lnTo>
                  <a:pt x="463677" y="211201"/>
                </a:lnTo>
                <a:lnTo>
                  <a:pt x="463677" y="214757"/>
                </a:lnTo>
                <a:lnTo>
                  <a:pt x="463169" y="217297"/>
                </a:lnTo>
                <a:lnTo>
                  <a:pt x="462026" y="219837"/>
                </a:lnTo>
                <a:lnTo>
                  <a:pt x="460502" y="222377"/>
                </a:lnTo>
                <a:lnTo>
                  <a:pt x="458851" y="225044"/>
                </a:lnTo>
                <a:lnTo>
                  <a:pt x="456184" y="226568"/>
                </a:lnTo>
                <a:lnTo>
                  <a:pt x="453517" y="228092"/>
                </a:lnTo>
                <a:lnTo>
                  <a:pt x="449198" y="229108"/>
                </a:lnTo>
                <a:lnTo>
                  <a:pt x="444880" y="229616"/>
                </a:lnTo>
                <a:lnTo>
                  <a:pt x="439039" y="230124"/>
                </a:lnTo>
                <a:lnTo>
                  <a:pt x="428244" y="230632"/>
                </a:lnTo>
                <a:lnTo>
                  <a:pt x="418084" y="232156"/>
                </a:lnTo>
                <a:lnTo>
                  <a:pt x="408432" y="234696"/>
                </a:lnTo>
                <a:lnTo>
                  <a:pt x="397636" y="237744"/>
                </a:lnTo>
                <a:lnTo>
                  <a:pt x="386461" y="241300"/>
                </a:lnTo>
                <a:lnTo>
                  <a:pt x="372998" y="245999"/>
                </a:lnTo>
                <a:lnTo>
                  <a:pt x="358013" y="250571"/>
                </a:lnTo>
                <a:lnTo>
                  <a:pt x="340867" y="256159"/>
                </a:lnTo>
                <a:lnTo>
                  <a:pt x="331089" y="258699"/>
                </a:lnTo>
                <a:lnTo>
                  <a:pt x="321436" y="260858"/>
                </a:lnTo>
                <a:lnTo>
                  <a:pt x="312420" y="262382"/>
                </a:lnTo>
                <a:lnTo>
                  <a:pt x="302767" y="263906"/>
                </a:lnTo>
                <a:lnTo>
                  <a:pt x="286130" y="266446"/>
                </a:lnTo>
                <a:lnTo>
                  <a:pt x="270002" y="267462"/>
                </a:lnTo>
                <a:lnTo>
                  <a:pt x="257048" y="267970"/>
                </a:lnTo>
                <a:lnTo>
                  <a:pt x="246888" y="267970"/>
                </a:lnTo>
                <a:lnTo>
                  <a:pt x="241046" y="267970"/>
                </a:lnTo>
                <a:lnTo>
                  <a:pt x="238886" y="267462"/>
                </a:lnTo>
                <a:lnTo>
                  <a:pt x="234569" y="268986"/>
                </a:lnTo>
                <a:lnTo>
                  <a:pt x="224917" y="273050"/>
                </a:lnTo>
                <a:lnTo>
                  <a:pt x="211455" y="279146"/>
                </a:lnTo>
                <a:lnTo>
                  <a:pt x="195961" y="286385"/>
                </a:lnTo>
                <a:lnTo>
                  <a:pt x="179323" y="294513"/>
                </a:lnTo>
                <a:lnTo>
                  <a:pt x="164846" y="303276"/>
                </a:lnTo>
                <a:lnTo>
                  <a:pt x="159385" y="306832"/>
                </a:lnTo>
                <a:lnTo>
                  <a:pt x="154051" y="310896"/>
                </a:lnTo>
                <a:lnTo>
                  <a:pt x="150241" y="314452"/>
                </a:lnTo>
                <a:lnTo>
                  <a:pt x="148209" y="317627"/>
                </a:lnTo>
                <a:lnTo>
                  <a:pt x="146050" y="323215"/>
                </a:lnTo>
                <a:lnTo>
                  <a:pt x="144398" y="327787"/>
                </a:lnTo>
                <a:lnTo>
                  <a:pt x="142748" y="331851"/>
                </a:lnTo>
                <a:lnTo>
                  <a:pt x="140589" y="335407"/>
                </a:lnTo>
                <a:lnTo>
                  <a:pt x="136905" y="339598"/>
                </a:lnTo>
                <a:lnTo>
                  <a:pt x="131572" y="344678"/>
                </a:lnTo>
                <a:lnTo>
                  <a:pt x="122936" y="350774"/>
                </a:lnTo>
                <a:lnTo>
                  <a:pt x="112141" y="358521"/>
                </a:lnTo>
                <a:lnTo>
                  <a:pt x="106298" y="363093"/>
                </a:lnTo>
                <a:lnTo>
                  <a:pt x="100457" y="367157"/>
                </a:lnTo>
                <a:lnTo>
                  <a:pt x="95630" y="371221"/>
                </a:lnTo>
                <a:lnTo>
                  <a:pt x="91313" y="375920"/>
                </a:lnTo>
                <a:lnTo>
                  <a:pt x="83185" y="384048"/>
                </a:lnTo>
                <a:lnTo>
                  <a:pt x="77342" y="391160"/>
                </a:lnTo>
                <a:lnTo>
                  <a:pt x="70358" y="402463"/>
                </a:lnTo>
                <a:lnTo>
                  <a:pt x="68198" y="407543"/>
                </a:lnTo>
                <a:lnTo>
                  <a:pt x="65532" y="407035"/>
                </a:lnTo>
                <a:lnTo>
                  <a:pt x="60198" y="407035"/>
                </a:lnTo>
                <a:lnTo>
                  <a:pt x="51561" y="407035"/>
                </a:lnTo>
                <a:lnTo>
                  <a:pt x="42926" y="408051"/>
                </a:lnTo>
                <a:lnTo>
                  <a:pt x="39242" y="409067"/>
                </a:lnTo>
                <a:lnTo>
                  <a:pt x="35433" y="410083"/>
                </a:lnTo>
                <a:lnTo>
                  <a:pt x="32258" y="411734"/>
                </a:lnTo>
                <a:lnTo>
                  <a:pt x="30098" y="413766"/>
                </a:lnTo>
                <a:lnTo>
                  <a:pt x="29083" y="415290"/>
                </a:lnTo>
                <a:lnTo>
                  <a:pt x="28448" y="416813"/>
                </a:lnTo>
                <a:lnTo>
                  <a:pt x="28448" y="418338"/>
                </a:lnTo>
                <a:lnTo>
                  <a:pt x="28448" y="419862"/>
                </a:lnTo>
                <a:lnTo>
                  <a:pt x="29591" y="423418"/>
                </a:lnTo>
                <a:lnTo>
                  <a:pt x="32258" y="428498"/>
                </a:lnTo>
                <a:lnTo>
                  <a:pt x="35433" y="433197"/>
                </a:lnTo>
                <a:lnTo>
                  <a:pt x="37592" y="438277"/>
                </a:lnTo>
                <a:lnTo>
                  <a:pt x="38735" y="442849"/>
                </a:lnTo>
                <a:lnTo>
                  <a:pt x="39242" y="447421"/>
                </a:lnTo>
                <a:lnTo>
                  <a:pt x="39242" y="453136"/>
                </a:lnTo>
                <a:lnTo>
                  <a:pt x="38735" y="457708"/>
                </a:lnTo>
                <a:lnTo>
                  <a:pt x="37592" y="462788"/>
                </a:lnTo>
                <a:lnTo>
                  <a:pt x="36576" y="466852"/>
                </a:lnTo>
                <a:lnTo>
                  <a:pt x="33909" y="476631"/>
                </a:lnTo>
                <a:lnTo>
                  <a:pt x="31115" y="485267"/>
                </a:lnTo>
                <a:lnTo>
                  <a:pt x="30098" y="489458"/>
                </a:lnTo>
                <a:lnTo>
                  <a:pt x="29591" y="494030"/>
                </a:lnTo>
                <a:lnTo>
                  <a:pt x="30098" y="497586"/>
                </a:lnTo>
                <a:lnTo>
                  <a:pt x="30607" y="501142"/>
                </a:lnTo>
                <a:lnTo>
                  <a:pt x="32766" y="508381"/>
                </a:lnTo>
                <a:lnTo>
                  <a:pt x="37084" y="516000"/>
                </a:lnTo>
                <a:lnTo>
                  <a:pt x="41402" y="523113"/>
                </a:lnTo>
                <a:lnTo>
                  <a:pt x="46736" y="530352"/>
                </a:lnTo>
                <a:lnTo>
                  <a:pt x="51054" y="537463"/>
                </a:lnTo>
                <a:lnTo>
                  <a:pt x="54736" y="545719"/>
                </a:lnTo>
                <a:lnTo>
                  <a:pt x="56896" y="549275"/>
                </a:lnTo>
                <a:lnTo>
                  <a:pt x="58039" y="552831"/>
                </a:lnTo>
                <a:lnTo>
                  <a:pt x="59055" y="557403"/>
                </a:lnTo>
                <a:lnTo>
                  <a:pt x="59563" y="561594"/>
                </a:lnTo>
                <a:lnTo>
                  <a:pt x="60198" y="581025"/>
                </a:lnTo>
                <a:lnTo>
                  <a:pt x="59563" y="600963"/>
                </a:lnTo>
                <a:lnTo>
                  <a:pt x="58547" y="616712"/>
                </a:lnTo>
                <a:lnTo>
                  <a:pt x="58039" y="623443"/>
                </a:lnTo>
                <a:lnTo>
                  <a:pt x="32258" y="647446"/>
                </a:lnTo>
                <a:lnTo>
                  <a:pt x="26289" y="652525"/>
                </a:lnTo>
                <a:lnTo>
                  <a:pt x="27940" y="651002"/>
                </a:lnTo>
                <a:close/>
                <a:moveTo>
                  <a:pt x="3810" y="662813"/>
                </a:moveTo>
                <a:lnTo>
                  <a:pt x="9144" y="659256"/>
                </a:lnTo>
                <a:lnTo>
                  <a:pt x="5969" y="660781"/>
                </a:lnTo>
                <a:lnTo>
                  <a:pt x="3810" y="662813"/>
                </a:lnTo>
                <a:close/>
              </a:path>
            </a:pathLst>
          </a:custGeom>
          <a:solidFill>
            <a:srgbClr val="D6D6D6"/>
          </a:solidFill>
        </p:spPr>
        <p:txBody>
          <a:bodyPr wrap="square" lIns="0" tIns="0" rIns="0" bIns="0" rtlCol="0">
            <a:noAutofit/>
          </a:bodyPr>
          <a:lstStyle/>
          <a:p>
            <a:endParaRPr sz="1662"/>
          </a:p>
        </p:txBody>
      </p:sp>
      <p:sp>
        <p:nvSpPr>
          <p:cNvPr id="354" name="object 354"/>
          <p:cNvSpPr/>
          <p:nvPr/>
        </p:nvSpPr>
        <p:spPr>
          <a:xfrm>
            <a:off x="3137271" y="2333771"/>
            <a:ext cx="881693" cy="723548"/>
          </a:xfrm>
          <a:custGeom>
            <a:avLst/>
            <a:gdLst/>
            <a:ahLst/>
            <a:cxnLst/>
            <a:rect l="l" t="t" r="r" b="b"/>
            <a:pathLst>
              <a:path w="955167" h="783844">
                <a:moveTo>
                  <a:pt x="32703" y="655765"/>
                </a:moveTo>
                <a:lnTo>
                  <a:pt x="18733" y="666051"/>
                </a:lnTo>
                <a:lnTo>
                  <a:pt x="4763" y="671640"/>
                </a:lnTo>
                <a:lnTo>
                  <a:pt x="14415" y="684975"/>
                </a:lnTo>
                <a:lnTo>
                  <a:pt x="30036" y="694119"/>
                </a:lnTo>
                <a:lnTo>
                  <a:pt x="43498" y="692594"/>
                </a:lnTo>
                <a:lnTo>
                  <a:pt x="58484" y="687515"/>
                </a:lnTo>
                <a:lnTo>
                  <a:pt x="72961" y="679894"/>
                </a:lnTo>
                <a:lnTo>
                  <a:pt x="87948" y="671640"/>
                </a:lnTo>
                <a:lnTo>
                  <a:pt x="101918" y="665036"/>
                </a:lnTo>
                <a:lnTo>
                  <a:pt x="115380" y="663512"/>
                </a:lnTo>
                <a:lnTo>
                  <a:pt x="129858" y="665036"/>
                </a:lnTo>
                <a:lnTo>
                  <a:pt x="143828" y="676719"/>
                </a:lnTo>
                <a:lnTo>
                  <a:pt x="158814" y="676719"/>
                </a:lnTo>
                <a:lnTo>
                  <a:pt x="172276" y="669100"/>
                </a:lnTo>
                <a:lnTo>
                  <a:pt x="174435" y="655257"/>
                </a:lnTo>
                <a:lnTo>
                  <a:pt x="177102" y="640906"/>
                </a:lnTo>
                <a:lnTo>
                  <a:pt x="186754" y="654241"/>
                </a:lnTo>
                <a:lnTo>
                  <a:pt x="192088" y="668084"/>
                </a:lnTo>
                <a:lnTo>
                  <a:pt x="200724" y="680911"/>
                </a:lnTo>
                <a:lnTo>
                  <a:pt x="201740" y="695135"/>
                </a:lnTo>
                <a:lnTo>
                  <a:pt x="199073" y="710501"/>
                </a:lnTo>
                <a:lnTo>
                  <a:pt x="200724" y="723329"/>
                </a:lnTo>
                <a:lnTo>
                  <a:pt x="203391" y="736663"/>
                </a:lnTo>
                <a:lnTo>
                  <a:pt x="204407" y="749872"/>
                </a:lnTo>
                <a:lnTo>
                  <a:pt x="200724" y="764731"/>
                </a:lnTo>
                <a:lnTo>
                  <a:pt x="204407" y="777557"/>
                </a:lnTo>
                <a:lnTo>
                  <a:pt x="218377" y="779082"/>
                </a:lnTo>
                <a:lnTo>
                  <a:pt x="233998" y="767271"/>
                </a:lnTo>
                <a:lnTo>
                  <a:pt x="247333" y="753936"/>
                </a:lnTo>
                <a:lnTo>
                  <a:pt x="261303" y="742251"/>
                </a:lnTo>
                <a:lnTo>
                  <a:pt x="276924" y="735013"/>
                </a:lnTo>
                <a:lnTo>
                  <a:pt x="290893" y="733997"/>
                </a:lnTo>
                <a:lnTo>
                  <a:pt x="304229" y="737680"/>
                </a:lnTo>
                <a:lnTo>
                  <a:pt x="319849" y="747332"/>
                </a:lnTo>
                <a:lnTo>
                  <a:pt x="333820" y="756603"/>
                </a:lnTo>
                <a:lnTo>
                  <a:pt x="342836" y="752919"/>
                </a:lnTo>
                <a:lnTo>
                  <a:pt x="357315" y="750888"/>
                </a:lnTo>
                <a:lnTo>
                  <a:pt x="372428" y="739204"/>
                </a:lnTo>
                <a:lnTo>
                  <a:pt x="386398" y="729932"/>
                </a:lnTo>
                <a:lnTo>
                  <a:pt x="399733" y="722313"/>
                </a:lnTo>
                <a:lnTo>
                  <a:pt x="415861" y="714057"/>
                </a:lnTo>
                <a:lnTo>
                  <a:pt x="413195" y="699834"/>
                </a:lnTo>
                <a:lnTo>
                  <a:pt x="418021" y="685991"/>
                </a:lnTo>
                <a:lnTo>
                  <a:pt x="429324" y="673163"/>
                </a:lnTo>
                <a:lnTo>
                  <a:pt x="444310" y="685991"/>
                </a:lnTo>
                <a:lnTo>
                  <a:pt x="458788" y="691579"/>
                </a:lnTo>
                <a:lnTo>
                  <a:pt x="465265" y="705930"/>
                </a:lnTo>
                <a:lnTo>
                  <a:pt x="479235" y="716598"/>
                </a:lnTo>
                <a:lnTo>
                  <a:pt x="494729" y="723329"/>
                </a:lnTo>
                <a:lnTo>
                  <a:pt x="508699" y="714057"/>
                </a:lnTo>
                <a:lnTo>
                  <a:pt x="523685" y="708469"/>
                </a:lnTo>
                <a:lnTo>
                  <a:pt x="537655" y="707454"/>
                </a:lnTo>
                <a:lnTo>
                  <a:pt x="544640" y="722313"/>
                </a:lnTo>
                <a:lnTo>
                  <a:pt x="544640" y="735013"/>
                </a:lnTo>
                <a:lnTo>
                  <a:pt x="540322" y="748348"/>
                </a:lnTo>
                <a:lnTo>
                  <a:pt x="548958" y="762699"/>
                </a:lnTo>
                <a:lnTo>
                  <a:pt x="562928" y="762699"/>
                </a:lnTo>
                <a:lnTo>
                  <a:pt x="577914" y="760159"/>
                </a:lnTo>
                <a:lnTo>
                  <a:pt x="591376" y="753936"/>
                </a:lnTo>
                <a:lnTo>
                  <a:pt x="607505" y="747332"/>
                </a:lnTo>
                <a:lnTo>
                  <a:pt x="620840" y="740219"/>
                </a:lnTo>
                <a:lnTo>
                  <a:pt x="629476" y="727393"/>
                </a:lnTo>
                <a:lnTo>
                  <a:pt x="632143" y="714057"/>
                </a:lnTo>
                <a:lnTo>
                  <a:pt x="633159" y="713042"/>
                </a:lnTo>
                <a:lnTo>
                  <a:pt x="633159" y="725869"/>
                </a:lnTo>
                <a:lnTo>
                  <a:pt x="630492" y="740219"/>
                </a:lnTo>
                <a:lnTo>
                  <a:pt x="645605" y="745807"/>
                </a:lnTo>
                <a:lnTo>
                  <a:pt x="659448" y="739204"/>
                </a:lnTo>
                <a:lnTo>
                  <a:pt x="670751" y="725869"/>
                </a:lnTo>
                <a:lnTo>
                  <a:pt x="672402" y="724344"/>
                </a:lnTo>
                <a:lnTo>
                  <a:pt x="677736" y="715582"/>
                </a:lnTo>
                <a:lnTo>
                  <a:pt x="677228" y="713550"/>
                </a:lnTo>
                <a:lnTo>
                  <a:pt x="676720" y="707962"/>
                </a:lnTo>
                <a:lnTo>
                  <a:pt x="676085" y="704406"/>
                </a:lnTo>
                <a:lnTo>
                  <a:pt x="676085" y="700342"/>
                </a:lnTo>
                <a:lnTo>
                  <a:pt x="676720" y="695643"/>
                </a:lnTo>
                <a:lnTo>
                  <a:pt x="677228" y="690563"/>
                </a:lnTo>
                <a:lnTo>
                  <a:pt x="678243" y="684975"/>
                </a:lnTo>
                <a:lnTo>
                  <a:pt x="680403" y="679894"/>
                </a:lnTo>
                <a:lnTo>
                  <a:pt x="682561" y="674180"/>
                </a:lnTo>
                <a:lnTo>
                  <a:pt x="686372" y="669100"/>
                </a:lnTo>
                <a:lnTo>
                  <a:pt x="690690" y="664019"/>
                </a:lnTo>
                <a:lnTo>
                  <a:pt x="695516" y="659321"/>
                </a:lnTo>
                <a:lnTo>
                  <a:pt x="702374" y="654241"/>
                </a:lnTo>
                <a:lnTo>
                  <a:pt x="709993" y="650685"/>
                </a:lnTo>
                <a:lnTo>
                  <a:pt x="735648" y="639890"/>
                </a:lnTo>
                <a:lnTo>
                  <a:pt x="749110" y="633286"/>
                </a:lnTo>
                <a:lnTo>
                  <a:pt x="750761" y="632269"/>
                </a:lnTo>
                <a:lnTo>
                  <a:pt x="752285" y="630746"/>
                </a:lnTo>
                <a:lnTo>
                  <a:pt x="754443" y="629222"/>
                </a:lnTo>
                <a:lnTo>
                  <a:pt x="755079" y="627698"/>
                </a:lnTo>
                <a:lnTo>
                  <a:pt x="756603" y="622491"/>
                </a:lnTo>
                <a:lnTo>
                  <a:pt x="757746" y="616903"/>
                </a:lnTo>
                <a:lnTo>
                  <a:pt x="758761" y="612838"/>
                </a:lnTo>
                <a:lnTo>
                  <a:pt x="759905" y="610299"/>
                </a:lnTo>
                <a:lnTo>
                  <a:pt x="761429" y="608267"/>
                </a:lnTo>
                <a:lnTo>
                  <a:pt x="763080" y="606743"/>
                </a:lnTo>
                <a:lnTo>
                  <a:pt x="767905" y="604203"/>
                </a:lnTo>
                <a:lnTo>
                  <a:pt x="772732" y="601028"/>
                </a:lnTo>
                <a:lnTo>
                  <a:pt x="774891" y="600012"/>
                </a:lnTo>
                <a:lnTo>
                  <a:pt x="777558" y="598996"/>
                </a:lnTo>
                <a:lnTo>
                  <a:pt x="779209" y="597472"/>
                </a:lnTo>
                <a:lnTo>
                  <a:pt x="780224" y="595440"/>
                </a:lnTo>
                <a:lnTo>
                  <a:pt x="781368" y="593407"/>
                </a:lnTo>
                <a:lnTo>
                  <a:pt x="781876" y="589851"/>
                </a:lnTo>
                <a:lnTo>
                  <a:pt x="781876" y="586804"/>
                </a:lnTo>
                <a:lnTo>
                  <a:pt x="781368" y="582613"/>
                </a:lnTo>
                <a:lnTo>
                  <a:pt x="777049" y="566357"/>
                </a:lnTo>
                <a:lnTo>
                  <a:pt x="773748" y="554038"/>
                </a:lnTo>
                <a:lnTo>
                  <a:pt x="774383" y="552006"/>
                </a:lnTo>
                <a:lnTo>
                  <a:pt x="774891" y="549466"/>
                </a:lnTo>
                <a:lnTo>
                  <a:pt x="777049" y="547307"/>
                </a:lnTo>
                <a:lnTo>
                  <a:pt x="778574" y="545275"/>
                </a:lnTo>
                <a:lnTo>
                  <a:pt x="781368" y="543751"/>
                </a:lnTo>
                <a:lnTo>
                  <a:pt x="785051" y="542735"/>
                </a:lnTo>
                <a:lnTo>
                  <a:pt x="789877" y="541211"/>
                </a:lnTo>
                <a:lnTo>
                  <a:pt x="795211" y="540194"/>
                </a:lnTo>
                <a:lnTo>
                  <a:pt x="806514" y="539179"/>
                </a:lnTo>
                <a:lnTo>
                  <a:pt x="817309" y="537147"/>
                </a:lnTo>
                <a:lnTo>
                  <a:pt x="826961" y="535623"/>
                </a:lnTo>
                <a:lnTo>
                  <a:pt x="835470" y="533591"/>
                </a:lnTo>
                <a:lnTo>
                  <a:pt x="839280" y="531559"/>
                </a:lnTo>
                <a:lnTo>
                  <a:pt x="843090" y="530035"/>
                </a:lnTo>
                <a:lnTo>
                  <a:pt x="846773" y="526860"/>
                </a:lnTo>
                <a:lnTo>
                  <a:pt x="849948" y="523812"/>
                </a:lnTo>
                <a:lnTo>
                  <a:pt x="853250" y="520256"/>
                </a:lnTo>
                <a:lnTo>
                  <a:pt x="856425" y="515684"/>
                </a:lnTo>
                <a:lnTo>
                  <a:pt x="859092" y="510604"/>
                </a:lnTo>
                <a:lnTo>
                  <a:pt x="861759" y="504381"/>
                </a:lnTo>
                <a:lnTo>
                  <a:pt x="870903" y="482410"/>
                </a:lnTo>
                <a:lnTo>
                  <a:pt x="878396" y="466535"/>
                </a:lnTo>
                <a:lnTo>
                  <a:pt x="885381" y="452184"/>
                </a:lnTo>
                <a:lnTo>
                  <a:pt x="894017" y="437960"/>
                </a:lnTo>
                <a:lnTo>
                  <a:pt x="895668" y="434276"/>
                </a:lnTo>
                <a:lnTo>
                  <a:pt x="897192" y="430213"/>
                </a:lnTo>
                <a:lnTo>
                  <a:pt x="898335" y="427165"/>
                </a:lnTo>
                <a:lnTo>
                  <a:pt x="898843" y="424117"/>
                </a:lnTo>
                <a:lnTo>
                  <a:pt x="899859" y="418529"/>
                </a:lnTo>
                <a:lnTo>
                  <a:pt x="901510" y="413322"/>
                </a:lnTo>
                <a:lnTo>
                  <a:pt x="902018" y="411290"/>
                </a:lnTo>
                <a:lnTo>
                  <a:pt x="903161" y="408750"/>
                </a:lnTo>
                <a:lnTo>
                  <a:pt x="904685" y="406718"/>
                </a:lnTo>
                <a:lnTo>
                  <a:pt x="906336" y="404686"/>
                </a:lnTo>
                <a:lnTo>
                  <a:pt x="909003" y="403162"/>
                </a:lnTo>
                <a:lnTo>
                  <a:pt x="912305" y="401130"/>
                </a:lnTo>
                <a:lnTo>
                  <a:pt x="916496" y="399606"/>
                </a:lnTo>
                <a:lnTo>
                  <a:pt x="920814" y="396939"/>
                </a:lnTo>
                <a:lnTo>
                  <a:pt x="926148" y="395415"/>
                </a:lnTo>
                <a:lnTo>
                  <a:pt x="930466" y="393383"/>
                </a:lnTo>
                <a:lnTo>
                  <a:pt x="934276" y="390843"/>
                </a:lnTo>
                <a:lnTo>
                  <a:pt x="937959" y="388811"/>
                </a:lnTo>
                <a:lnTo>
                  <a:pt x="940753" y="385763"/>
                </a:lnTo>
                <a:lnTo>
                  <a:pt x="942785" y="383223"/>
                </a:lnTo>
                <a:lnTo>
                  <a:pt x="944944" y="380683"/>
                </a:lnTo>
                <a:lnTo>
                  <a:pt x="946595" y="378651"/>
                </a:lnTo>
                <a:lnTo>
                  <a:pt x="948754" y="373444"/>
                </a:lnTo>
                <a:lnTo>
                  <a:pt x="949770" y="369888"/>
                </a:lnTo>
                <a:lnTo>
                  <a:pt x="950405" y="367856"/>
                </a:lnTo>
                <a:lnTo>
                  <a:pt x="950405" y="366332"/>
                </a:lnTo>
                <a:lnTo>
                  <a:pt x="950405" y="362776"/>
                </a:lnTo>
                <a:lnTo>
                  <a:pt x="949770" y="353505"/>
                </a:lnTo>
                <a:lnTo>
                  <a:pt x="948246" y="348425"/>
                </a:lnTo>
                <a:lnTo>
                  <a:pt x="944944" y="341821"/>
                </a:lnTo>
                <a:lnTo>
                  <a:pt x="942785" y="338646"/>
                </a:lnTo>
                <a:lnTo>
                  <a:pt x="940753" y="335598"/>
                </a:lnTo>
                <a:lnTo>
                  <a:pt x="937959" y="332042"/>
                </a:lnTo>
                <a:lnTo>
                  <a:pt x="935292" y="328994"/>
                </a:lnTo>
                <a:lnTo>
                  <a:pt x="931101" y="326454"/>
                </a:lnTo>
                <a:lnTo>
                  <a:pt x="927291" y="323406"/>
                </a:lnTo>
                <a:lnTo>
                  <a:pt x="923481" y="321882"/>
                </a:lnTo>
                <a:lnTo>
                  <a:pt x="918655" y="319723"/>
                </a:lnTo>
                <a:lnTo>
                  <a:pt x="910146" y="316675"/>
                </a:lnTo>
                <a:lnTo>
                  <a:pt x="902018" y="312611"/>
                </a:lnTo>
                <a:lnTo>
                  <a:pt x="897192" y="311087"/>
                </a:lnTo>
                <a:lnTo>
                  <a:pt x="894017" y="309055"/>
                </a:lnTo>
                <a:lnTo>
                  <a:pt x="890207" y="307023"/>
                </a:lnTo>
                <a:lnTo>
                  <a:pt x="886524" y="304483"/>
                </a:lnTo>
                <a:lnTo>
                  <a:pt x="883857" y="300800"/>
                </a:lnTo>
                <a:lnTo>
                  <a:pt x="881698" y="297244"/>
                </a:lnTo>
                <a:lnTo>
                  <a:pt x="880047" y="293688"/>
                </a:lnTo>
                <a:lnTo>
                  <a:pt x="879031" y="288608"/>
                </a:lnTo>
                <a:lnTo>
                  <a:pt x="875221" y="269177"/>
                </a:lnTo>
                <a:lnTo>
                  <a:pt x="873062" y="254826"/>
                </a:lnTo>
                <a:lnTo>
                  <a:pt x="872046" y="244539"/>
                </a:lnTo>
                <a:lnTo>
                  <a:pt x="872046" y="241491"/>
                </a:lnTo>
                <a:lnTo>
                  <a:pt x="870903" y="240475"/>
                </a:lnTo>
                <a:lnTo>
                  <a:pt x="868236" y="237935"/>
                </a:lnTo>
                <a:lnTo>
                  <a:pt x="864553" y="233871"/>
                </a:lnTo>
                <a:lnTo>
                  <a:pt x="860743" y="228791"/>
                </a:lnTo>
                <a:lnTo>
                  <a:pt x="858584" y="224600"/>
                </a:lnTo>
                <a:lnTo>
                  <a:pt x="856933" y="221044"/>
                </a:lnTo>
                <a:lnTo>
                  <a:pt x="854774" y="217488"/>
                </a:lnTo>
                <a:lnTo>
                  <a:pt x="853758" y="212408"/>
                </a:lnTo>
                <a:lnTo>
                  <a:pt x="852742" y="207709"/>
                </a:lnTo>
                <a:lnTo>
                  <a:pt x="852107" y="202629"/>
                </a:lnTo>
                <a:lnTo>
                  <a:pt x="852107" y="197041"/>
                </a:lnTo>
                <a:lnTo>
                  <a:pt x="852742" y="190945"/>
                </a:lnTo>
                <a:lnTo>
                  <a:pt x="853758" y="185230"/>
                </a:lnTo>
                <a:lnTo>
                  <a:pt x="854266" y="178626"/>
                </a:lnTo>
                <a:lnTo>
                  <a:pt x="854266" y="172022"/>
                </a:lnTo>
                <a:lnTo>
                  <a:pt x="854266" y="166307"/>
                </a:lnTo>
                <a:lnTo>
                  <a:pt x="853758" y="160211"/>
                </a:lnTo>
                <a:lnTo>
                  <a:pt x="853250" y="154623"/>
                </a:lnTo>
                <a:lnTo>
                  <a:pt x="852107" y="149416"/>
                </a:lnTo>
                <a:lnTo>
                  <a:pt x="851091" y="144844"/>
                </a:lnTo>
                <a:lnTo>
                  <a:pt x="849440" y="140272"/>
                </a:lnTo>
                <a:lnTo>
                  <a:pt x="847916" y="136716"/>
                </a:lnTo>
                <a:lnTo>
                  <a:pt x="845757" y="134176"/>
                </a:lnTo>
                <a:lnTo>
                  <a:pt x="843090" y="132525"/>
                </a:lnTo>
                <a:lnTo>
                  <a:pt x="841439" y="132017"/>
                </a:lnTo>
                <a:lnTo>
                  <a:pt x="840296" y="131001"/>
                </a:lnTo>
                <a:lnTo>
                  <a:pt x="838772" y="131001"/>
                </a:lnTo>
                <a:lnTo>
                  <a:pt x="837629" y="132017"/>
                </a:lnTo>
                <a:lnTo>
                  <a:pt x="834454" y="133033"/>
                </a:lnTo>
                <a:lnTo>
                  <a:pt x="830644" y="135700"/>
                </a:lnTo>
                <a:lnTo>
                  <a:pt x="823659" y="142812"/>
                </a:lnTo>
                <a:lnTo>
                  <a:pt x="815658" y="148908"/>
                </a:lnTo>
                <a:lnTo>
                  <a:pt x="812483" y="151448"/>
                </a:lnTo>
                <a:lnTo>
                  <a:pt x="808165" y="154115"/>
                </a:lnTo>
                <a:lnTo>
                  <a:pt x="805498" y="155639"/>
                </a:lnTo>
                <a:lnTo>
                  <a:pt x="802196" y="156655"/>
                </a:lnTo>
                <a:lnTo>
                  <a:pt x="801180" y="156655"/>
                </a:lnTo>
                <a:lnTo>
                  <a:pt x="800037" y="156655"/>
                </a:lnTo>
                <a:lnTo>
                  <a:pt x="799021" y="156147"/>
                </a:lnTo>
                <a:lnTo>
                  <a:pt x="798005" y="155639"/>
                </a:lnTo>
                <a:lnTo>
                  <a:pt x="796354" y="153607"/>
                </a:lnTo>
                <a:lnTo>
                  <a:pt x="795846" y="149924"/>
                </a:lnTo>
                <a:lnTo>
                  <a:pt x="795846" y="145352"/>
                </a:lnTo>
                <a:lnTo>
                  <a:pt x="796862" y="138748"/>
                </a:lnTo>
                <a:lnTo>
                  <a:pt x="799021" y="130493"/>
                </a:lnTo>
                <a:lnTo>
                  <a:pt x="802196" y="121349"/>
                </a:lnTo>
                <a:lnTo>
                  <a:pt x="805498" y="110554"/>
                </a:lnTo>
                <a:lnTo>
                  <a:pt x="808165" y="99886"/>
                </a:lnTo>
                <a:lnTo>
                  <a:pt x="811340" y="88075"/>
                </a:lnTo>
                <a:lnTo>
                  <a:pt x="813499" y="77280"/>
                </a:lnTo>
                <a:lnTo>
                  <a:pt x="815150" y="66612"/>
                </a:lnTo>
                <a:lnTo>
                  <a:pt x="816166" y="56833"/>
                </a:lnTo>
                <a:lnTo>
                  <a:pt x="816674" y="47181"/>
                </a:lnTo>
                <a:lnTo>
                  <a:pt x="816166" y="37910"/>
                </a:lnTo>
                <a:lnTo>
                  <a:pt x="815658" y="33338"/>
                </a:lnTo>
                <a:lnTo>
                  <a:pt x="815150" y="29782"/>
                </a:lnTo>
                <a:lnTo>
                  <a:pt x="814007" y="26226"/>
                </a:lnTo>
                <a:lnTo>
                  <a:pt x="812991" y="22162"/>
                </a:lnTo>
                <a:lnTo>
                  <a:pt x="811848" y="18987"/>
                </a:lnTo>
                <a:lnTo>
                  <a:pt x="809181" y="16447"/>
                </a:lnTo>
                <a:lnTo>
                  <a:pt x="807657" y="13907"/>
                </a:lnTo>
                <a:lnTo>
                  <a:pt x="805498" y="10859"/>
                </a:lnTo>
                <a:lnTo>
                  <a:pt x="802831" y="8827"/>
                </a:lnTo>
                <a:lnTo>
                  <a:pt x="800037" y="7303"/>
                </a:lnTo>
                <a:lnTo>
                  <a:pt x="796354" y="6287"/>
                </a:lnTo>
                <a:lnTo>
                  <a:pt x="792543" y="5271"/>
                </a:lnTo>
                <a:lnTo>
                  <a:pt x="788861" y="4763"/>
                </a:lnTo>
                <a:lnTo>
                  <a:pt x="784543" y="4763"/>
                </a:lnTo>
                <a:lnTo>
                  <a:pt x="779717" y="5271"/>
                </a:lnTo>
                <a:lnTo>
                  <a:pt x="774383" y="5779"/>
                </a:lnTo>
                <a:lnTo>
                  <a:pt x="756095" y="10351"/>
                </a:lnTo>
                <a:lnTo>
                  <a:pt x="739966" y="14923"/>
                </a:lnTo>
                <a:lnTo>
                  <a:pt x="727647" y="18987"/>
                </a:lnTo>
                <a:lnTo>
                  <a:pt x="716979" y="22162"/>
                </a:lnTo>
                <a:lnTo>
                  <a:pt x="712153" y="23686"/>
                </a:lnTo>
                <a:lnTo>
                  <a:pt x="707199" y="25210"/>
                </a:lnTo>
                <a:lnTo>
                  <a:pt x="702374" y="25718"/>
                </a:lnTo>
                <a:lnTo>
                  <a:pt x="698183" y="26226"/>
                </a:lnTo>
                <a:lnTo>
                  <a:pt x="692722" y="26226"/>
                </a:lnTo>
                <a:lnTo>
                  <a:pt x="687896" y="25210"/>
                </a:lnTo>
                <a:lnTo>
                  <a:pt x="682054" y="23686"/>
                </a:lnTo>
                <a:lnTo>
                  <a:pt x="676085" y="22162"/>
                </a:lnTo>
                <a:lnTo>
                  <a:pt x="669099" y="20003"/>
                </a:lnTo>
                <a:lnTo>
                  <a:pt x="663258" y="18987"/>
                </a:lnTo>
                <a:lnTo>
                  <a:pt x="656273" y="17971"/>
                </a:lnTo>
                <a:lnTo>
                  <a:pt x="649796" y="17463"/>
                </a:lnTo>
                <a:lnTo>
                  <a:pt x="636968" y="16955"/>
                </a:lnTo>
                <a:lnTo>
                  <a:pt x="625666" y="17971"/>
                </a:lnTo>
                <a:lnTo>
                  <a:pt x="608013" y="20511"/>
                </a:lnTo>
                <a:lnTo>
                  <a:pt x="601028" y="22162"/>
                </a:lnTo>
                <a:lnTo>
                  <a:pt x="597853" y="21654"/>
                </a:lnTo>
                <a:lnTo>
                  <a:pt x="589217" y="22162"/>
                </a:lnTo>
                <a:lnTo>
                  <a:pt x="583883" y="22670"/>
                </a:lnTo>
                <a:lnTo>
                  <a:pt x="577405" y="25210"/>
                </a:lnTo>
                <a:lnTo>
                  <a:pt x="570421" y="27750"/>
                </a:lnTo>
                <a:lnTo>
                  <a:pt x="563436" y="31814"/>
                </a:lnTo>
                <a:lnTo>
                  <a:pt x="555943" y="37402"/>
                </a:lnTo>
                <a:lnTo>
                  <a:pt x="548958" y="43625"/>
                </a:lnTo>
                <a:lnTo>
                  <a:pt x="541465" y="51245"/>
                </a:lnTo>
                <a:lnTo>
                  <a:pt x="533972" y="59500"/>
                </a:lnTo>
                <a:lnTo>
                  <a:pt x="527495" y="68644"/>
                </a:lnTo>
                <a:lnTo>
                  <a:pt x="521018" y="77280"/>
                </a:lnTo>
                <a:lnTo>
                  <a:pt x="518859" y="82487"/>
                </a:lnTo>
                <a:lnTo>
                  <a:pt x="516192" y="87059"/>
                </a:lnTo>
                <a:lnTo>
                  <a:pt x="514033" y="92139"/>
                </a:lnTo>
                <a:lnTo>
                  <a:pt x="511874" y="96838"/>
                </a:lnTo>
                <a:lnTo>
                  <a:pt x="509842" y="106490"/>
                </a:lnTo>
                <a:lnTo>
                  <a:pt x="508191" y="117285"/>
                </a:lnTo>
                <a:lnTo>
                  <a:pt x="507683" y="127445"/>
                </a:lnTo>
                <a:lnTo>
                  <a:pt x="507048" y="137732"/>
                </a:lnTo>
                <a:lnTo>
                  <a:pt x="506540" y="147384"/>
                </a:lnTo>
                <a:lnTo>
                  <a:pt x="505524" y="156655"/>
                </a:lnTo>
                <a:lnTo>
                  <a:pt x="504889" y="160719"/>
                </a:lnTo>
                <a:lnTo>
                  <a:pt x="503873" y="164783"/>
                </a:lnTo>
                <a:lnTo>
                  <a:pt x="501714" y="168339"/>
                </a:lnTo>
                <a:lnTo>
                  <a:pt x="500063" y="171514"/>
                </a:lnTo>
                <a:lnTo>
                  <a:pt x="498539" y="174054"/>
                </a:lnTo>
                <a:lnTo>
                  <a:pt x="495872" y="176594"/>
                </a:lnTo>
                <a:lnTo>
                  <a:pt x="493205" y="178626"/>
                </a:lnTo>
                <a:lnTo>
                  <a:pt x="489903" y="179642"/>
                </a:lnTo>
                <a:lnTo>
                  <a:pt x="484568" y="181674"/>
                </a:lnTo>
                <a:lnTo>
                  <a:pt x="478092" y="182690"/>
                </a:lnTo>
                <a:lnTo>
                  <a:pt x="475424" y="183706"/>
                </a:lnTo>
                <a:lnTo>
                  <a:pt x="473266" y="184214"/>
                </a:lnTo>
                <a:lnTo>
                  <a:pt x="471107" y="185738"/>
                </a:lnTo>
                <a:lnTo>
                  <a:pt x="468440" y="186754"/>
                </a:lnTo>
                <a:lnTo>
                  <a:pt x="467424" y="188278"/>
                </a:lnTo>
                <a:lnTo>
                  <a:pt x="466280" y="190437"/>
                </a:lnTo>
                <a:lnTo>
                  <a:pt x="465773" y="192977"/>
                </a:lnTo>
                <a:lnTo>
                  <a:pt x="466280" y="196025"/>
                </a:lnTo>
                <a:lnTo>
                  <a:pt x="467424" y="202629"/>
                </a:lnTo>
                <a:lnTo>
                  <a:pt x="468440" y="209868"/>
                </a:lnTo>
                <a:lnTo>
                  <a:pt x="468440" y="212916"/>
                </a:lnTo>
                <a:lnTo>
                  <a:pt x="468440" y="215964"/>
                </a:lnTo>
                <a:lnTo>
                  <a:pt x="468440" y="219520"/>
                </a:lnTo>
                <a:lnTo>
                  <a:pt x="467932" y="222060"/>
                </a:lnTo>
                <a:lnTo>
                  <a:pt x="466789" y="224600"/>
                </a:lnTo>
                <a:lnTo>
                  <a:pt x="465265" y="227140"/>
                </a:lnTo>
                <a:lnTo>
                  <a:pt x="463614" y="229807"/>
                </a:lnTo>
                <a:lnTo>
                  <a:pt x="460947" y="231331"/>
                </a:lnTo>
                <a:lnTo>
                  <a:pt x="458280" y="232855"/>
                </a:lnTo>
                <a:lnTo>
                  <a:pt x="453961" y="233871"/>
                </a:lnTo>
                <a:lnTo>
                  <a:pt x="449643" y="234379"/>
                </a:lnTo>
                <a:lnTo>
                  <a:pt x="443802" y="234887"/>
                </a:lnTo>
                <a:lnTo>
                  <a:pt x="433007" y="235395"/>
                </a:lnTo>
                <a:lnTo>
                  <a:pt x="422847" y="236919"/>
                </a:lnTo>
                <a:lnTo>
                  <a:pt x="413195" y="239459"/>
                </a:lnTo>
                <a:lnTo>
                  <a:pt x="402399" y="242507"/>
                </a:lnTo>
                <a:lnTo>
                  <a:pt x="391224" y="246063"/>
                </a:lnTo>
                <a:lnTo>
                  <a:pt x="377761" y="250762"/>
                </a:lnTo>
                <a:lnTo>
                  <a:pt x="362776" y="255334"/>
                </a:lnTo>
                <a:lnTo>
                  <a:pt x="345630" y="260922"/>
                </a:lnTo>
                <a:lnTo>
                  <a:pt x="335852" y="263462"/>
                </a:lnTo>
                <a:lnTo>
                  <a:pt x="326199" y="265621"/>
                </a:lnTo>
                <a:lnTo>
                  <a:pt x="317183" y="267145"/>
                </a:lnTo>
                <a:lnTo>
                  <a:pt x="307530" y="268669"/>
                </a:lnTo>
                <a:lnTo>
                  <a:pt x="290893" y="271209"/>
                </a:lnTo>
                <a:lnTo>
                  <a:pt x="274765" y="272225"/>
                </a:lnTo>
                <a:lnTo>
                  <a:pt x="261811" y="272733"/>
                </a:lnTo>
                <a:lnTo>
                  <a:pt x="251651" y="272733"/>
                </a:lnTo>
                <a:lnTo>
                  <a:pt x="245809" y="272733"/>
                </a:lnTo>
                <a:lnTo>
                  <a:pt x="243649" y="272225"/>
                </a:lnTo>
                <a:lnTo>
                  <a:pt x="239332" y="273749"/>
                </a:lnTo>
                <a:lnTo>
                  <a:pt x="229680" y="277813"/>
                </a:lnTo>
                <a:lnTo>
                  <a:pt x="216218" y="283909"/>
                </a:lnTo>
                <a:lnTo>
                  <a:pt x="200724" y="291148"/>
                </a:lnTo>
                <a:lnTo>
                  <a:pt x="184086" y="299276"/>
                </a:lnTo>
                <a:lnTo>
                  <a:pt x="169609" y="308039"/>
                </a:lnTo>
                <a:lnTo>
                  <a:pt x="164148" y="311595"/>
                </a:lnTo>
                <a:lnTo>
                  <a:pt x="158814" y="315659"/>
                </a:lnTo>
                <a:lnTo>
                  <a:pt x="155004" y="319215"/>
                </a:lnTo>
                <a:lnTo>
                  <a:pt x="152972" y="322390"/>
                </a:lnTo>
                <a:lnTo>
                  <a:pt x="150813" y="327978"/>
                </a:lnTo>
                <a:lnTo>
                  <a:pt x="149161" y="332550"/>
                </a:lnTo>
                <a:lnTo>
                  <a:pt x="147511" y="336614"/>
                </a:lnTo>
                <a:lnTo>
                  <a:pt x="145352" y="340170"/>
                </a:lnTo>
                <a:lnTo>
                  <a:pt x="141668" y="344361"/>
                </a:lnTo>
                <a:lnTo>
                  <a:pt x="136335" y="349441"/>
                </a:lnTo>
                <a:lnTo>
                  <a:pt x="127699" y="355537"/>
                </a:lnTo>
                <a:lnTo>
                  <a:pt x="116904" y="363284"/>
                </a:lnTo>
                <a:lnTo>
                  <a:pt x="111061" y="367856"/>
                </a:lnTo>
                <a:lnTo>
                  <a:pt x="105220" y="371920"/>
                </a:lnTo>
                <a:lnTo>
                  <a:pt x="100393" y="375984"/>
                </a:lnTo>
                <a:lnTo>
                  <a:pt x="96076" y="380683"/>
                </a:lnTo>
                <a:lnTo>
                  <a:pt x="87948" y="388811"/>
                </a:lnTo>
                <a:lnTo>
                  <a:pt x="82105" y="395923"/>
                </a:lnTo>
                <a:lnTo>
                  <a:pt x="75121" y="407226"/>
                </a:lnTo>
                <a:lnTo>
                  <a:pt x="72961" y="412306"/>
                </a:lnTo>
                <a:lnTo>
                  <a:pt x="70295" y="411798"/>
                </a:lnTo>
                <a:lnTo>
                  <a:pt x="64961" y="411798"/>
                </a:lnTo>
                <a:lnTo>
                  <a:pt x="56324" y="411798"/>
                </a:lnTo>
                <a:lnTo>
                  <a:pt x="47689" y="412814"/>
                </a:lnTo>
                <a:lnTo>
                  <a:pt x="44005" y="413830"/>
                </a:lnTo>
                <a:lnTo>
                  <a:pt x="40196" y="414846"/>
                </a:lnTo>
                <a:lnTo>
                  <a:pt x="37021" y="416497"/>
                </a:lnTo>
                <a:lnTo>
                  <a:pt x="34861" y="418529"/>
                </a:lnTo>
                <a:lnTo>
                  <a:pt x="33846" y="420053"/>
                </a:lnTo>
                <a:lnTo>
                  <a:pt x="33211" y="421576"/>
                </a:lnTo>
                <a:lnTo>
                  <a:pt x="33211" y="423101"/>
                </a:lnTo>
                <a:lnTo>
                  <a:pt x="33211" y="424625"/>
                </a:lnTo>
                <a:lnTo>
                  <a:pt x="34354" y="428181"/>
                </a:lnTo>
                <a:lnTo>
                  <a:pt x="37021" y="433261"/>
                </a:lnTo>
                <a:lnTo>
                  <a:pt x="40196" y="437960"/>
                </a:lnTo>
                <a:lnTo>
                  <a:pt x="42355" y="443040"/>
                </a:lnTo>
                <a:lnTo>
                  <a:pt x="43498" y="447612"/>
                </a:lnTo>
                <a:lnTo>
                  <a:pt x="44005" y="452184"/>
                </a:lnTo>
                <a:lnTo>
                  <a:pt x="44005" y="457899"/>
                </a:lnTo>
                <a:lnTo>
                  <a:pt x="43498" y="462471"/>
                </a:lnTo>
                <a:lnTo>
                  <a:pt x="42355" y="467551"/>
                </a:lnTo>
                <a:lnTo>
                  <a:pt x="41339" y="471615"/>
                </a:lnTo>
                <a:lnTo>
                  <a:pt x="38672" y="481394"/>
                </a:lnTo>
                <a:lnTo>
                  <a:pt x="35878" y="490030"/>
                </a:lnTo>
                <a:lnTo>
                  <a:pt x="34861" y="494221"/>
                </a:lnTo>
                <a:lnTo>
                  <a:pt x="34354" y="498793"/>
                </a:lnTo>
                <a:lnTo>
                  <a:pt x="34861" y="502349"/>
                </a:lnTo>
                <a:lnTo>
                  <a:pt x="35370" y="505905"/>
                </a:lnTo>
                <a:lnTo>
                  <a:pt x="37529" y="513144"/>
                </a:lnTo>
                <a:lnTo>
                  <a:pt x="41847" y="520763"/>
                </a:lnTo>
                <a:lnTo>
                  <a:pt x="46165" y="527876"/>
                </a:lnTo>
                <a:lnTo>
                  <a:pt x="51499" y="535115"/>
                </a:lnTo>
                <a:lnTo>
                  <a:pt x="55817" y="542226"/>
                </a:lnTo>
                <a:lnTo>
                  <a:pt x="59499" y="550482"/>
                </a:lnTo>
                <a:lnTo>
                  <a:pt x="61659" y="554038"/>
                </a:lnTo>
                <a:lnTo>
                  <a:pt x="62802" y="557594"/>
                </a:lnTo>
                <a:lnTo>
                  <a:pt x="63818" y="562166"/>
                </a:lnTo>
                <a:lnTo>
                  <a:pt x="64326" y="566357"/>
                </a:lnTo>
                <a:lnTo>
                  <a:pt x="64961" y="585788"/>
                </a:lnTo>
                <a:lnTo>
                  <a:pt x="64326" y="605726"/>
                </a:lnTo>
                <a:lnTo>
                  <a:pt x="63310" y="621475"/>
                </a:lnTo>
                <a:lnTo>
                  <a:pt x="62802" y="628206"/>
                </a:lnTo>
                <a:lnTo>
                  <a:pt x="37021" y="652209"/>
                </a:lnTo>
                <a:lnTo>
                  <a:pt x="31052" y="657288"/>
                </a:lnTo>
                <a:lnTo>
                  <a:pt x="32703" y="655765"/>
                </a:lnTo>
                <a:close/>
                <a:moveTo>
                  <a:pt x="8573" y="667576"/>
                </a:moveTo>
                <a:lnTo>
                  <a:pt x="13907" y="664019"/>
                </a:lnTo>
                <a:lnTo>
                  <a:pt x="10732" y="665544"/>
                </a:lnTo>
                <a:lnTo>
                  <a:pt x="8573" y="667576"/>
                </a:lnTo>
                <a:close/>
              </a:path>
            </a:pathLst>
          </a:custGeom>
          <a:ln w="9525">
            <a:solidFill>
              <a:srgbClr val="FFFFFF"/>
            </a:solidFill>
          </a:ln>
        </p:spPr>
        <p:txBody>
          <a:bodyPr wrap="square" lIns="0" tIns="0" rIns="0" bIns="0" rtlCol="0">
            <a:noAutofit/>
          </a:bodyPr>
          <a:lstStyle/>
          <a:p>
            <a:endParaRPr sz="1662"/>
          </a:p>
        </p:txBody>
      </p:sp>
      <p:sp>
        <p:nvSpPr>
          <p:cNvPr id="355" name="object 355"/>
          <p:cNvSpPr/>
          <p:nvPr/>
        </p:nvSpPr>
        <p:spPr>
          <a:xfrm>
            <a:off x="997869" y="1769013"/>
            <a:ext cx="161192" cy="165647"/>
          </a:xfrm>
          <a:custGeom>
            <a:avLst/>
            <a:gdLst/>
            <a:ahLst/>
            <a:cxnLst/>
            <a:rect l="l" t="t" r="r" b="b"/>
            <a:pathLst>
              <a:path w="174625" h="179451">
                <a:moveTo>
                  <a:pt x="0" y="89662"/>
                </a:moveTo>
                <a:cubicBezTo>
                  <a:pt x="0" y="40132"/>
                  <a:pt x="39090" y="0"/>
                  <a:pt x="87312" y="0"/>
                </a:cubicBezTo>
                <a:cubicBezTo>
                  <a:pt x="135534" y="0"/>
                  <a:pt x="174625" y="40132"/>
                  <a:pt x="174625" y="89662"/>
                </a:cubicBezTo>
                <a:cubicBezTo>
                  <a:pt x="174625" y="139192"/>
                  <a:pt x="135534" y="179451"/>
                  <a:pt x="87312" y="179451"/>
                </a:cubicBezTo>
                <a:cubicBezTo>
                  <a:pt x="39090" y="179451"/>
                  <a:pt x="0" y="139192"/>
                  <a:pt x="0" y="89662"/>
                </a:cubicBezTo>
                <a:close/>
              </a:path>
            </a:pathLst>
          </a:custGeom>
          <a:solidFill>
            <a:srgbClr val="95B3D7"/>
          </a:solidFill>
        </p:spPr>
        <p:txBody>
          <a:bodyPr wrap="square" lIns="0" tIns="0" rIns="0" bIns="0" rtlCol="0">
            <a:noAutofit/>
          </a:bodyPr>
          <a:lstStyle/>
          <a:p>
            <a:endParaRPr sz="1662"/>
          </a:p>
        </p:txBody>
      </p:sp>
      <p:sp>
        <p:nvSpPr>
          <p:cNvPr id="356" name="object 356"/>
          <p:cNvSpPr/>
          <p:nvPr/>
        </p:nvSpPr>
        <p:spPr>
          <a:xfrm>
            <a:off x="993472" y="1764616"/>
            <a:ext cx="169985" cy="174439"/>
          </a:xfrm>
          <a:custGeom>
            <a:avLst/>
            <a:gdLst/>
            <a:ahLst/>
            <a:cxnLst/>
            <a:rect l="l" t="t" r="r" b="b"/>
            <a:pathLst>
              <a:path w="184150" h="188976">
                <a:moveTo>
                  <a:pt x="4763" y="94425"/>
                </a:moveTo>
                <a:cubicBezTo>
                  <a:pt x="4763" y="44895"/>
                  <a:pt x="43853" y="4763"/>
                  <a:pt x="92075" y="4763"/>
                </a:cubicBezTo>
                <a:cubicBezTo>
                  <a:pt x="140297" y="4763"/>
                  <a:pt x="179388" y="44895"/>
                  <a:pt x="179388" y="94425"/>
                </a:cubicBezTo>
                <a:cubicBezTo>
                  <a:pt x="179388" y="143955"/>
                  <a:pt x="140297" y="184214"/>
                  <a:pt x="92075" y="184214"/>
                </a:cubicBezTo>
                <a:cubicBezTo>
                  <a:pt x="43853" y="184214"/>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10" name="text 1"/>
          <p:cNvSpPr txBox="1"/>
          <p:nvPr/>
        </p:nvSpPr>
        <p:spPr>
          <a:xfrm>
            <a:off x="1051700" y="1801861"/>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357" name="object 357"/>
          <p:cNvSpPr/>
          <p:nvPr/>
        </p:nvSpPr>
        <p:spPr>
          <a:xfrm>
            <a:off x="1361284" y="2306867"/>
            <a:ext cx="161192" cy="165530"/>
          </a:xfrm>
          <a:custGeom>
            <a:avLst/>
            <a:gdLst/>
            <a:ahLst/>
            <a:cxnLst/>
            <a:rect l="l" t="t" r="r" b="b"/>
            <a:pathLst>
              <a:path w="174625" h="179324">
                <a:moveTo>
                  <a:pt x="0" y="89662"/>
                </a:moveTo>
                <a:cubicBezTo>
                  <a:pt x="0" y="40132"/>
                  <a:pt x="39116" y="0"/>
                  <a:pt x="87376" y="0"/>
                </a:cubicBezTo>
                <a:cubicBezTo>
                  <a:pt x="135509" y="0"/>
                  <a:pt x="174625" y="40132"/>
                  <a:pt x="174625" y="89662"/>
                </a:cubicBezTo>
                <a:cubicBezTo>
                  <a:pt x="174625" y="139192"/>
                  <a:pt x="135509" y="179324"/>
                  <a:pt x="87376" y="179324"/>
                </a:cubicBezTo>
                <a:cubicBezTo>
                  <a:pt x="39116" y="179324"/>
                  <a:pt x="0" y="139192"/>
                  <a:pt x="0" y="89662"/>
                </a:cubicBezTo>
                <a:close/>
              </a:path>
            </a:pathLst>
          </a:custGeom>
          <a:solidFill>
            <a:srgbClr val="95B3D7"/>
          </a:solidFill>
        </p:spPr>
        <p:txBody>
          <a:bodyPr wrap="square" lIns="0" tIns="0" rIns="0" bIns="0" rtlCol="0">
            <a:noAutofit/>
          </a:bodyPr>
          <a:lstStyle/>
          <a:p>
            <a:endParaRPr sz="1662"/>
          </a:p>
        </p:txBody>
      </p:sp>
      <p:sp>
        <p:nvSpPr>
          <p:cNvPr id="358" name="object 358"/>
          <p:cNvSpPr/>
          <p:nvPr/>
        </p:nvSpPr>
        <p:spPr>
          <a:xfrm>
            <a:off x="1356887" y="2302471"/>
            <a:ext cx="169985" cy="174322"/>
          </a:xfrm>
          <a:custGeom>
            <a:avLst/>
            <a:gdLst/>
            <a:ahLst/>
            <a:cxnLst/>
            <a:rect l="l" t="t" r="r" b="b"/>
            <a:pathLst>
              <a:path w="184150" h="188849">
                <a:moveTo>
                  <a:pt x="4763" y="94425"/>
                </a:moveTo>
                <a:cubicBezTo>
                  <a:pt x="4763" y="44895"/>
                  <a:pt x="43879" y="4763"/>
                  <a:pt x="92139" y="4763"/>
                </a:cubicBezTo>
                <a:cubicBezTo>
                  <a:pt x="140272" y="4763"/>
                  <a:pt x="179388" y="44895"/>
                  <a:pt x="179388" y="94425"/>
                </a:cubicBezTo>
                <a:cubicBezTo>
                  <a:pt x="179388" y="143955"/>
                  <a:pt x="140272" y="184087"/>
                  <a:pt x="92139"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11" name="text 1"/>
          <p:cNvSpPr txBox="1"/>
          <p:nvPr/>
        </p:nvSpPr>
        <p:spPr>
          <a:xfrm>
            <a:off x="1415210" y="2339854"/>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359" name="object 359"/>
          <p:cNvSpPr/>
          <p:nvPr/>
        </p:nvSpPr>
        <p:spPr>
          <a:xfrm>
            <a:off x="1984013" y="3244714"/>
            <a:ext cx="161310" cy="167054"/>
          </a:xfrm>
          <a:custGeom>
            <a:avLst/>
            <a:gdLst/>
            <a:ahLst/>
            <a:cxnLst/>
            <a:rect l="l" t="t" r="r" b="b"/>
            <a:pathLst>
              <a:path w="174752" h="180975">
                <a:moveTo>
                  <a:pt x="0" y="90424"/>
                </a:moveTo>
                <a:cubicBezTo>
                  <a:pt x="0" y="40513"/>
                  <a:pt x="39116" y="0"/>
                  <a:pt x="87376" y="0"/>
                </a:cubicBezTo>
                <a:cubicBezTo>
                  <a:pt x="135636" y="0"/>
                  <a:pt x="174752" y="40513"/>
                  <a:pt x="174752" y="90424"/>
                </a:cubicBezTo>
                <a:cubicBezTo>
                  <a:pt x="174752" y="140462"/>
                  <a:pt x="135636"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360" name="object 360"/>
          <p:cNvSpPr/>
          <p:nvPr/>
        </p:nvSpPr>
        <p:spPr>
          <a:xfrm>
            <a:off x="1979617" y="3240317"/>
            <a:ext cx="170102" cy="175846"/>
          </a:xfrm>
          <a:custGeom>
            <a:avLst/>
            <a:gdLst/>
            <a:ahLst/>
            <a:cxnLst/>
            <a:rect l="l" t="t" r="r" b="b"/>
            <a:pathLst>
              <a:path w="184277" h="190500">
                <a:moveTo>
                  <a:pt x="4763" y="95187"/>
                </a:moveTo>
                <a:cubicBezTo>
                  <a:pt x="4763" y="45276"/>
                  <a:pt x="43879" y="4763"/>
                  <a:pt x="92139" y="4763"/>
                </a:cubicBezTo>
                <a:cubicBezTo>
                  <a:pt x="140399" y="4763"/>
                  <a:pt x="179515" y="45276"/>
                  <a:pt x="179515" y="95187"/>
                </a:cubicBezTo>
                <a:cubicBezTo>
                  <a:pt x="179515" y="145225"/>
                  <a:pt x="140399"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12" name="text 1"/>
          <p:cNvSpPr txBox="1"/>
          <p:nvPr/>
        </p:nvSpPr>
        <p:spPr>
          <a:xfrm>
            <a:off x="2037822" y="3278755"/>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361" name="object 361"/>
          <p:cNvSpPr/>
          <p:nvPr/>
        </p:nvSpPr>
        <p:spPr>
          <a:xfrm>
            <a:off x="2085184" y="3190436"/>
            <a:ext cx="159786" cy="167054"/>
          </a:xfrm>
          <a:custGeom>
            <a:avLst/>
            <a:gdLst/>
            <a:ahLst/>
            <a:cxnLst/>
            <a:rect l="l" t="t" r="r" b="b"/>
            <a:pathLst>
              <a:path w="173101" h="180975">
                <a:moveTo>
                  <a:pt x="0" y="90551"/>
                </a:moveTo>
                <a:cubicBezTo>
                  <a:pt x="0" y="40513"/>
                  <a:pt x="38735" y="0"/>
                  <a:pt x="86487" y="0"/>
                </a:cubicBezTo>
                <a:cubicBezTo>
                  <a:pt x="134239" y="0"/>
                  <a:pt x="173101" y="40513"/>
                  <a:pt x="173101" y="90551"/>
                </a:cubicBezTo>
                <a:cubicBezTo>
                  <a:pt x="173101" y="140462"/>
                  <a:pt x="134239" y="180975"/>
                  <a:pt x="86487" y="180975"/>
                </a:cubicBezTo>
                <a:cubicBezTo>
                  <a:pt x="38735" y="180975"/>
                  <a:pt x="0" y="140462"/>
                  <a:pt x="0" y="90551"/>
                </a:cubicBezTo>
                <a:close/>
              </a:path>
            </a:pathLst>
          </a:custGeom>
          <a:solidFill>
            <a:srgbClr val="95B3D7"/>
          </a:solidFill>
        </p:spPr>
        <p:txBody>
          <a:bodyPr wrap="square" lIns="0" tIns="0" rIns="0" bIns="0" rtlCol="0">
            <a:noAutofit/>
          </a:bodyPr>
          <a:lstStyle/>
          <a:p>
            <a:endParaRPr sz="1662"/>
          </a:p>
        </p:txBody>
      </p:sp>
      <p:sp>
        <p:nvSpPr>
          <p:cNvPr id="362" name="object 362"/>
          <p:cNvSpPr/>
          <p:nvPr/>
        </p:nvSpPr>
        <p:spPr>
          <a:xfrm>
            <a:off x="2080787" y="3186039"/>
            <a:ext cx="168578" cy="175846"/>
          </a:xfrm>
          <a:custGeom>
            <a:avLst/>
            <a:gdLst/>
            <a:ahLst/>
            <a:cxnLst/>
            <a:rect l="l" t="t" r="r" b="b"/>
            <a:pathLst>
              <a:path w="182626" h="190500">
                <a:moveTo>
                  <a:pt x="4763" y="95314"/>
                </a:moveTo>
                <a:cubicBezTo>
                  <a:pt x="4763" y="45276"/>
                  <a:pt x="43498" y="4763"/>
                  <a:pt x="91250" y="4763"/>
                </a:cubicBezTo>
                <a:cubicBezTo>
                  <a:pt x="139002" y="4763"/>
                  <a:pt x="177864" y="45276"/>
                  <a:pt x="177864" y="95314"/>
                </a:cubicBezTo>
                <a:cubicBezTo>
                  <a:pt x="177864" y="145225"/>
                  <a:pt x="139002" y="185738"/>
                  <a:pt x="91250" y="185738"/>
                </a:cubicBezTo>
                <a:cubicBezTo>
                  <a:pt x="43498"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13" name="text 1"/>
          <p:cNvSpPr txBox="1"/>
          <p:nvPr/>
        </p:nvSpPr>
        <p:spPr>
          <a:xfrm>
            <a:off x="2138289" y="3224360"/>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363" name="object 363"/>
          <p:cNvSpPr/>
          <p:nvPr/>
        </p:nvSpPr>
        <p:spPr>
          <a:xfrm>
            <a:off x="2126215" y="3395590"/>
            <a:ext cx="161192" cy="165647"/>
          </a:xfrm>
          <a:custGeom>
            <a:avLst/>
            <a:gdLst/>
            <a:ahLst/>
            <a:cxnLst/>
            <a:rect l="l" t="t" r="r" b="b"/>
            <a:pathLst>
              <a:path w="174625" h="179451">
                <a:moveTo>
                  <a:pt x="0" y="89662"/>
                </a:moveTo>
                <a:cubicBezTo>
                  <a:pt x="0" y="40132"/>
                  <a:pt x="39116" y="0"/>
                  <a:pt x="87376" y="0"/>
                </a:cubicBezTo>
                <a:cubicBezTo>
                  <a:pt x="135509" y="0"/>
                  <a:pt x="174625" y="40132"/>
                  <a:pt x="174625" y="89662"/>
                </a:cubicBezTo>
                <a:cubicBezTo>
                  <a:pt x="174625" y="139191"/>
                  <a:pt x="135509" y="179451"/>
                  <a:pt x="87376" y="179451"/>
                </a:cubicBezTo>
                <a:cubicBezTo>
                  <a:pt x="39116" y="179451"/>
                  <a:pt x="0" y="139191"/>
                  <a:pt x="0" y="89662"/>
                </a:cubicBezTo>
                <a:close/>
              </a:path>
            </a:pathLst>
          </a:custGeom>
          <a:solidFill>
            <a:srgbClr val="FFE227"/>
          </a:solidFill>
        </p:spPr>
        <p:txBody>
          <a:bodyPr wrap="square" lIns="0" tIns="0" rIns="0" bIns="0" rtlCol="0">
            <a:noAutofit/>
          </a:bodyPr>
          <a:lstStyle/>
          <a:p>
            <a:endParaRPr sz="1662"/>
          </a:p>
        </p:txBody>
      </p:sp>
      <p:sp>
        <p:nvSpPr>
          <p:cNvPr id="364" name="object 364"/>
          <p:cNvSpPr/>
          <p:nvPr/>
        </p:nvSpPr>
        <p:spPr>
          <a:xfrm>
            <a:off x="2121818" y="3391193"/>
            <a:ext cx="169985" cy="174439"/>
          </a:xfrm>
          <a:custGeom>
            <a:avLst/>
            <a:gdLst/>
            <a:ahLst/>
            <a:cxnLst/>
            <a:rect l="l" t="t" r="r" b="b"/>
            <a:pathLst>
              <a:path w="184150" h="188976">
                <a:moveTo>
                  <a:pt x="4763" y="94425"/>
                </a:moveTo>
                <a:cubicBezTo>
                  <a:pt x="4763" y="44895"/>
                  <a:pt x="43879" y="4763"/>
                  <a:pt x="92139" y="4763"/>
                </a:cubicBezTo>
                <a:cubicBezTo>
                  <a:pt x="140272" y="4763"/>
                  <a:pt x="179388" y="44895"/>
                  <a:pt x="179388" y="94425"/>
                </a:cubicBezTo>
                <a:cubicBezTo>
                  <a:pt x="179388" y="143954"/>
                  <a:pt x="140272" y="184214"/>
                  <a:pt x="92139" y="184214"/>
                </a:cubicBezTo>
                <a:cubicBezTo>
                  <a:pt x="43879" y="184214"/>
                  <a:pt x="4763" y="143954"/>
                  <a:pt x="4763" y="94425"/>
                </a:cubicBezTo>
                <a:close/>
              </a:path>
            </a:pathLst>
          </a:custGeom>
          <a:ln w="9525">
            <a:solidFill>
              <a:srgbClr val="FFFFFF"/>
            </a:solidFill>
          </a:ln>
        </p:spPr>
        <p:txBody>
          <a:bodyPr wrap="square" lIns="0" tIns="0" rIns="0" bIns="0" rtlCol="0">
            <a:noAutofit/>
          </a:bodyPr>
          <a:lstStyle/>
          <a:p>
            <a:endParaRPr sz="1662"/>
          </a:p>
        </p:txBody>
      </p:sp>
      <p:sp>
        <p:nvSpPr>
          <p:cNvPr id="14" name="text 1"/>
          <p:cNvSpPr txBox="1"/>
          <p:nvPr/>
        </p:nvSpPr>
        <p:spPr>
          <a:xfrm>
            <a:off x="2180258" y="3428927"/>
            <a:ext cx="54054" cy="113557"/>
          </a:xfrm>
          <a:prstGeom prst="rect">
            <a:avLst/>
          </a:prstGeom>
        </p:spPr>
        <p:txBody>
          <a:bodyPr vert="horz" wrap="none" lIns="0" tIns="0" rIns="0" bIns="0" rtlCol="0">
            <a:spAutoFit/>
          </a:bodyPr>
          <a:lstStyle/>
          <a:p>
            <a:r>
              <a:rPr sz="738" spc="9" dirty="0">
                <a:latin typeface="Arial"/>
                <a:cs typeface="Arial"/>
              </a:rPr>
              <a:t>3</a:t>
            </a:r>
            <a:endParaRPr sz="738">
              <a:latin typeface="Arial"/>
              <a:cs typeface="Arial"/>
            </a:endParaRPr>
          </a:p>
        </p:txBody>
      </p:sp>
      <p:sp>
        <p:nvSpPr>
          <p:cNvPr id="365" name="object 365"/>
          <p:cNvSpPr/>
          <p:nvPr/>
        </p:nvSpPr>
        <p:spPr>
          <a:xfrm>
            <a:off x="2325507" y="3190436"/>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366" name="object 366"/>
          <p:cNvSpPr/>
          <p:nvPr/>
        </p:nvSpPr>
        <p:spPr>
          <a:xfrm>
            <a:off x="2321110" y="3186039"/>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15" name="text 1"/>
          <p:cNvSpPr txBox="1"/>
          <p:nvPr/>
        </p:nvSpPr>
        <p:spPr>
          <a:xfrm>
            <a:off x="2379433" y="3224360"/>
            <a:ext cx="54054" cy="113557"/>
          </a:xfrm>
          <a:prstGeom prst="rect">
            <a:avLst/>
          </a:prstGeom>
        </p:spPr>
        <p:txBody>
          <a:bodyPr vert="horz" wrap="none" lIns="0" tIns="0" rIns="0" bIns="0" rtlCol="0">
            <a:spAutoFit/>
          </a:bodyPr>
          <a:lstStyle/>
          <a:p>
            <a:r>
              <a:rPr sz="738" spc="9" dirty="0">
                <a:latin typeface="Arial"/>
                <a:cs typeface="Arial"/>
              </a:rPr>
              <a:t>7</a:t>
            </a:r>
            <a:endParaRPr sz="738">
              <a:latin typeface="Arial"/>
              <a:cs typeface="Arial"/>
            </a:endParaRPr>
          </a:p>
        </p:txBody>
      </p:sp>
      <p:sp>
        <p:nvSpPr>
          <p:cNvPr id="367" name="object 367"/>
          <p:cNvSpPr/>
          <p:nvPr/>
        </p:nvSpPr>
        <p:spPr>
          <a:xfrm>
            <a:off x="2325507" y="3313528"/>
            <a:ext cx="161192" cy="165647"/>
          </a:xfrm>
          <a:custGeom>
            <a:avLst/>
            <a:gdLst/>
            <a:ahLst/>
            <a:cxnLst/>
            <a:rect l="l" t="t" r="r" b="b"/>
            <a:pathLst>
              <a:path w="174625" h="179451">
                <a:moveTo>
                  <a:pt x="0" y="89662"/>
                </a:moveTo>
                <a:cubicBezTo>
                  <a:pt x="0" y="40132"/>
                  <a:pt x="39116" y="0"/>
                  <a:pt x="87376" y="0"/>
                </a:cubicBezTo>
                <a:cubicBezTo>
                  <a:pt x="135509" y="0"/>
                  <a:pt x="174625" y="40132"/>
                  <a:pt x="174625" y="89662"/>
                </a:cubicBezTo>
                <a:cubicBezTo>
                  <a:pt x="174625" y="139191"/>
                  <a:pt x="135509" y="179451"/>
                  <a:pt x="87376" y="179451"/>
                </a:cubicBezTo>
                <a:cubicBezTo>
                  <a:pt x="39116" y="179451"/>
                  <a:pt x="0" y="139191"/>
                  <a:pt x="0" y="89662"/>
                </a:cubicBezTo>
                <a:close/>
              </a:path>
            </a:pathLst>
          </a:custGeom>
          <a:solidFill>
            <a:srgbClr val="FFE227"/>
          </a:solidFill>
        </p:spPr>
        <p:txBody>
          <a:bodyPr wrap="square" lIns="0" tIns="0" rIns="0" bIns="0" rtlCol="0">
            <a:noAutofit/>
          </a:bodyPr>
          <a:lstStyle/>
          <a:p>
            <a:endParaRPr sz="1662"/>
          </a:p>
        </p:txBody>
      </p:sp>
      <p:sp>
        <p:nvSpPr>
          <p:cNvPr id="368" name="object 368"/>
          <p:cNvSpPr/>
          <p:nvPr/>
        </p:nvSpPr>
        <p:spPr>
          <a:xfrm>
            <a:off x="2321110" y="3309131"/>
            <a:ext cx="169985" cy="174439"/>
          </a:xfrm>
          <a:custGeom>
            <a:avLst/>
            <a:gdLst/>
            <a:ahLst/>
            <a:cxnLst/>
            <a:rect l="l" t="t" r="r" b="b"/>
            <a:pathLst>
              <a:path w="184150" h="188976">
                <a:moveTo>
                  <a:pt x="4763" y="94425"/>
                </a:moveTo>
                <a:cubicBezTo>
                  <a:pt x="4763" y="44895"/>
                  <a:pt x="43879" y="4763"/>
                  <a:pt x="92139" y="4763"/>
                </a:cubicBezTo>
                <a:cubicBezTo>
                  <a:pt x="140272" y="4763"/>
                  <a:pt x="179388" y="44895"/>
                  <a:pt x="179388" y="94425"/>
                </a:cubicBezTo>
                <a:cubicBezTo>
                  <a:pt x="179388" y="143954"/>
                  <a:pt x="140272" y="184214"/>
                  <a:pt x="92139" y="184214"/>
                </a:cubicBezTo>
                <a:cubicBezTo>
                  <a:pt x="43879" y="184214"/>
                  <a:pt x="4763" y="143954"/>
                  <a:pt x="4763" y="94425"/>
                </a:cubicBezTo>
                <a:close/>
              </a:path>
            </a:pathLst>
          </a:custGeom>
          <a:ln w="9525">
            <a:solidFill>
              <a:srgbClr val="FFFFFF"/>
            </a:solidFill>
          </a:ln>
        </p:spPr>
        <p:txBody>
          <a:bodyPr wrap="square" lIns="0" tIns="0" rIns="0" bIns="0" rtlCol="0">
            <a:noAutofit/>
          </a:bodyPr>
          <a:lstStyle/>
          <a:p>
            <a:endParaRPr sz="1662"/>
          </a:p>
        </p:txBody>
      </p:sp>
      <p:sp>
        <p:nvSpPr>
          <p:cNvPr id="16" name="text 1"/>
          <p:cNvSpPr txBox="1"/>
          <p:nvPr/>
        </p:nvSpPr>
        <p:spPr>
          <a:xfrm>
            <a:off x="2379433" y="3346749"/>
            <a:ext cx="54054" cy="113557"/>
          </a:xfrm>
          <a:prstGeom prst="rect">
            <a:avLst/>
          </a:prstGeom>
        </p:spPr>
        <p:txBody>
          <a:bodyPr vert="horz" wrap="none" lIns="0" tIns="0" rIns="0" bIns="0" rtlCol="0">
            <a:spAutoFit/>
          </a:bodyPr>
          <a:lstStyle/>
          <a:p>
            <a:r>
              <a:rPr sz="738" spc="9" dirty="0">
                <a:latin typeface="Arial"/>
                <a:cs typeface="Arial"/>
              </a:rPr>
              <a:t>8</a:t>
            </a:r>
            <a:endParaRPr sz="738">
              <a:latin typeface="Arial"/>
              <a:cs typeface="Arial"/>
            </a:endParaRPr>
          </a:p>
        </p:txBody>
      </p:sp>
      <p:sp>
        <p:nvSpPr>
          <p:cNvPr id="369" name="object 369"/>
          <p:cNvSpPr/>
          <p:nvPr/>
        </p:nvSpPr>
        <p:spPr>
          <a:xfrm>
            <a:off x="2296903" y="3513054"/>
            <a:ext cx="159786" cy="167053"/>
          </a:xfrm>
          <a:custGeom>
            <a:avLst/>
            <a:gdLst/>
            <a:ahLst/>
            <a:cxnLst/>
            <a:rect l="l" t="t" r="r" b="b"/>
            <a:pathLst>
              <a:path w="173101" h="180974">
                <a:moveTo>
                  <a:pt x="0" y="90551"/>
                </a:moveTo>
                <a:cubicBezTo>
                  <a:pt x="0" y="40512"/>
                  <a:pt x="38735" y="0"/>
                  <a:pt x="86487" y="0"/>
                </a:cubicBezTo>
                <a:cubicBezTo>
                  <a:pt x="134366" y="0"/>
                  <a:pt x="173101" y="40512"/>
                  <a:pt x="173101" y="90551"/>
                </a:cubicBezTo>
                <a:cubicBezTo>
                  <a:pt x="173101" y="140462"/>
                  <a:pt x="134366" y="180975"/>
                  <a:pt x="86487" y="180975"/>
                </a:cubicBezTo>
                <a:cubicBezTo>
                  <a:pt x="38735" y="180975"/>
                  <a:pt x="0" y="140462"/>
                  <a:pt x="0" y="90551"/>
                </a:cubicBezTo>
                <a:close/>
              </a:path>
            </a:pathLst>
          </a:custGeom>
          <a:solidFill>
            <a:srgbClr val="FFE227"/>
          </a:solidFill>
        </p:spPr>
        <p:txBody>
          <a:bodyPr wrap="square" lIns="0" tIns="0" rIns="0" bIns="0" rtlCol="0">
            <a:noAutofit/>
          </a:bodyPr>
          <a:lstStyle/>
          <a:p>
            <a:endParaRPr sz="1662"/>
          </a:p>
        </p:txBody>
      </p:sp>
      <p:sp>
        <p:nvSpPr>
          <p:cNvPr id="370" name="object 370"/>
          <p:cNvSpPr/>
          <p:nvPr/>
        </p:nvSpPr>
        <p:spPr>
          <a:xfrm>
            <a:off x="2292506" y="3508658"/>
            <a:ext cx="168578" cy="175845"/>
          </a:xfrm>
          <a:custGeom>
            <a:avLst/>
            <a:gdLst/>
            <a:ahLst/>
            <a:cxnLst/>
            <a:rect l="l" t="t" r="r" b="b"/>
            <a:pathLst>
              <a:path w="182626" h="190499">
                <a:moveTo>
                  <a:pt x="4763" y="95314"/>
                </a:moveTo>
                <a:cubicBezTo>
                  <a:pt x="4763" y="45275"/>
                  <a:pt x="43498" y="4763"/>
                  <a:pt x="91250" y="4763"/>
                </a:cubicBezTo>
                <a:cubicBezTo>
                  <a:pt x="139129" y="4763"/>
                  <a:pt x="177864" y="45275"/>
                  <a:pt x="177864" y="95314"/>
                </a:cubicBezTo>
                <a:cubicBezTo>
                  <a:pt x="177864" y="145225"/>
                  <a:pt x="139129" y="185738"/>
                  <a:pt x="91250" y="185738"/>
                </a:cubicBezTo>
                <a:cubicBezTo>
                  <a:pt x="43498"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17" name="text 1"/>
          <p:cNvSpPr txBox="1"/>
          <p:nvPr/>
        </p:nvSpPr>
        <p:spPr>
          <a:xfrm>
            <a:off x="2324804" y="3547096"/>
            <a:ext cx="108107" cy="113557"/>
          </a:xfrm>
          <a:prstGeom prst="rect">
            <a:avLst/>
          </a:prstGeom>
        </p:spPr>
        <p:txBody>
          <a:bodyPr vert="horz" wrap="none" lIns="0" tIns="0" rIns="0" bIns="0" rtlCol="0">
            <a:spAutoFit/>
          </a:bodyPr>
          <a:lstStyle/>
          <a:p>
            <a:r>
              <a:rPr sz="738" spc="9" dirty="0">
                <a:latin typeface="Arial"/>
                <a:cs typeface="Arial"/>
              </a:rPr>
              <a:t>17</a:t>
            </a:r>
            <a:endParaRPr sz="738">
              <a:latin typeface="Arial"/>
              <a:cs typeface="Arial"/>
            </a:endParaRPr>
          </a:p>
        </p:txBody>
      </p:sp>
      <p:sp>
        <p:nvSpPr>
          <p:cNvPr id="371" name="object 371"/>
          <p:cNvSpPr/>
          <p:nvPr/>
        </p:nvSpPr>
        <p:spPr>
          <a:xfrm>
            <a:off x="2554107" y="3460067"/>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372" name="object 372"/>
          <p:cNvSpPr/>
          <p:nvPr/>
        </p:nvSpPr>
        <p:spPr>
          <a:xfrm>
            <a:off x="2549710" y="3455670"/>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18" name="text 1"/>
          <p:cNvSpPr txBox="1"/>
          <p:nvPr/>
        </p:nvSpPr>
        <p:spPr>
          <a:xfrm>
            <a:off x="2582829" y="3494225"/>
            <a:ext cx="108107" cy="113557"/>
          </a:xfrm>
          <a:prstGeom prst="rect">
            <a:avLst/>
          </a:prstGeom>
        </p:spPr>
        <p:txBody>
          <a:bodyPr vert="horz" wrap="none" lIns="0" tIns="0" rIns="0" bIns="0" rtlCol="0">
            <a:spAutoFit/>
          </a:bodyPr>
          <a:lstStyle/>
          <a:p>
            <a:r>
              <a:rPr sz="738" spc="9" dirty="0">
                <a:latin typeface="Arial"/>
                <a:cs typeface="Arial"/>
              </a:rPr>
              <a:t>13</a:t>
            </a:r>
            <a:endParaRPr sz="738">
              <a:latin typeface="Arial"/>
              <a:cs typeface="Arial"/>
            </a:endParaRPr>
          </a:p>
        </p:txBody>
      </p:sp>
      <p:sp>
        <p:nvSpPr>
          <p:cNvPr id="373" name="object 373"/>
          <p:cNvSpPr/>
          <p:nvPr/>
        </p:nvSpPr>
        <p:spPr>
          <a:xfrm>
            <a:off x="2857383" y="3518682"/>
            <a:ext cx="159786" cy="167054"/>
          </a:xfrm>
          <a:custGeom>
            <a:avLst/>
            <a:gdLst/>
            <a:ahLst/>
            <a:cxnLst/>
            <a:rect l="l" t="t" r="r" b="b"/>
            <a:pathLst>
              <a:path w="173101" h="180975">
                <a:moveTo>
                  <a:pt x="0" y="90551"/>
                </a:moveTo>
                <a:cubicBezTo>
                  <a:pt x="0" y="40513"/>
                  <a:pt x="38862" y="0"/>
                  <a:pt x="86614" y="0"/>
                </a:cubicBezTo>
                <a:cubicBezTo>
                  <a:pt x="134366" y="0"/>
                  <a:pt x="173101" y="40513"/>
                  <a:pt x="173101" y="90551"/>
                </a:cubicBezTo>
                <a:cubicBezTo>
                  <a:pt x="173101" y="140462"/>
                  <a:pt x="134366" y="180975"/>
                  <a:pt x="86614" y="180975"/>
                </a:cubicBezTo>
                <a:cubicBezTo>
                  <a:pt x="38862" y="180975"/>
                  <a:pt x="0" y="140462"/>
                  <a:pt x="0" y="90551"/>
                </a:cubicBezTo>
                <a:close/>
              </a:path>
            </a:pathLst>
          </a:custGeom>
          <a:solidFill>
            <a:srgbClr val="FFE227"/>
          </a:solidFill>
        </p:spPr>
        <p:txBody>
          <a:bodyPr wrap="square" lIns="0" tIns="0" rIns="0" bIns="0" rtlCol="0">
            <a:noAutofit/>
          </a:bodyPr>
          <a:lstStyle/>
          <a:p>
            <a:endParaRPr sz="1662"/>
          </a:p>
        </p:txBody>
      </p:sp>
      <p:sp>
        <p:nvSpPr>
          <p:cNvPr id="374" name="object 374"/>
          <p:cNvSpPr/>
          <p:nvPr/>
        </p:nvSpPr>
        <p:spPr>
          <a:xfrm>
            <a:off x="2852986" y="3514285"/>
            <a:ext cx="168578" cy="175846"/>
          </a:xfrm>
          <a:custGeom>
            <a:avLst/>
            <a:gdLst/>
            <a:ahLst/>
            <a:cxnLst/>
            <a:rect l="l" t="t" r="r" b="b"/>
            <a:pathLst>
              <a:path w="182626" h="190500">
                <a:moveTo>
                  <a:pt x="4763" y="95314"/>
                </a:moveTo>
                <a:cubicBezTo>
                  <a:pt x="4763" y="45276"/>
                  <a:pt x="43625" y="4763"/>
                  <a:pt x="91377" y="4763"/>
                </a:cubicBezTo>
                <a:cubicBezTo>
                  <a:pt x="139129" y="4763"/>
                  <a:pt x="177864" y="45276"/>
                  <a:pt x="177864" y="95314"/>
                </a:cubicBezTo>
                <a:cubicBezTo>
                  <a:pt x="177864" y="145225"/>
                  <a:pt x="139129" y="185738"/>
                  <a:pt x="91377" y="185738"/>
                </a:cubicBezTo>
                <a:cubicBezTo>
                  <a:pt x="43625"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19" name="text 1"/>
          <p:cNvSpPr txBox="1"/>
          <p:nvPr/>
        </p:nvSpPr>
        <p:spPr>
          <a:xfrm>
            <a:off x="2885284" y="3552723"/>
            <a:ext cx="108107" cy="113557"/>
          </a:xfrm>
          <a:prstGeom prst="rect">
            <a:avLst/>
          </a:prstGeom>
        </p:spPr>
        <p:txBody>
          <a:bodyPr vert="horz" wrap="none" lIns="0" tIns="0" rIns="0" bIns="0" rtlCol="0">
            <a:spAutoFit/>
          </a:bodyPr>
          <a:lstStyle/>
          <a:p>
            <a:r>
              <a:rPr sz="738" spc="9" dirty="0">
                <a:latin typeface="Arial"/>
                <a:cs typeface="Arial"/>
              </a:rPr>
              <a:t>32</a:t>
            </a:r>
            <a:endParaRPr sz="738">
              <a:latin typeface="Arial"/>
              <a:cs typeface="Arial"/>
            </a:endParaRPr>
          </a:p>
        </p:txBody>
      </p:sp>
      <p:sp>
        <p:nvSpPr>
          <p:cNvPr id="375" name="object 375"/>
          <p:cNvSpPr/>
          <p:nvPr/>
        </p:nvSpPr>
        <p:spPr>
          <a:xfrm>
            <a:off x="3017169" y="3518682"/>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376" name="object 376"/>
          <p:cNvSpPr/>
          <p:nvPr/>
        </p:nvSpPr>
        <p:spPr>
          <a:xfrm>
            <a:off x="3012772" y="3514285"/>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20" name="text 1"/>
          <p:cNvSpPr txBox="1"/>
          <p:nvPr/>
        </p:nvSpPr>
        <p:spPr>
          <a:xfrm>
            <a:off x="3045890" y="3552723"/>
            <a:ext cx="108107" cy="113557"/>
          </a:xfrm>
          <a:prstGeom prst="rect">
            <a:avLst/>
          </a:prstGeom>
        </p:spPr>
        <p:txBody>
          <a:bodyPr vert="horz" wrap="none" lIns="0" tIns="0" rIns="0" bIns="0" rtlCol="0">
            <a:spAutoFit/>
          </a:bodyPr>
          <a:lstStyle/>
          <a:p>
            <a:r>
              <a:rPr sz="738" spc="9" dirty="0">
                <a:latin typeface="Arial"/>
                <a:cs typeface="Arial"/>
              </a:rPr>
              <a:t>20</a:t>
            </a:r>
            <a:endParaRPr sz="738">
              <a:latin typeface="Arial"/>
              <a:cs typeface="Arial"/>
            </a:endParaRPr>
          </a:p>
        </p:txBody>
      </p:sp>
      <p:sp>
        <p:nvSpPr>
          <p:cNvPr id="377" name="object 377"/>
          <p:cNvSpPr/>
          <p:nvPr/>
        </p:nvSpPr>
        <p:spPr>
          <a:xfrm>
            <a:off x="4205536" y="2337582"/>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378" name="object 378"/>
          <p:cNvSpPr/>
          <p:nvPr/>
        </p:nvSpPr>
        <p:spPr>
          <a:xfrm>
            <a:off x="4201140" y="2333185"/>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21" name="text 1"/>
          <p:cNvSpPr txBox="1"/>
          <p:nvPr/>
        </p:nvSpPr>
        <p:spPr>
          <a:xfrm>
            <a:off x="4259697" y="2371389"/>
            <a:ext cx="54054" cy="113557"/>
          </a:xfrm>
          <a:prstGeom prst="rect">
            <a:avLst/>
          </a:prstGeom>
        </p:spPr>
        <p:txBody>
          <a:bodyPr vert="horz" wrap="none" lIns="0" tIns="0" rIns="0" bIns="0" rtlCol="0">
            <a:spAutoFit/>
          </a:bodyPr>
          <a:lstStyle/>
          <a:p>
            <a:r>
              <a:rPr sz="738" spc="9" dirty="0">
                <a:latin typeface="Arial"/>
                <a:cs typeface="Arial"/>
              </a:rPr>
              <a:t>1</a:t>
            </a:r>
            <a:endParaRPr sz="738">
              <a:latin typeface="Arial"/>
              <a:cs typeface="Arial"/>
            </a:endParaRPr>
          </a:p>
        </p:txBody>
      </p:sp>
      <p:sp>
        <p:nvSpPr>
          <p:cNvPr id="379" name="object 379"/>
          <p:cNvSpPr/>
          <p:nvPr/>
        </p:nvSpPr>
        <p:spPr>
          <a:xfrm>
            <a:off x="4072246" y="2623391"/>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380" name="object 380"/>
          <p:cNvSpPr/>
          <p:nvPr/>
        </p:nvSpPr>
        <p:spPr>
          <a:xfrm>
            <a:off x="4067848" y="2618994"/>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22" name="text 1"/>
          <p:cNvSpPr txBox="1"/>
          <p:nvPr/>
        </p:nvSpPr>
        <p:spPr>
          <a:xfrm>
            <a:off x="4100967" y="2657197"/>
            <a:ext cx="108107" cy="113557"/>
          </a:xfrm>
          <a:prstGeom prst="rect">
            <a:avLst/>
          </a:prstGeom>
        </p:spPr>
        <p:txBody>
          <a:bodyPr vert="horz" wrap="none" lIns="0" tIns="0" rIns="0" bIns="0" rtlCol="0">
            <a:spAutoFit/>
          </a:bodyPr>
          <a:lstStyle/>
          <a:p>
            <a:r>
              <a:rPr sz="738" spc="9" dirty="0">
                <a:latin typeface="Arial"/>
                <a:cs typeface="Arial"/>
              </a:rPr>
              <a:t>25</a:t>
            </a:r>
            <a:endParaRPr sz="738">
              <a:latin typeface="Arial"/>
              <a:cs typeface="Arial"/>
            </a:endParaRPr>
          </a:p>
        </p:txBody>
      </p:sp>
      <p:sp>
        <p:nvSpPr>
          <p:cNvPr id="381" name="object 381"/>
          <p:cNvSpPr/>
          <p:nvPr/>
        </p:nvSpPr>
        <p:spPr>
          <a:xfrm>
            <a:off x="5550760" y="2111913"/>
            <a:ext cx="159786" cy="167054"/>
          </a:xfrm>
          <a:custGeom>
            <a:avLst/>
            <a:gdLst/>
            <a:ahLst/>
            <a:cxnLst/>
            <a:rect l="l" t="t" r="r" b="b"/>
            <a:pathLst>
              <a:path w="173101" h="180975">
                <a:moveTo>
                  <a:pt x="0" y="90551"/>
                </a:moveTo>
                <a:cubicBezTo>
                  <a:pt x="0" y="40513"/>
                  <a:pt x="38862" y="0"/>
                  <a:pt x="86614" y="0"/>
                </a:cubicBezTo>
                <a:cubicBezTo>
                  <a:pt x="134366" y="0"/>
                  <a:pt x="173101" y="40513"/>
                  <a:pt x="173101" y="90551"/>
                </a:cubicBezTo>
                <a:cubicBezTo>
                  <a:pt x="173101" y="140462"/>
                  <a:pt x="134366" y="180975"/>
                  <a:pt x="86614" y="180975"/>
                </a:cubicBezTo>
                <a:cubicBezTo>
                  <a:pt x="38862" y="180975"/>
                  <a:pt x="0" y="140462"/>
                  <a:pt x="0" y="90551"/>
                </a:cubicBezTo>
                <a:close/>
              </a:path>
            </a:pathLst>
          </a:custGeom>
          <a:solidFill>
            <a:srgbClr val="FFE227"/>
          </a:solidFill>
        </p:spPr>
        <p:txBody>
          <a:bodyPr wrap="square" lIns="0" tIns="0" rIns="0" bIns="0" rtlCol="0">
            <a:noAutofit/>
          </a:bodyPr>
          <a:lstStyle/>
          <a:p>
            <a:endParaRPr sz="1662"/>
          </a:p>
        </p:txBody>
      </p:sp>
      <p:sp>
        <p:nvSpPr>
          <p:cNvPr id="382" name="object 382"/>
          <p:cNvSpPr/>
          <p:nvPr/>
        </p:nvSpPr>
        <p:spPr>
          <a:xfrm>
            <a:off x="5546363" y="2107516"/>
            <a:ext cx="168578" cy="175846"/>
          </a:xfrm>
          <a:custGeom>
            <a:avLst/>
            <a:gdLst/>
            <a:ahLst/>
            <a:cxnLst/>
            <a:rect l="l" t="t" r="r" b="b"/>
            <a:pathLst>
              <a:path w="182626" h="190500">
                <a:moveTo>
                  <a:pt x="4763" y="95314"/>
                </a:moveTo>
                <a:cubicBezTo>
                  <a:pt x="4763" y="45276"/>
                  <a:pt x="43625" y="4763"/>
                  <a:pt x="91377" y="4763"/>
                </a:cubicBezTo>
                <a:cubicBezTo>
                  <a:pt x="139129" y="4763"/>
                  <a:pt x="177864" y="45276"/>
                  <a:pt x="177864" y="95314"/>
                </a:cubicBezTo>
                <a:cubicBezTo>
                  <a:pt x="177864" y="145225"/>
                  <a:pt x="139129" y="185738"/>
                  <a:pt x="91377" y="185738"/>
                </a:cubicBezTo>
                <a:cubicBezTo>
                  <a:pt x="43625"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23" name="text 1"/>
          <p:cNvSpPr txBox="1"/>
          <p:nvPr/>
        </p:nvSpPr>
        <p:spPr>
          <a:xfrm>
            <a:off x="5579247" y="2145719"/>
            <a:ext cx="108107" cy="113557"/>
          </a:xfrm>
          <a:prstGeom prst="rect">
            <a:avLst/>
          </a:prstGeom>
        </p:spPr>
        <p:txBody>
          <a:bodyPr vert="horz" wrap="none" lIns="0" tIns="0" rIns="0" bIns="0" rtlCol="0">
            <a:spAutoFit/>
          </a:bodyPr>
          <a:lstStyle/>
          <a:p>
            <a:r>
              <a:rPr sz="738" spc="9" dirty="0">
                <a:latin typeface="Arial"/>
                <a:cs typeface="Arial"/>
              </a:rPr>
              <a:t>15</a:t>
            </a:r>
            <a:endParaRPr sz="738">
              <a:latin typeface="Arial"/>
              <a:cs typeface="Arial"/>
            </a:endParaRPr>
          </a:p>
        </p:txBody>
      </p:sp>
      <p:sp>
        <p:nvSpPr>
          <p:cNvPr id="383" name="object 383"/>
          <p:cNvSpPr/>
          <p:nvPr/>
        </p:nvSpPr>
        <p:spPr>
          <a:xfrm>
            <a:off x="5323684" y="2227737"/>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384" name="object 384"/>
          <p:cNvSpPr/>
          <p:nvPr/>
        </p:nvSpPr>
        <p:spPr>
          <a:xfrm>
            <a:off x="5319287" y="2223340"/>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24" name="text 1"/>
          <p:cNvSpPr txBox="1"/>
          <p:nvPr/>
        </p:nvSpPr>
        <p:spPr>
          <a:xfrm>
            <a:off x="5378079" y="2261661"/>
            <a:ext cx="54054" cy="113557"/>
          </a:xfrm>
          <a:prstGeom prst="rect">
            <a:avLst/>
          </a:prstGeom>
        </p:spPr>
        <p:txBody>
          <a:bodyPr vert="horz" wrap="none" lIns="0" tIns="0" rIns="0" bIns="0" rtlCol="0">
            <a:spAutoFit/>
          </a:bodyPr>
          <a:lstStyle/>
          <a:p>
            <a:r>
              <a:rPr sz="738" spc="9" dirty="0">
                <a:latin typeface="Arial"/>
                <a:cs typeface="Arial"/>
              </a:rPr>
              <a:t>2</a:t>
            </a:r>
            <a:endParaRPr sz="738">
              <a:latin typeface="Arial"/>
              <a:cs typeface="Arial"/>
            </a:endParaRPr>
          </a:p>
        </p:txBody>
      </p:sp>
      <p:sp>
        <p:nvSpPr>
          <p:cNvPr id="385" name="object 385"/>
          <p:cNvSpPr/>
          <p:nvPr/>
        </p:nvSpPr>
        <p:spPr>
          <a:xfrm>
            <a:off x="4656875" y="3158197"/>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386" name="object 386"/>
          <p:cNvSpPr/>
          <p:nvPr/>
        </p:nvSpPr>
        <p:spPr>
          <a:xfrm>
            <a:off x="4652479" y="3153800"/>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25" name="text 1"/>
          <p:cNvSpPr txBox="1"/>
          <p:nvPr/>
        </p:nvSpPr>
        <p:spPr>
          <a:xfrm>
            <a:off x="4711270" y="3192356"/>
            <a:ext cx="54054" cy="113557"/>
          </a:xfrm>
          <a:prstGeom prst="rect">
            <a:avLst/>
          </a:prstGeom>
        </p:spPr>
        <p:txBody>
          <a:bodyPr vert="horz" wrap="none" lIns="0" tIns="0" rIns="0" bIns="0" rtlCol="0">
            <a:spAutoFit/>
          </a:bodyPr>
          <a:lstStyle/>
          <a:p>
            <a:r>
              <a:rPr sz="738" spc="9" dirty="0">
                <a:latin typeface="Arial"/>
                <a:cs typeface="Arial"/>
              </a:rPr>
              <a:t>9</a:t>
            </a:r>
            <a:endParaRPr sz="738">
              <a:latin typeface="Arial"/>
              <a:cs typeface="Arial"/>
            </a:endParaRPr>
          </a:p>
        </p:txBody>
      </p:sp>
      <p:sp>
        <p:nvSpPr>
          <p:cNvPr id="387" name="object 387"/>
          <p:cNvSpPr/>
          <p:nvPr/>
        </p:nvSpPr>
        <p:spPr>
          <a:xfrm>
            <a:off x="1523883" y="2139814"/>
            <a:ext cx="161309" cy="167054"/>
          </a:xfrm>
          <a:custGeom>
            <a:avLst/>
            <a:gdLst/>
            <a:ahLst/>
            <a:cxnLst/>
            <a:rect l="l" t="t" r="r" b="b"/>
            <a:pathLst>
              <a:path w="174751" h="180975">
                <a:moveTo>
                  <a:pt x="0" y="90424"/>
                </a:moveTo>
                <a:cubicBezTo>
                  <a:pt x="0" y="40513"/>
                  <a:pt x="39116" y="0"/>
                  <a:pt x="87376" y="0"/>
                </a:cubicBezTo>
                <a:cubicBezTo>
                  <a:pt x="135636" y="0"/>
                  <a:pt x="174752" y="40513"/>
                  <a:pt x="174752" y="90424"/>
                </a:cubicBezTo>
                <a:cubicBezTo>
                  <a:pt x="174752" y="140462"/>
                  <a:pt x="135636"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388" name="object 388"/>
          <p:cNvSpPr/>
          <p:nvPr/>
        </p:nvSpPr>
        <p:spPr>
          <a:xfrm>
            <a:off x="1519486" y="2135417"/>
            <a:ext cx="170101" cy="175846"/>
          </a:xfrm>
          <a:custGeom>
            <a:avLst/>
            <a:gdLst/>
            <a:ahLst/>
            <a:cxnLst/>
            <a:rect l="l" t="t" r="r" b="b"/>
            <a:pathLst>
              <a:path w="184276" h="190500">
                <a:moveTo>
                  <a:pt x="4763" y="95187"/>
                </a:moveTo>
                <a:cubicBezTo>
                  <a:pt x="4763" y="45276"/>
                  <a:pt x="43879" y="4763"/>
                  <a:pt x="92139" y="4763"/>
                </a:cubicBezTo>
                <a:cubicBezTo>
                  <a:pt x="140399" y="4763"/>
                  <a:pt x="179515" y="45276"/>
                  <a:pt x="179515" y="95187"/>
                </a:cubicBezTo>
                <a:cubicBezTo>
                  <a:pt x="179515" y="145225"/>
                  <a:pt x="140399"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26" name="text 1"/>
          <p:cNvSpPr txBox="1"/>
          <p:nvPr/>
        </p:nvSpPr>
        <p:spPr>
          <a:xfrm>
            <a:off x="1577809" y="2173503"/>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389" name="object 389"/>
          <p:cNvSpPr/>
          <p:nvPr/>
        </p:nvSpPr>
        <p:spPr>
          <a:xfrm>
            <a:off x="4214329" y="2577905"/>
            <a:ext cx="161310" cy="165647"/>
          </a:xfrm>
          <a:custGeom>
            <a:avLst/>
            <a:gdLst/>
            <a:ahLst/>
            <a:cxnLst/>
            <a:rect l="l" t="t" r="r" b="b"/>
            <a:pathLst>
              <a:path w="174752" h="179451">
                <a:moveTo>
                  <a:pt x="0" y="89662"/>
                </a:moveTo>
                <a:cubicBezTo>
                  <a:pt x="0" y="40132"/>
                  <a:pt x="39116" y="0"/>
                  <a:pt x="87376" y="0"/>
                </a:cubicBezTo>
                <a:cubicBezTo>
                  <a:pt x="135636" y="0"/>
                  <a:pt x="174752" y="40132"/>
                  <a:pt x="174752" y="89662"/>
                </a:cubicBezTo>
                <a:cubicBezTo>
                  <a:pt x="174752" y="139192"/>
                  <a:pt x="135636" y="179451"/>
                  <a:pt x="87376" y="179451"/>
                </a:cubicBezTo>
                <a:cubicBezTo>
                  <a:pt x="39116" y="179451"/>
                  <a:pt x="0" y="139192"/>
                  <a:pt x="0" y="89662"/>
                </a:cubicBezTo>
                <a:close/>
              </a:path>
            </a:pathLst>
          </a:custGeom>
          <a:solidFill>
            <a:srgbClr val="FFE227"/>
          </a:solidFill>
        </p:spPr>
        <p:txBody>
          <a:bodyPr wrap="square" lIns="0" tIns="0" rIns="0" bIns="0" rtlCol="0">
            <a:noAutofit/>
          </a:bodyPr>
          <a:lstStyle/>
          <a:p>
            <a:endParaRPr sz="1662"/>
          </a:p>
        </p:txBody>
      </p:sp>
      <p:sp>
        <p:nvSpPr>
          <p:cNvPr id="390" name="object 390"/>
          <p:cNvSpPr/>
          <p:nvPr/>
        </p:nvSpPr>
        <p:spPr>
          <a:xfrm>
            <a:off x="4209933" y="2573508"/>
            <a:ext cx="170102" cy="174439"/>
          </a:xfrm>
          <a:custGeom>
            <a:avLst/>
            <a:gdLst/>
            <a:ahLst/>
            <a:cxnLst/>
            <a:rect l="l" t="t" r="r" b="b"/>
            <a:pathLst>
              <a:path w="184277" h="188976">
                <a:moveTo>
                  <a:pt x="4763" y="94425"/>
                </a:moveTo>
                <a:cubicBezTo>
                  <a:pt x="4763" y="44895"/>
                  <a:pt x="43879" y="4763"/>
                  <a:pt x="92139" y="4763"/>
                </a:cubicBezTo>
                <a:cubicBezTo>
                  <a:pt x="140399" y="4763"/>
                  <a:pt x="179515" y="44895"/>
                  <a:pt x="179515" y="94425"/>
                </a:cubicBezTo>
                <a:cubicBezTo>
                  <a:pt x="179515" y="143955"/>
                  <a:pt x="140399" y="184214"/>
                  <a:pt x="92139" y="184214"/>
                </a:cubicBezTo>
                <a:cubicBezTo>
                  <a:pt x="43879" y="184214"/>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27" name="text 1"/>
          <p:cNvSpPr txBox="1"/>
          <p:nvPr/>
        </p:nvSpPr>
        <p:spPr>
          <a:xfrm>
            <a:off x="4243403" y="2611008"/>
            <a:ext cx="108107" cy="113557"/>
          </a:xfrm>
          <a:prstGeom prst="rect">
            <a:avLst/>
          </a:prstGeom>
        </p:spPr>
        <p:txBody>
          <a:bodyPr vert="horz" wrap="none" lIns="0" tIns="0" rIns="0" bIns="0" rtlCol="0">
            <a:spAutoFit/>
          </a:bodyPr>
          <a:lstStyle/>
          <a:p>
            <a:r>
              <a:rPr sz="738" spc="9" dirty="0">
                <a:latin typeface="Arial"/>
                <a:cs typeface="Arial"/>
              </a:rPr>
              <a:t>27</a:t>
            </a:r>
            <a:endParaRPr sz="738">
              <a:latin typeface="Arial"/>
              <a:cs typeface="Arial"/>
            </a:endParaRPr>
          </a:p>
        </p:txBody>
      </p:sp>
      <p:sp>
        <p:nvSpPr>
          <p:cNvPr id="391" name="object 391"/>
          <p:cNvSpPr/>
          <p:nvPr/>
        </p:nvSpPr>
        <p:spPr>
          <a:xfrm>
            <a:off x="1717314" y="2885636"/>
            <a:ext cx="161309" cy="167054"/>
          </a:xfrm>
          <a:custGeom>
            <a:avLst/>
            <a:gdLst/>
            <a:ahLst/>
            <a:cxnLst/>
            <a:rect l="l" t="t" r="r" b="b"/>
            <a:pathLst>
              <a:path w="174751"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392" name="object 392"/>
          <p:cNvSpPr/>
          <p:nvPr/>
        </p:nvSpPr>
        <p:spPr>
          <a:xfrm>
            <a:off x="1712917" y="2881239"/>
            <a:ext cx="170101" cy="175846"/>
          </a:xfrm>
          <a:custGeom>
            <a:avLst/>
            <a:gdLst/>
            <a:ahLst/>
            <a:cxnLst/>
            <a:rect l="l" t="t" r="r" b="b"/>
            <a:pathLst>
              <a:path w="184276"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28" name="text 1"/>
          <p:cNvSpPr txBox="1"/>
          <p:nvPr/>
        </p:nvSpPr>
        <p:spPr>
          <a:xfrm>
            <a:off x="1771122" y="2919677"/>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393" name="object 393"/>
          <p:cNvSpPr/>
          <p:nvPr/>
        </p:nvSpPr>
        <p:spPr>
          <a:xfrm>
            <a:off x="2505222" y="3327830"/>
            <a:ext cx="161192" cy="167054"/>
          </a:xfrm>
          <a:custGeom>
            <a:avLst/>
            <a:gdLst/>
            <a:ahLst/>
            <a:cxnLst/>
            <a:rect l="l" t="t" r="r" b="b"/>
            <a:pathLst>
              <a:path w="174625" h="180975">
                <a:moveTo>
                  <a:pt x="0" y="90424"/>
                </a:moveTo>
                <a:cubicBezTo>
                  <a:pt x="0" y="40513"/>
                  <a:pt x="38989" y="0"/>
                  <a:pt x="87249" y="0"/>
                </a:cubicBezTo>
                <a:cubicBezTo>
                  <a:pt x="135509" y="0"/>
                  <a:pt x="174625" y="40513"/>
                  <a:pt x="174625" y="90424"/>
                </a:cubicBezTo>
                <a:cubicBezTo>
                  <a:pt x="174625" y="140462"/>
                  <a:pt x="135509" y="180975"/>
                  <a:pt x="87249" y="180975"/>
                </a:cubicBezTo>
                <a:cubicBezTo>
                  <a:pt x="38989" y="180975"/>
                  <a:pt x="0" y="140462"/>
                  <a:pt x="0" y="90424"/>
                </a:cubicBezTo>
                <a:close/>
              </a:path>
            </a:pathLst>
          </a:custGeom>
          <a:solidFill>
            <a:srgbClr val="FFE227"/>
          </a:solidFill>
        </p:spPr>
        <p:txBody>
          <a:bodyPr wrap="square" lIns="0" tIns="0" rIns="0" bIns="0" rtlCol="0">
            <a:noAutofit/>
          </a:bodyPr>
          <a:lstStyle/>
          <a:p>
            <a:endParaRPr sz="1662"/>
          </a:p>
        </p:txBody>
      </p:sp>
      <p:sp>
        <p:nvSpPr>
          <p:cNvPr id="394" name="object 394"/>
          <p:cNvSpPr/>
          <p:nvPr/>
        </p:nvSpPr>
        <p:spPr>
          <a:xfrm>
            <a:off x="2500825" y="3323433"/>
            <a:ext cx="169985" cy="175846"/>
          </a:xfrm>
          <a:custGeom>
            <a:avLst/>
            <a:gdLst/>
            <a:ahLst/>
            <a:cxnLst/>
            <a:rect l="l" t="t" r="r" b="b"/>
            <a:pathLst>
              <a:path w="184150" h="190500">
                <a:moveTo>
                  <a:pt x="4763" y="95187"/>
                </a:moveTo>
                <a:cubicBezTo>
                  <a:pt x="4763" y="45276"/>
                  <a:pt x="43752" y="4763"/>
                  <a:pt x="92012" y="4763"/>
                </a:cubicBezTo>
                <a:cubicBezTo>
                  <a:pt x="140272" y="4763"/>
                  <a:pt x="179388" y="45276"/>
                  <a:pt x="179388" y="95187"/>
                </a:cubicBezTo>
                <a:cubicBezTo>
                  <a:pt x="179388" y="145225"/>
                  <a:pt x="140272" y="185738"/>
                  <a:pt x="92012" y="185738"/>
                </a:cubicBezTo>
                <a:cubicBezTo>
                  <a:pt x="43752"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29" name="text 1"/>
          <p:cNvSpPr txBox="1"/>
          <p:nvPr/>
        </p:nvSpPr>
        <p:spPr>
          <a:xfrm>
            <a:off x="2533826" y="3361734"/>
            <a:ext cx="108107" cy="113557"/>
          </a:xfrm>
          <a:prstGeom prst="rect">
            <a:avLst/>
          </a:prstGeom>
        </p:spPr>
        <p:txBody>
          <a:bodyPr vert="horz" wrap="none" lIns="0" tIns="0" rIns="0" bIns="0" rtlCol="0">
            <a:spAutoFit/>
          </a:bodyPr>
          <a:lstStyle/>
          <a:p>
            <a:r>
              <a:rPr sz="738" spc="9" dirty="0">
                <a:latin typeface="Arial"/>
                <a:cs typeface="Arial"/>
              </a:rPr>
              <a:t>16</a:t>
            </a:r>
            <a:endParaRPr sz="738">
              <a:latin typeface="Arial"/>
              <a:cs typeface="Arial"/>
            </a:endParaRPr>
          </a:p>
        </p:txBody>
      </p:sp>
      <p:sp>
        <p:nvSpPr>
          <p:cNvPr id="395" name="object 395"/>
          <p:cNvSpPr/>
          <p:nvPr/>
        </p:nvSpPr>
        <p:spPr>
          <a:xfrm>
            <a:off x="2414836" y="3439551"/>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396" name="object 396"/>
          <p:cNvSpPr/>
          <p:nvPr/>
        </p:nvSpPr>
        <p:spPr>
          <a:xfrm>
            <a:off x="2410440" y="3435154"/>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30" name="text 1"/>
          <p:cNvSpPr txBox="1"/>
          <p:nvPr/>
        </p:nvSpPr>
        <p:spPr>
          <a:xfrm>
            <a:off x="2443559" y="3473710"/>
            <a:ext cx="108107" cy="113557"/>
          </a:xfrm>
          <a:prstGeom prst="rect">
            <a:avLst/>
          </a:prstGeom>
        </p:spPr>
        <p:txBody>
          <a:bodyPr vert="horz" wrap="none" lIns="0" tIns="0" rIns="0" bIns="0" rtlCol="0">
            <a:spAutoFit/>
          </a:bodyPr>
          <a:lstStyle/>
          <a:p>
            <a:r>
              <a:rPr sz="738" spc="9" dirty="0">
                <a:latin typeface="Arial"/>
                <a:cs typeface="Arial"/>
              </a:rPr>
              <a:t>10</a:t>
            </a:r>
            <a:endParaRPr sz="738">
              <a:latin typeface="Arial"/>
              <a:cs typeface="Arial"/>
            </a:endParaRPr>
          </a:p>
        </p:txBody>
      </p:sp>
      <p:sp>
        <p:nvSpPr>
          <p:cNvPr id="397" name="object 397"/>
          <p:cNvSpPr/>
          <p:nvPr/>
        </p:nvSpPr>
        <p:spPr>
          <a:xfrm>
            <a:off x="3981392" y="2416713"/>
            <a:ext cx="159786" cy="167054"/>
          </a:xfrm>
          <a:custGeom>
            <a:avLst/>
            <a:gdLst/>
            <a:ahLst/>
            <a:cxnLst/>
            <a:rect l="l" t="t" r="r" b="b"/>
            <a:pathLst>
              <a:path w="173101" h="180975">
                <a:moveTo>
                  <a:pt x="0" y="90551"/>
                </a:moveTo>
                <a:cubicBezTo>
                  <a:pt x="0" y="40513"/>
                  <a:pt x="38735" y="0"/>
                  <a:pt x="86487" y="0"/>
                </a:cubicBezTo>
                <a:cubicBezTo>
                  <a:pt x="134239" y="0"/>
                  <a:pt x="173101" y="40513"/>
                  <a:pt x="173101" y="90551"/>
                </a:cubicBezTo>
                <a:cubicBezTo>
                  <a:pt x="173101" y="140462"/>
                  <a:pt x="134239" y="180975"/>
                  <a:pt x="86487" y="180975"/>
                </a:cubicBezTo>
                <a:cubicBezTo>
                  <a:pt x="38735" y="180975"/>
                  <a:pt x="0" y="140462"/>
                  <a:pt x="0" y="90551"/>
                </a:cubicBezTo>
                <a:close/>
              </a:path>
            </a:pathLst>
          </a:custGeom>
          <a:solidFill>
            <a:srgbClr val="FFE227"/>
          </a:solidFill>
        </p:spPr>
        <p:txBody>
          <a:bodyPr wrap="square" lIns="0" tIns="0" rIns="0" bIns="0" rtlCol="0">
            <a:noAutofit/>
          </a:bodyPr>
          <a:lstStyle/>
          <a:p>
            <a:endParaRPr sz="1662"/>
          </a:p>
        </p:txBody>
      </p:sp>
      <p:sp>
        <p:nvSpPr>
          <p:cNvPr id="398" name="object 398"/>
          <p:cNvSpPr/>
          <p:nvPr/>
        </p:nvSpPr>
        <p:spPr>
          <a:xfrm>
            <a:off x="3976995" y="2412316"/>
            <a:ext cx="168578" cy="175846"/>
          </a:xfrm>
          <a:custGeom>
            <a:avLst/>
            <a:gdLst/>
            <a:ahLst/>
            <a:cxnLst/>
            <a:rect l="l" t="t" r="r" b="b"/>
            <a:pathLst>
              <a:path w="182626" h="190500">
                <a:moveTo>
                  <a:pt x="4763" y="95314"/>
                </a:moveTo>
                <a:cubicBezTo>
                  <a:pt x="4763" y="45276"/>
                  <a:pt x="43498" y="4763"/>
                  <a:pt x="91250" y="4763"/>
                </a:cubicBezTo>
                <a:cubicBezTo>
                  <a:pt x="139002" y="4763"/>
                  <a:pt x="177864" y="45276"/>
                  <a:pt x="177864" y="95314"/>
                </a:cubicBezTo>
                <a:cubicBezTo>
                  <a:pt x="177864" y="145225"/>
                  <a:pt x="139002" y="185738"/>
                  <a:pt x="91250" y="185738"/>
                </a:cubicBezTo>
                <a:cubicBezTo>
                  <a:pt x="43498"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31" name="text 1"/>
          <p:cNvSpPr txBox="1"/>
          <p:nvPr/>
        </p:nvSpPr>
        <p:spPr>
          <a:xfrm>
            <a:off x="4009527" y="2450637"/>
            <a:ext cx="108107" cy="113557"/>
          </a:xfrm>
          <a:prstGeom prst="rect">
            <a:avLst/>
          </a:prstGeom>
        </p:spPr>
        <p:txBody>
          <a:bodyPr vert="horz" wrap="none" lIns="0" tIns="0" rIns="0" bIns="0" rtlCol="0">
            <a:spAutoFit/>
          </a:bodyPr>
          <a:lstStyle/>
          <a:p>
            <a:r>
              <a:rPr sz="738" spc="9" dirty="0">
                <a:latin typeface="Arial"/>
                <a:cs typeface="Arial"/>
              </a:rPr>
              <a:t>12</a:t>
            </a:r>
            <a:endParaRPr sz="738">
              <a:latin typeface="Arial"/>
              <a:cs typeface="Arial"/>
            </a:endParaRPr>
          </a:p>
        </p:txBody>
      </p:sp>
      <p:sp>
        <p:nvSpPr>
          <p:cNvPr id="399" name="object 399"/>
          <p:cNvSpPr/>
          <p:nvPr/>
        </p:nvSpPr>
        <p:spPr>
          <a:xfrm>
            <a:off x="2473452" y="3570029"/>
            <a:ext cx="161310" cy="165530"/>
          </a:xfrm>
          <a:custGeom>
            <a:avLst/>
            <a:gdLst/>
            <a:ahLst/>
            <a:cxnLst/>
            <a:rect l="l" t="t" r="r" b="b"/>
            <a:pathLst>
              <a:path w="174752" h="179324">
                <a:moveTo>
                  <a:pt x="0" y="89662"/>
                </a:moveTo>
                <a:cubicBezTo>
                  <a:pt x="0" y="40132"/>
                  <a:pt x="39116" y="0"/>
                  <a:pt x="87376" y="0"/>
                </a:cubicBezTo>
                <a:cubicBezTo>
                  <a:pt x="135636" y="0"/>
                  <a:pt x="174752" y="40132"/>
                  <a:pt x="174752" y="89662"/>
                </a:cubicBezTo>
                <a:cubicBezTo>
                  <a:pt x="174752" y="139192"/>
                  <a:pt x="135636" y="179324"/>
                  <a:pt x="87376" y="179324"/>
                </a:cubicBezTo>
                <a:cubicBezTo>
                  <a:pt x="39116" y="179324"/>
                  <a:pt x="0" y="139192"/>
                  <a:pt x="0" y="89662"/>
                </a:cubicBezTo>
                <a:close/>
              </a:path>
            </a:pathLst>
          </a:custGeom>
          <a:solidFill>
            <a:srgbClr val="FFE227"/>
          </a:solidFill>
        </p:spPr>
        <p:txBody>
          <a:bodyPr wrap="square" lIns="0" tIns="0" rIns="0" bIns="0" rtlCol="0">
            <a:noAutofit/>
          </a:bodyPr>
          <a:lstStyle/>
          <a:p>
            <a:endParaRPr sz="1662"/>
          </a:p>
        </p:txBody>
      </p:sp>
      <p:sp>
        <p:nvSpPr>
          <p:cNvPr id="400" name="object 400"/>
          <p:cNvSpPr/>
          <p:nvPr/>
        </p:nvSpPr>
        <p:spPr>
          <a:xfrm>
            <a:off x="2469056" y="3565633"/>
            <a:ext cx="170102" cy="174322"/>
          </a:xfrm>
          <a:custGeom>
            <a:avLst/>
            <a:gdLst/>
            <a:ahLst/>
            <a:cxnLst/>
            <a:rect l="l" t="t" r="r" b="b"/>
            <a:pathLst>
              <a:path w="184277" h="188849">
                <a:moveTo>
                  <a:pt x="4763" y="94425"/>
                </a:moveTo>
                <a:cubicBezTo>
                  <a:pt x="4763" y="44895"/>
                  <a:pt x="43879" y="4763"/>
                  <a:pt x="92139" y="4763"/>
                </a:cubicBezTo>
                <a:cubicBezTo>
                  <a:pt x="140399" y="4763"/>
                  <a:pt x="179515" y="44895"/>
                  <a:pt x="179515" y="94425"/>
                </a:cubicBezTo>
                <a:cubicBezTo>
                  <a:pt x="179515" y="143955"/>
                  <a:pt x="140399" y="184087"/>
                  <a:pt x="92139"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32" name="text 1"/>
          <p:cNvSpPr txBox="1"/>
          <p:nvPr/>
        </p:nvSpPr>
        <p:spPr>
          <a:xfrm>
            <a:off x="2502057" y="3603367"/>
            <a:ext cx="108107" cy="113557"/>
          </a:xfrm>
          <a:prstGeom prst="rect">
            <a:avLst/>
          </a:prstGeom>
        </p:spPr>
        <p:txBody>
          <a:bodyPr vert="horz" wrap="none" lIns="0" tIns="0" rIns="0" bIns="0" rtlCol="0">
            <a:spAutoFit/>
          </a:bodyPr>
          <a:lstStyle/>
          <a:p>
            <a:r>
              <a:rPr sz="738" spc="9" dirty="0">
                <a:latin typeface="Arial"/>
                <a:cs typeface="Arial"/>
              </a:rPr>
              <a:t>21</a:t>
            </a:r>
            <a:endParaRPr sz="738">
              <a:latin typeface="Arial"/>
              <a:cs typeface="Arial"/>
            </a:endParaRPr>
          </a:p>
        </p:txBody>
      </p:sp>
      <p:sp>
        <p:nvSpPr>
          <p:cNvPr id="401" name="object 401"/>
          <p:cNvSpPr/>
          <p:nvPr/>
        </p:nvSpPr>
        <p:spPr>
          <a:xfrm>
            <a:off x="2611198" y="3251982"/>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02" name="object 402"/>
          <p:cNvSpPr/>
          <p:nvPr/>
        </p:nvSpPr>
        <p:spPr>
          <a:xfrm>
            <a:off x="2606802" y="3247585"/>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33" name="text 1"/>
          <p:cNvSpPr txBox="1"/>
          <p:nvPr/>
        </p:nvSpPr>
        <p:spPr>
          <a:xfrm>
            <a:off x="2639920" y="3286023"/>
            <a:ext cx="108107" cy="113557"/>
          </a:xfrm>
          <a:prstGeom prst="rect">
            <a:avLst/>
          </a:prstGeom>
        </p:spPr>
        <p:txBody>
          <a:bodyPr vert="horz" wrap="none" lIns="0" tIns="0" rIns="0" bIns="0" rtlCol="0">
            <a:spAutoFit/>
          </a:bodyPr>
          <a:lstStyle/>
          <a:p>
            <a:r>
              <a:rPr sz="738" spc="9" dirty="0">
                <a:latin typeface="Arial"/>
                <a:cs typeface="Arial"/>
              </a:rPr>
              <a:t>34</a:t>
            </a:r>
            <a:endParaRPr sz="738">
              <a:latin typeface="Arial"/>
              <a:cs typeface="Arial"/>
            </a:endParaRPr>
          </a:p>
        </p:txBody>
      </p:sp>
      <p:sp>
        <p:nvSpPr>
          <p:cNvPr id="403" name="object 403"/>
          <p:cNvSpPr/>
          <p:nvPr/>
        </p:nvSpPr>
        <p:spPr>
          <a:xfrm>
            <a:off x="5386636" y="2337582"/>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04" name="object 404"/>
          <p:cNvSpPr/>
          <p:nvPr/>
        </p:nvSpPr>
        <p:spPr>
          <a:xfrm>
            <a:off x="5382240" y="2333185"/>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34" name="text 1"/>
          <p:cNvSpPr txBox="1"/>
          <p:nvPr/>
        </p:nvSpPr>
        <p:spPr>
          <a:xfrm>
            <a:off x="5415828" y="2371389"/>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05" name="object 405"/>
          <p:cNvSpPr/>
          <p:nvPr/>
        </p:nvSpPr>
        <p:spPr>
          <a:xfrm>
            <a:off x="5996236" y="2217420"/>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06" name="object 406"/>
          <p:cNvSpPr/>
          <p:nvPr/>
        </p:nvSpPr>
        <p:spPr>
          <a:xfrm>
            <a:off x="5991840" y="2213023"/>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35" name="text 1"/>
          <p:cNvSpPr txBox="1"/>
          <p:nvPr/>
        </p:nvSpPr>
        <p:spPr>
          <a:xfrm>
            <a:off x="6025428" y="2251227"/>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07" name="object 407"/>
          <p:cNvSpPr/>
          <p:nvPr/>
        </p:nvSpPr>
        <p:spPr>
          <a:xfrm>
            <a:off x="6280521" y="2944251"/>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08" name="object 408"/>
          <p:cNvSpPr/>
          <p:nvPr/>
        </p:nvSpPr>
        <p:spPr>
          <a:xfrm>
            <a:off x="6276125" y="2939854"/>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36" name="text 1"/>
          <p:cNvSpPr txBox="1"/>
          <p:nvPr/>
        </p:nvSpPr>
        <p:spPr>
          <a:xfrm>
            <a:off x="6309594" y="2978175"/>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09" name="object 409"/>
          <p:cNvSpPr/>
          <p:nvPr/>
        </p:nvSpPr>
        <p:spPr>
          <a:xfrm>
            <a:off x="6720136" y="2491506"/>
            <a:ext cx="161310" cy="167054"/>
          </a:xfrm>
          <a:custGeom>
            <a:avLst/>
            <a:gdLst/>
            <a:ahLst/>
            <a:cxnLst/>
            <a:rect l="l" t="t" r="r" b="b"/>
            <a:pathLst>
              <a:path w="174752" h="180975">
                <a:moveTo>
                  <a:pt x="0" y="90424"/>
                </a:moveTo>
                <a:cubicBezTo>
                  <a:pt x="0" y="40513"/>
                  <a:pt x="39116" y="0"/>
                  <a:pt x="87376" y="0"/>
                </a:cubicBezTo>
                <a:cubicBezTo>
                  <a:pt x="135636" y="0"/>
                  <a:pt x="174752" y="40513"/>
                  <a:pt x="174752" y="90424"/>
                </a:cubicBezTo>
                <a:cubicBezTo>
                  <a:pt x="174752" y="140462"/>
                  <a:pt x="135636"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10" name="object 410"/>
          <p:cNvSpPr/>
          <p:nvPr/>
        </p:nvSpPr>
        <p:spPr>
          <a:xfrm>
            <a:off x="6715740" y="2487109"/>
            <a:ext cx="170102" cy="175846"/>
          </a:xfrm>
          <a:custGeom>
            <a:avLst/>
            <a:gdLst/>
            <a:ahLst/>
            <a:cxnLst/>
            <a:rect l="l" t="t" r="r" b="b"/>
            <a:pathLst>
              <a:path w="184277" h="190500">
                <a:moveTo>
                  <a:pt x="4763" y="95187"/>
                </a:moveTo>
                <a:cubicBezTo>
                  <a:pt x="4763" y="45276"/>
                  <a:pt x="43879" y="4763"/>
                  <a:pt x="92139" y="4763"/>
                </a:cubicBezTo>
                <a:cubicBezTo>
                  <a:pt x="140399" y="4763"/>
                  <a:pt x="179515" y="45276"/>
                  <a:pt x="179515" y="95187"/>
                </a:cubicBezTo>
                <a:cubicBezTo>
                  <a:pt x="179515" y="145225"/>
                  <a:pt x="140399"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37" name="text 1"/>
          <p:cNvSpPr txBox="1"/>
          <p:nvPr/>
        </p:nvSpPr>
        <p:spPr>
          <a:xfrm>
            <a:off x="6749445" y="2525195"/>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11" name="object 411"/>
          <p:cNvSpPr/>
          <p:nvPr/>
        </p:nvSpPr>
        <p:spPr>
          <a:xfrm>
            <a:off x="7531960" y="2577905"/>
            <a:ext cx="161192" cy="165647"/>
          </a:xfrm>
          <a:custGeom>
            <a:avLst/>
            <a:gdLst/>
            <a:ahLst/>
            <a:cxnLst/>
            <a:rect l="l" t="t" r="r" b="b"/>
            <a:pathLst>
              <a:path w="174625" h="179451">
                <a:moveTo>
                  <a:pt x="0" y="89662"/>
                </a:moveTo>
                <a:cubicBezTo>
                  <a:pt x="0" y="40132"/>
                  <a:pt x="39116" y="0"/>
                  <a:pt x="87376" y="0"/>
                </a:cubicBezTo>
                <a:cubicBezTo>
                  <a:pt x="135636" y="0"/>
                  <a:pt x="174625" y="40132"/>
                  <a:pt x="174625" y="89662"/>
                </a:cubicBezTo>
                <a:cubicBezTo>
                  <a:pt x="174625" y="139192"/>
                  <a:pt x="135636" y="179451"/>
                  <a:pt x="87376" y="179451"/>
                </a:cubicBezTo>
                <a:cubicBezTo>
                  <a:pt x="39116" y="179451"/>
                  <a:pt x="0" y="139192"/>
                  <a:pt x="0" y="89662"/>
                </a:cubicBezTo>
                <a:close/>
              </a:path>
            </a:pathLst>
          </a:custGeom>
          <a:solidFill>
            <a:srgbClr val="FFE227"/>
          </a:solidFill>
        </p:spPr>
        <p:txBody>
          <a:bodyPr wrap="square" lIns="0" tIns="0" rIns="0" bIns="0" rtlCol="0">
            <a:noAutofit/>
          </a:bodyPr>
          <a:lstStyle/>
          <a:p>
            <a:endParaRPr sz="1662"/>
          </a:p>
        </p:txBody>
      </p:sp>
      <p:sp>
        <p:nvSpPr>
          <p:cNvPr id="412" name="object 412"/>
          <p:cNvSpPr/>
          <p:nvPr/>
        </p:nvSpPr>
        <p:spPr>
          <a:xfrm>
            <a:off x="7527563" y="2573508"/>
            <a:ext cx="169985" cy="174439"/>
          </a:xfrm>
          <a:custGeom>
            <a:avLst/>
            <a:gdLst/>
            <a:ahLst/>
            <a:cxnLst/>
            <a:rect l="l" t="t" r="r" b="b"/>
            <a:pathLst>
              <a:path w="184150" h="188976">
                <a:moveTo>
                  <a:pt x="4763" y="94425"/>
                </a:moveTo>
                <a:cubicBezTo>
                  <a:pt x="4763" y="44895"/>
                  <a:pt x="43879" y="4763"/>
                  <a:pt x="92139" y="4763"/>
                </a:cubicBezTo>
                <a:cubicBezTo>
                  <a:pt x="140399" y="4763"/>
                  <a:pt x="179388" y="44895"/>
                  <a:pt x="179388" y="94425"/>
                </a:cubicBezTo>
                <a:cubicBezTo>
                  <a:pt x="179388" y="143955"/>
                  <a:pt x="140399" y="184214"/>
                  <a:pt x="92139" y="184214"/>
                </a:cubicBezTo>
                <a:cubicBezTo>
                  <a:pt x="43879" y="184214"/>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38" name="text 1"/>
          <p:cNvSpPr txBox="1"/>
          <p:nvPr/>
        </p:nvSpPr>
        <p:spPr>
          <a:xfrm>
            <a:off x="7561385" y="2611008"/>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13" name="object 413"/>
          <p:cNvSpPr/>
          <p:nvPr/>
        </p:nvSpPr>
        <p:spPr>
          <a:xfrm>
            <a:off x="6887190" y="2679075"/>
            <a:ext cx="161310" cy="167054"/>
          </a:xfrm>
          <a:custGeom>
            <a:avLst/>
            <a:gdLst/>
            <a:ahLst/>
            <a:cxnLst/>
            <a:rect l="l" t="t" r="r" b="b"/>
            <a:pathLst>
              <a:path w="174752" h="180975">
                <a:moveTo>
                  <a:pt x="0" y="90424"/>
                </a:moveTo>
                <a:cubicBezTo>
                  <a:pt x="0" y="40513"/>
                  <a:pt x="39116" y="0"/>
                  <a:pt x="87376" y="0"/>
                </a:cubicBezTo>
                <a:cubicBezTo>
                  <a:pt x="135636" y="0"/>
                  <a:pt x="174752" y="40513"/>
                  <a:pt x="174752" y="90424"/>
                </a:cubicBezTo>
                <a:cubicBezTo>
                  <a:pt x="174752" y="140462"/>
                  <a:pt x="135636"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14" name="object 414"/>
          <p:cNvSpPr/>
          <p:nvPr/>
        </p:nvSpPr>
        <p:spPr>
          <a:xfrm>
            <a:off x="6882794" y="2674678"/>
            <a:ext cx="170102" cy="175846"/>
          </a:xfrm>
          <a:custGeom>
            <a:avLst/>
            <a:gdLst/>
            <a:ahLst/>
            <a:cxnLst/>
            <a:rect l="l" t="t" r="r" b="b"/>
            <a:pathLst>
              <a:path w="184277" h="190500">
                <a:moveTo>
                  <a:pt x="4763" y="95187"/>
                </a:moveTo>
                <a:cubicBezTo>
                  <a:pt x="4763" y="45276"/>
                  <a:pt x="43879" y="4763"/>
                  <a:pt x="92139" y="4763"/>
                </a:cubicBezTo>
                <a:cubicBezTo>
                  <a:pt x="140399" y="4763"/>
                  <a:pt x="179515" y="45276"/>
                  <a:pt x="179515" y="95187"/>
                </a:cubicBezTo>
                <a:cubicBezTo>
                  <a:pt x="179515" y="145225"/>
                  <a:pt x="140399"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39" name="text 1"/>
          <p:cNvSpPr txBox="1"/>
          <p:nvPr/>
        </p:nvSpPr>
        <p:spPr>
          <a:xfrm>
            <a:off x="6916499" y="2712882"/>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15" name="object 415"/>
          <p:cNvSpPr/>
          <p:nvPr/>
        </p:nvSpPr>
        <p:spPr>
          <a:xfrm>
            <a:off x="6910636" y="2950113"/>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16" name="object 416"/>
          <p:cNvSpPr/>
          <p:nvPr/>
        </p:nvSpPr>
        <p:spPr>
          <a:xfrm>
            <a:off x="6906240" y="2945716"/>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40" name="text 1"/>
          <p:cNvSpPr txBox="1"/>
          <p:nvPr/>
        </p:nvSpPr>
        <p:spPr>
          <a:xfrm>
            <a:off x="6939828" y="2984154"/>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17" name="object 417"/>
          <p:cNvSpPr/>
          <p:nvPr/>
        </p:nvSpPr>
        <p:spPr>
          <a:xfrm>
            <a:off x="7063036" y="2517882"/>
            <a:ext cx="161310" cy="165530"/>
          </a:xfrm>
          <a:custGeom>
            <a:avLst/>
            <a:gdLst/>
            <a:ahLst/>
            <a:cxnLst/>
            <a:rect l="l" t="t" r="r" b="b"/>
            <a:pathLst>
              <a:path w="174752" h="179324">
                <a:moveTo>
                  <a:pt x="0" y="89662"/>
                </a:moveTo>
                <a:cubicBezTo>
                  <a:pt x="0" y="40132"/>
                  <a:pt x="39116" y="0"/>
                  <a:pt x="87376" y="0"/>
                </a:cubicBezTo>
                <a:cubicBezTo>
                  <a:pt x="135636" y="0"/>
                  <a:pt x="174752" y="40132"/>
                  <a:pt x="174752" y="89662"/>
                </a:cubicBezTo>
                <a:cubicBezTo>
                  <a:pt x="174752" y="139192"/>
                  <a:pt x="135636" y="179324"/>
                  <a:pt x="87376" y="179324"/>
                </a:cubicBezTo>
                <a:cubicBezTo>
                  <a:pt x="39116" y="179324"/>
                  <a:pt x="0" y="139192"/>
                  <a:pt x="0" y="89662"/>
                </a:cubicBezTo>
                <a:close/>
              </a:path>
            </a:pathLst>
          </a:custGeom>
          <a:solidFill>
            <a:srgbClr val="FFE227"/>
          </a:solidFill>
        </p:spPr>
        <p:txBody>
          <a:bodyPr wrap="square" lIns="0" tIns="0" rIns="0" bIns="0" rtlCol="0">
            <a:noAutofit/>
          </a:bodyPr>
          <a:lstStyle/>
          <a:p>
            <a:endParaRPr sz="1662"/>
          </a:p>
        </p:txBody>
      </p:sp>
      <p:sp>
        <p:nvSpPr>
          <p:cNvPr id="418" name="object 418"/>
          <p:cNvSpPr/>
          <p:nvPr/>
        </p:nvSpPr>
        <p:spPr>
          <a:xfrm>
            <a:off x="7058640" y="2513486"/>
            <a:ext cx="170102" cy="174322"/>
          </a:xfrm>
          <a:custGeom>
            <a:avLst/>
            <a:gdLst/>
            <a:ahLst/>
            <a:cxnLst/>
            <a:rect l="l" t="t" r="r" b="b"/>
            <a:pathLst>
              <a:path w="184277" h="188849">
                <a:moveTo>
                  <a:pt x="4763" y="94425"/>
                </a:moveTo>
                <a:cubicBezTo>
                  <a:pt x="4763" y="44895"/>
                  <a:pt x="43879" y="4763"/>
                  <a:pt x="92139" y="4763"/>
                </a:cubicBezTo>
                <a:cubicBezTo>
                  <a:pt x="140399" y="4763"/>
                  <a:pt x="179515" y="44895"/>
                  <a:pt x="179515" y="94425"/>
                </a:cubicBezTo>
                <a:cubicBezTo>
                  <a:pt x="179515" y="143955"/>
                  <a:pt x="140399" y="184087"/>
                  <a:pt x="92139"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41" name="text 1"/>
          <p:cNvSpPr txBox="1"/>
          <p:nvPr/>
        </p:nvSpPr>
        <p:spPr>
          <a:xfrm>
            <a:off x="7092345" y="2550849"/>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19" name="object 419"/>
          <p:cNvSpPr/>
          <p:nvPr/>
        </p:nvSpPr>
        <p:spPr>
          <a:xfrm>
            <a:off x="7726915" y="3115760"/>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20" name="object 420"/>
          <p:cNvSpPr/>
          <p:nvPr/>
        </p:nvSpPr>
        <p:spPr>
          <a:xfrm>
            <a:off x="7722518" y="3111363"/>
            <a:ext cx="169984" cy="175846"/>
          </a:xfrm>
          <a:custGeom>
            <a:avLst/>
            <a:gdLst/>
            <a:ahLst/>
            <a:cxnLst/>
            <a:rect l="l" t="t" r="r" b="b"/>
            <a:pathLst>
              <a:path w="184149"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42" name="text 1"/>
          <p:cNvSpPr txBox="1"/>
          <p:nvPr/>
        </p:nvSpPr>
        <p:spPr>
          <a:xfrm>
            <a:off x="7756340" y="3149801"/>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21" name="object 421"/>
          <p:cNvSpPr/>
          <p:nvPr/>
        </p:nvSpPr>
        <p:spPr>
          <a:xfrm>
            <a:off x="8062429" y="2785990"/>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22" name="object 422"/>
          <p:cNvSpPr/>
          <p:nvPr/>
        </p:nvSpPr>
        <p:spPr>
          <a:xfrm>
            <a:off x="8058033" y="2781593"/>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43" name="text 1"/>
          <p:cNvSpPr txBox="1"/>
          <p:nvPr/>
        </p:nvSpPr>
        <p:spPr>
          <a:xfrm>
            <a:off x="8091972" y="2819796"/>
            <a:ext cx="108107" cy="113557"/>
          </a:xfrm>
          <a:prstGeom prst="rect">
            <a:avLst/>
          </a:prstGeom>
        </p:spPr>
        <p:txBody>
          <a:bodyPr vert="horz" wrap="none" lIns="0" tIns="0" rIns="0" bIns="0" rtlCol="0">
            <a:spAutoFit/>
          </a:bodyPr>
          <a:lstStyle/>
          <a:p>
            <a:r>
              <a:rPr sz="738" spc="9" dirty="0">
                <a:latin typeface="Arial"/>
                <a:cs typeface="Arial"/>
              </a:rPr>
              <a:t>18</a:t>
            </a:r>
            <a:endParaRPr sz="738">
              <a:latin typeface="Arial"/>
              <a:cs typeface="Arial"/>
            </a:endParaRPr>
          </a:p>
        </p:txBody>
      </p:sp>
      <p:sp>
        <p:nvSpPr>
          <p:cNvPr id="423" name="object 423"/>
          <p:cNvSpPr/>
          <p:nvPr/>
        </p:nvSpPr>
        <p:spPr>
          <a:xfrm>
            <a:off x="1754007" y="3001459"/>
            <a:ext cx="161192" cy="165530"/>
          </a:xfrm>
          <a:custGeom>
            <a:avLst/>
            <a:gdLst/>
            <a:ahLst/>
            <a:cxnLst/>
            <a:rect l="l" t="t" r="r" b="b"/>
            <a:pathLst>
              <a:path w="174625" h="179324">
                <a:moveTo>
                  <a:pt x="0" y="89662"/>
                </a:moveTo>
                <a:cubicBezTo>
                  <a:pt x="0" y="40132"/>
                  <a:pt x="39116" y="0"/>
                  <a:pt x="87376" y="0"/>
                </a:cubicBezTo>
                <a:cubicBezTo>
                  <a:pt x="135508" y="0"/>
                  <a:pt x="174625" y="40132"/>
                  <a:pt x="174625" y="89662"/>
                </a:cubicBezTo>
                <a:cubicBezTo>
                  <a:pt x="174625" y="139192"/>
                  <a:pt x="135508" y="179324"/>
                  <a:pt x="87376" y="179324"/>
                </a:cubicBezTo>
                <a:cubicBezTo>
                  <a:pt x="39116" y="179324"/>
                  <a:pt x="0" y="139192"/>
                  <a:pt x="0" y="89662"/>
                </a:cubicBezTo>
                <a:close/>
              </a:path>
            </a:pathLst>
          </a:custGeom>
          <a:solidFill>
            <a:srgbClr val="95B3D7"/>
          </a:solidFill>
        </p:spPr>
        <p:txBody>
          <a:bodyPr wrap="square" lIns="0" tIns="0" rIns="0" bIns="0" rtlCol="0">
            <a:noAutofit/>
          </a:bodyPr>
          <a:lstStyle/>
          <a:p>
            <a:endParaRPr sz="1662"/>
          </a:p>
        </p:txBody>
      </p:sp>
      <p:sp>
        <p:nvSpPr>
          <p:cNvPr id="424" name="object 424"/>
          <p:cNvSpPr/>
          <p:nvPr/>
        </p:nvSpPr>
        <p:spPr>
          <a:xfrm>
            <a:off x="1749610" y="2997063"/>
            <a:ext cx="169985" cy="174322"/>
          </a:xfrm>
          <a:custGeom>
            <a:avLst/>
            <a:gdLst/>
            <a:ahLst/>
            <a:cxnLst/>
            <a:rect l="l" t="t" r="r" b="b"/>
            <a:pathLst>
              <a:path w="184150" h="188849">
                <a:moveTo>
                  <a:pt x="4763" y="94425"/>
                </a:moveTo>
                <a:cubicBezTo>
                  <a:pt x="4763" y="44895"/>
                  <a:pt x="43879" y="4763"/>
                  <a:pt x="92139" y="4763"/>
                </a:cubicBezTo>
                <a:cubicBezTo>
                  <a:pt x="140271" y="4763"/>
                  <a:pt x="179388" y="44895"/>
                  <a:pt x="179388" y="94425"/>
                </a:cubicBezTo>
                <a:cubicBezTo>
                  <a:pt x="179388" y="143955"/>
                  <a:pt x="140271" y="184087"/>
                  <a:pt x="92139"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44" name="text 1"/>
          <p:cNvSpPr txBox="1"/>
          <p:nvPr/>
        </p:nvSpPr>
        <p:spPr>
          <a:xfrm>
            <a:off x="1807933" y="3034798"/>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425" name="object 425"/>
          <p:cNvSpPr/>
          <p:nvPr/>
        </p:nvSpPr>
        <p:spPr>
          <a:xfrm>
            <a:off x="1625054" y="2318591"/>
            <a:ext cx="161192" cy="167054"/>
          </a:xfrm>
          <a:custGeom>
            <a:avLst/>
            <a:gdLst/>
            <a:ahLst/>
            <a:cxnLst/>
            <a:rect l="l" t="t" r="r" b="b"/>
            <a:pathLst>
              <a:path w="174625" h="180975">
                <a:moveTo>
                  <a:pt x="0" y="90424"/>
                </a:moveTo>
                <a:cubicBezTo>
                  <a:pt x="0" y="40513"/>
                  <a:pt x="39116" y="0"/>
                  <a:pt x="87376" y="0"/>
                </a:cubicBezTo>
                <a:cubicBezTo>
                  <a:pt x="135508" y="0"/>
                  <a:pt x="174625" y="40513"/>
                  <a:pt x="174625" y="90424"/>
                </a:cubicBezTo>
                <a:cubicBezTo>
                  <a:pt x="174625" y="140462"/>
                  <a:pt x="135508"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426" name="object 426"/>
          <p:cNvSpPr/>
          <p:nvPr/>
        </p:nvSpPr>
        <p:spPr>
          <a:xfrm>
            <a:off x="1620656" y="2314194"/>
            <a:ext cx="169985" cy="175846"/>
          </a:xfrm>
          <a:custGeom>
            <a:avLst/>
            <a:gdLst/>
            <a:ahLst/>
            <a:cxnLst/>
            <a:rect l="l" t="t" r="r" b="b"/>
            <a:pathLst>
              <a:path w="184150" h="190500">
                <a:moveTo>
                  <a:pt x="4763" y="95187"/>
                </a:moveTo>
                <a:cubicBezTo>
                  <a:pt x="4763" y="45276"/>
                  <a:pt x="43879" y="4763"/>
                  <a:pt x="92139" y="4763"/>
                </a:cubicBezTo>
                <a:cubicBezTo>
                  <a:pt x="140271" y="4763"/>
                  <a:pt x="179388" y="45276"/>
                  <a:pt x="179388" y="95187"/>
                </a:cubicBezTo>
                <a:cubicBezTo>
                  <a:pt x="179388" y="145225"/>
                  <a:pt x="140271"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45" name="text 1"/>
          <p:cNvSpPr txBox="1"/>
          <p:nvPr/>
        </p:nvSpPr>
        <p:spPr>
          <a:xfrm>
            <a:off x="1678862" y="2352515"/>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427" name="object 427"/>
          <p:cNvSpPr/>
          <p:nvPr/>
        </p:nvSpPr>
        <p:spPr>
          <a:xfrm>
            <a:off x="1138546" y="1909690"/>
            <a:ext cx="161192" cy="165647"/>
          </a:xfrm>
          <a:custGeom>
            <a:avLst/>
            <a:gdLst/>
            <a:ahLst/>
            <a:cxnLst/>
            <a:rect l="l" t="t" r="r" b="b"/>
            <a:pathLst>
              <a:path w="174625" h="179451">
                <a:moveTo>
                  <a:pt x="0" y="89662"/>
                </a:moveTo>
                <a:cubicBezTo>
                  <a:pt x="0" y="40132"/>
                  <a:pt x="39116" y="0"/>
                  <a:pt x="87376" y="0"/>
                </a:cubicBezTo>
                <a:cubicBezTo>
                  <a:pt x="135509" y="0"/>
                  <a:pt x="174625" y="40132"/>
                  <a:pt x="174625" y="89662"/>
                </a:cubicBezTo>
                <a:cubicBezTo>
                  <a:pt x="174625" y="139192"/>
                  <a:pt x="135509" y="179451"/>
                  <a:pt x="87376" y="179451"/>
                </a:cubicBezTo>
                <a:cubicBezTo>
                  <a:pt x="39116" y="179451"/>
                  <a:pt x="0" y="139192"/>
                  <a:pt x="0" y="89662"/>
                </a:cubicBezTo>
                <a:close/>
              </a:path>
            </a:pathLst>
          </a:custGeom>
          <a:solidFill>
            <a:srgbClr val="FFE227"/>
          </a:solidFill>
        </p:spPr>
        <p:txBody>
          <a:bodyPr wrap="square" lIns="0" tIns="0" rIns="0" bIns="0" rtlCol="0">
            <a:noAutofit/>
          </a:bodyPr>
          <a:lstStyle/>
          <a:p>
            <a:endParaRPr sz="1662"/>
          </a:p>
        </p:txBody>
      </p:sp>
      <p:sp>
        <p:nvSpPr>
          <p:cNvPr id="428" name="object 428"/>
          <p:cNvSpPr/>
          <p:nvPr/>
        </p:nvSpPr>
        <p:spPr>
          <a:xfrm>
            <a:off x="1134148" y="1905293"/>
            <a:ext cx="169985" cy="174439"/>
          </a:xfrm>
          <a:custGeom>
            <a:avLst/>
            <a:gdLst/>
            <a:ahLst/>
            <a:cxnLst/>
            <a:rect l="l" t="t" r="r" b="b"/>
            <a:pathLst>
              <a:path w="184150" h="188976">
                <a:moveTo>
                  <a:pt x="4763" y="94425"/>
                </a:moveTo>
                <a:cubicBezTo>
                  <a:pt x="4763" y="44895"/>
                  <a:pt x="43879" y="4763"/>
                  <a:pt x="92139" y="4763"/>
                </a:cubicBezTo>
                <a:cubicBezTo>
                  <a:pt x="140272" y="4763"/>
                  <a:pt x="179388" y="44895"/>
                  <a:pt x="179388" y="94425"/>
                </a:cubicBezTo>
                <a:cubicBezTo>
                  <a:pt x="179388" y="143955"/>
                  <a:pt x="140272" y="184214"/>
                  <a:pt x="92139" y="184214"/>
                </a:cubicBezTo>
                <a:cubicBezTo>
                  <a:pt x="43879" y="184214"/>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46" name="text 1"/>
          <p:cNvSpPr txBox="1"/>
          <p:nvPr/>
        </p:nvSpPr>
        <p:spPr>
          <a:xfrm>
            <a:off x="1167056" y="1942793"/>
            <a:ext cx="108107" cy="113557"/>
          </a:xfrm>
          <a:prstGeom prst="rect">
            <a:avLst/>
          </a:prstGeom>
        </p:spPr>
        <p:txBody>
          <a:bodyPr vert="horz" wrap="none" lIns="0" tIns="0" rIns="0" bIns="0" rtlCol="0">
            <a:spAutoFit/>
          </a:bodyPr>
          <a:lstStyle/>
          <a:p>
            <a:r>
              <a:rPr sz="738" spc="9" dirty="0">
                <a:latin typeface="Arial"/>
                <a:cs typeface="Arial"/>
              </a:rPr>
              <a:t>14</a:t>
            </a:r>
            <a:endParaRPr sz="738">
              <a:latin typeface="Arial"/>
              <a:cs typeface="Arial"/>
            </a:endParaRPr>
          </a:p>
        </p:txBody>
      </p:sp>
      <p:sp>
        <p:nvSpPr>
          <p:cNvPr id="429" name="object 429"/>
          <p:cNvSpPr/>
          <p:nvPr/>
        </p:nvSpPr>
        <p:spPr>
          <a:xfrm>
            <a:off x="1818484" y="2909082"/>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30" name="object 430"/>
          <p:cNvSpPr/>
          <p:nvPr/>
        </p:nvSpPr>
        <p:spPr>
          <a:xfrm>
            <a:off x="1814087" y="2904685"/>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47" name="text 1"/>
          <p:cNvSpPr txBox="1"/>
          <p:nvPr/>
        </p:nvSpPr>
        <p:spPr>
          <a:xfrm>
            <a:off x="1847089" y="2943006"/>
            <a:ext cx="108107" cy="113557"/>
          </a:xfrm>
          <a:prstGeom prst="rect">
            <a:avLst/>
          </a:prstGeom>
        </p:spPr>
        <p:txBody>
          <a:bodyPr vert="horz" wrap="none" lIns="0" tIns="0" rIns="0" bIns="0" rtlCol="0">
            <a:spAutoFit/>
          </a:bodyPr>
          <a:lstStyle/>
          <a:p>
            <a:r>
              <a:rPr sz="738" spc="9" dirty="0">
                <a:latin typeface="Arial"/>
                <a:cs typeface="Arial"/>
              </a:rPr>
              <a:t>11</a:t>
            </a:r>
            <a:endParaRPr sz="738">
              <a:latin typeface="Arial"/>
              <a:cs typeface="Arial"/>
            </a:endParaRPr>
          </a:p>
        </p:txBody>
      </p:sp>
      <p:sp>
        <p:nvSpPr>
          <p:cNvPr id="431" name="object 431"/>
          <p:cNvSpPr/>
          <p:nvPr/>
        </p:nvSpPr>
        <p:spPr>
          <a:xfrm>
            <a:off x="2173107" y="3147998"/>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432" name="object 432"/>
          <p:cNvSpPr/>
          <p:nvPr/>
        </p:nvSpPr>
        <p:spPr>
          <a:xfrm>
            <a:off x="2168710" y="3143601"/>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48" name="text 1"/>
          <p:cNvSpPr txBox="1"/>
          <p:nvPr/>
        </p:nvSpPr>
        <p:spPr>
          <a:xfrm>
            <a:off x="2201594" y="3181922"/>
            <a:ext cx="108107" cy="113557"/>
          </a:xfrm>
          <a:prstGeom prst="rect">
            <a:avLst/>
          </a:prstGeom>
        </p:spPr>
        <p:txBody>
          <a:bodyPr vert="horz" wrap="none" lIns="0" tIns="0" rIns="0" bIns="0" rtlCol="0">
            <a:spAutoFit/>
          </a:bodyPr>
          <a:lstStyle/>
          <a:p>
            <a:r>
              <a:rPr sz="738" spc="9" dirty="0">
                <a:latin typeface="Arial"/>
                <a:cs typeface="Arial"/>
              </a:rPr>
              <a:t>36</a:t>
            </a:r>
            <a:endParaRPr sz="738">
              <a:latin typeface="Arial"/>
              <a:cs typeface="Arial"/>
            </a:endParaRPr>
          </a:p>
        </p:txBody>
      </p:sp>
      <p:sp>
        <p:nvSpPr>
          <p:cNvPr id="433" name="object 433"/>
          <p:cNvSpPr/>
          <p:nvPr/>
        </p:nvSpPr>
        <p:spPr>
          <a:xfrm>
            <a:off x="1501961" y="2447544"/>
            <a:ext cx="161192" cy="165530"/>
          </a:xfrm>
          <a:custGeom>
            <a:avLst/>
            <a:gdLst/>
            <a:ahLst/>
            <a:cxnLst/>
            <a:rect l="l" t="t" r="r" b="b"/>
            <a:pathLst>
              <a:path w="174625" h="179324">
                <a:moveTo>
                  <a:pt x="0" y="89662"/>
                </a:moveTo>
                <a:cubicBezTo>
                  <a:pt x="0" y="40132"/>
                  <a:pt x="39116" y="0"/>
                  <a:pt x="87376" y="0"/>
                </a:cubicBezTo>
                <a:cubicBezTo>
                  <a:pt x="135508" y="0"/>
                  <a:pt x="174625" y="40132"/>
                  <a:pt x="174625" y="89662"/>
                </a:cubicBezTo>
                <a:cubicBezTo>
                  <a:pt x="174625" y="139192"/>
                  <a:pt x="135508" y="179324"/>
                  <a:pt x="87376" y="179324"/>
                </a:cubicBezTo>
                <a:cubicBezTo>
                  <a:pt x="39116" y="179324"/>
                  <a:pt x="0" y="139192"/>
                  <a:pt x="0" y="89662"/>
                </a:cubicBezTo>
                <a:close/>
              </a:path>
            </a:pathLst>
          </a:custGeom>
          <a:solidFill>
            <a:srgbClr val="FFE227"/>
          </a:solidFill>
        </p:spPr>
        <p:txBody>
          <a:bodyPr wrap="square" lIns="0" tIns="0" rIns="0" bIns="0" rtlCol="0">
            <a:noAutofit/>
          </a:bodyPr>
          <a:lstStyle/>
          <a:p>
            <a:endParaRPr sz="1662"/>
          </a:p>
        </p:txBody>
      </p:sp>
      <p:sp>
        <p:nvSpPr>
          <p:cNvPr id="434" name="object 434"/>
          <p:cNvSpPr/>
          <p:nvPr/>
        </p:nvSpPr>
        <p:spPr>
          <a:xfrm>
            <a:off x="1497564" y="2443148"/>
            <a:ext cx="169985" cy="174322"/>
          </a:xfrm>
          <a:custGeom>
            <a:avLst/>
            <a:gdLst/>
            <a:ahLst/>
            <a:cxnLst/>
            <a:rect l="l" t="t" r="r" b="b"/>
            <a:pathLst>
              <a:path w="184150" h="188849">
                <a:moveTo>
                  <a:pt x="4763" y="94425"/>
                </a:moveTo>
                <a:cubicBezTo>
                  <a:pt x="4763" y="44895"/>
                  <a:pt x="43879" y="4763"/>
                  <a:pt x="92139" y="4763"/>
                </a:cubicBezTo>
                <a:cubicBezTo>
                  <a:pt x="140271" y="4763"/>
                  <a:pt x="179388" y="44895"/>
                  <a:pt x="179388" y="94425"/>
                </a:cubicBezTo>
                <a:cubicBezTo>
                  <a:pt x="179388" y="143955"/>
                  <a:pt x="140271" y="184087"/>
                  <a:pt x="92139"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49" name="text 1"/>
          <p:cNvSpPr txBox="1"/>
          <p:nvPr/>
        </p:nvSpPr>
        <p:spPr>
          <a:xfrm>
            <a:off x="1530565" y="2480531"/>
            <a:ext cx="108107" cy="113557"/>
          </a:xfrm>
          <a:prstGeom prst="rect">
            <a:avLst/>
          </a:prstGeom>
        </p:spPr>
        <p:txBody>
          <a:bodyPr vert="horz" wrap="none" lIns="0" tIns="0" rIns="0" bIns="0" rtlCol="0">
            <a:spAutoFit/>
          </a:bodyPr>
          <a:lstStyle/>
          <a:p>
            <a:r>
              <a:rPr sz="738" spc="9" dirty="0">
                <a:latin typeface="Arial"/>
                <a:cs typeface="Arial"/>
              </a:rPr>
              <a:t>22</a:t>
            </a:r>
            <a:endParaRPr sz="738">
              <a:latin typeface="Arial"/>
              <a:cs typeface="Arial"/>
            </a:endParaRPr>
          </a:p>
        </p:txBody>
      </p:sp>
      <p:sp>
        <p:nvSpPr>
          <p:cNvPr id="435" name="object 435"/>
          <p:cNvSpPr/>
          <p:nvPr/>
        </p:nvSpPr>
        <p:spPr>
          <a:xfrm>
            <a:off x="2721161" y="3496760"/>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36" name="object 436"/>
          <p:cNvSpPr/>
          <p:nvPr/>
        </p:nvSpPr>
        <p:spPr>
          <a:xfrm>
            <a:off x="2716764" y="3492363"/>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0" name="text 1"/>
          <p:cNvSpPr txBox="1"/>
          <p:nvPr/>
        </p:nvSpPr>
        <p:spPr>
          <a:xfrm>
            <a:off x="2750000" y="3530801"/>
            <a:ext cx="108107" cy="113557"/>
          </a:xfrm>
          <a:prstGeom prst="rect">
            <a:avLst/>
          </a:prstGeom>
        </p:spPr>
        <p:txBody>
          <a:bodyPr vert="horz" wrap="none" lIns="0" tIns="0" rIns="0" bIns="0" rtlCol="0">
            <a:spAutoFit/>
          </a:bodyPr>
          <a:lstStyle/>
          <a:p>
            <a:r>
              <a:rPr sz="738" spc="9" dirty="0">
                <a:latin typeface="Arial"/>
                <a:cs typeface="Arial"/>
              </a:rPr>
              <a:t>19</a:t>
            </a:r>
            <a:endParaRPr sz="738">
              <a:latin typeface="Arial"/>
              <a:cs typeface="Arial"/>
            </a:endParaRPr>
          </a:p>
        </p:txBody>
      </p:sp>
      <p:sp>
        <p:nvSpPr>
          <p:cNvPr id="437" name="object 437"/>
          <p:cNvSpPr/>
          <p:nvPr/>
        </p:nvSpPr>
        <p:spPr>
          <a:xfrm>
            <a:off x="1959161" y="2919398"/>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38" name="object 438"/>
          <p:cNvSpPr/>
          <p:nvPr/>
        </p:nvSpPr>
        <p:spPr>
          <a:xfrm>
            <a:off x="1954764" y="2915001"/>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1" name="text 1"/>
          <p:cNvSpPr txBox="1"/>
          <p:nvPr/>
        </p:nvSpPr>
        <p:spPr>
          <a:xfrm>
            <a:off x="1987765" y="2953185"/>
            <a:ext cx="108107" cy="113557"/>
          </a:xfrm>
          <a:prstGeom prst="rect">
            <a:avLst/>
          </a:prstGeom>
        </p:spPr>
        <p:txBody>
          <a:bodyPr vert="horz" wrap="none" lIns="0" tIns="0" rIns="0" bIns="0" rtlCol="0">
            <a:spAutoFit/>
          </a:bodyPr>
          <a:lstStyle/>
          <a:p>
            <a:r>
              <a:rPr sz="738" spc="9" dirty="0">
                <a:latin typeface="Arial"/>
                <a:cs typeface="Arial"/>
              </a:rPr>
              <a:t>23</a:t>
            </a:r>
            <a:endParaRPr sz="738">
              <a:latin typeface="Arial"/>
              <a:cs typeface="Arial"/>
            </a:endParaRPr>
          </a:p>
        </p:txBody>
      </p:sp>
      <p:sp>
        <p:nvSpPr>
          <p:cNvPr id="439" name="object 439"/>
          <p:cNvSpPr/>
          <p:nvPr/>
        </p:nvSpPr>
        <p:spPr>
          <a:xfrm>
            <a:off x="3456784" y="3587614"/>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40" name="object 440"/>
          <p:cNvSpPr/>
          <p:nvPr/>
        </p:nvSpPr>
        <p:spPr>
          <a:xfrm>
            <a:off x="3452387" y="3583217"/>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2" name="text 1"/>
          <p:cNvSpPr txBox="1"/>
          <p:nvPr/>
        </p:nvSpPr>
        <p:spPr>
          <a:xfrm>
            <a:off x="3485740" y="3621655"/>
            <a:ext cx="108107" cy="113557"/>
          </a:xfrm>
          <a:prstGeom prst="rect">
            <a:avLst/>
          </a:prstGeom>
        </p:spPr>
        <p:txBody>
          <a:bodyPr vert="horz" wrap="none" lIns="0" tIns="0" rIns="0" bIns="0" rtlCol="0">
            <a:spAutoFit/>
          </a:bodyPr>
          <a:lstStyle/>
          <a:p>
            <a:r>
              <a:rPr sz="738" spc="9" dirty="0">
                <a:latin typeface="Arial"/>
                <a:cs typeface="Arial"/>
              </a:rPr>
              <a:t>26</a:t>
            </a:r>
            <a:endParaRPr sz="738">
              <a:latin typeface="Arial"/>
              <a:cs typeface="Arial"/>
            </a:endParaRPr>
          </a:p>
        </p:txBody>
      </p:sp>
      <p:sp>
        <p:nvSpPr>
          <p:cNvPr id="53" name="text 1"/>
          <p:cNvSpPr txBox="1"/>
          <p:nvPr/>
        </p:nvSpPr>
        <p:spPr>
          <a:xfrm>
            <a:off x="3093486" y="4047379"/>
            <a:ext cx="2627258" cy="1236621"/>
          </a:xfrm>
          <a:prstGeom prst="rect">
            <a:avLst/>
          </a:prstGeom>
        </p:spPr>
        <p:txBody>
          <a:bodyPr vert="horz" wrap="none" lIns="0" tIns="0" rIns="0" bIns="0" rtlCol="0">
            <a:spAutoFit/>
          </a:bodyPr>
          <a:lstStyle/>
          <a:p>
            <a:r>
              <a:rPr sz="1015" spc="9" dirty="0">
                <a:solidFill>
                  <a:srgbClr val="4F81BD"/>
                </a:solidFill>
                <a:latin typeface="Arial"/>
                <a:cs typeface="Arial"/>
              </a:rPr>
              <a:t>13. Light Rail Transit (LRT) of DKI Jakarta</a:t>
            </a:r>
            <a:endParaRPr sz="1015">
              <a:latin typeface="Arial"/>
              <a:cs typeface="Arial"/>
            </a:endParaRPr>
          </a:p>
          <a:p>
            <a:r>
              <a:rPr sz="1015" spc="9" dirty="0">
                <a:latin typeface="Arial"/>
                <a:cs typeface="Arial"/>
              </a:rPr>
              <a:t>14. Kuala Tanjung International Hub Seaport</a:t>
            </a:r>
            <a:endParaRPr sz="1015">
              <a:latin typeface="Arial"/>
              <a:cs typeface="Arial"/>
            </a:endParaRPr>
          </a:p>
          <a:p>
            <a:r>
              <a:rPr sz="1015" spc="9" dirty="0">
                <a:latin typeface="Arial"/>
                <a:cs typeface="Arial"/>
              </a:rPr>
              <a:t>15. Bitung International Hub Seaport</a:t>
            </a:r>
            <a:endParaRPr sz="1015">
              <a:latin typeface="Arial"/>
              <a:cs typeface="Arial"/>
            </a:endParaRPr>
          </a:p>
          <a:p>
            <a:r>
              <a:rPr sz="1015" spc="9" dirty="0">
                <a:latin typeface="Arial"/>
                <a:cs typeface="Arial"/>
              </a:rPr>
              <a:t>16. Patimban Port</a:t>
            </a:r>
            <a:endParaRPr sz="1015">
              <a:latin typeface="Arial"/>
              <a:cs typeface="Arial"/>
            </a:endParaRPr>
          </a:p>
          <a:p>
            <a:r>
              <a:rPr sz="931" spc="9" dirty="0">
                <a:latin typeface="Arial"/>
                <a:cs typeface="Arial"/>
              </a:rPr>
              <a:t>17. Inland Waterways</a:t>
            </a:r>
            <a:r>
              <a:rPr sz="931" i="1" spc="9" dirty="0">
                <a:latin typeface="Arial"/>
                <a:cs typeface="Arial"/>
              </a:rPr>
              <a:t>/</a:t>
            </a:r>
            <a:r>
              <a:rPr sz="931" spc="9" dirty="0">
                <a:latin typeface="Arial"/>
                <a:cs typeface="Arial"/>
              </a:rPr>
              <a:t>Cikarang – Bekasi – Laut</a:t>
            </a:r>
            <a:endParaRPr sz="923">
              <a:latin typeface="Arial"/>
              <a:cs typeface="Arial"/>
            </a:endParaRPr>
          </a:p>
          <a:p>
            <a:pPr marL="211254"/>
            <a:r>
              <a:rPr sz="1015" spc="9" dirty="0">
                <a:latin typeface="Arial"/>
                <a:cs typeface="Arial"/>
              </a:rPr>
              <a:t>(CBL) </a:t>
            </a:r>
            <a:endParaRPr sz="1015">
              <a:latin typeface="Arial"/>
              <a:cs typeface="Arial"/>
            </a:endParaRPr>
          </a:p>
          <a:p>
            <a:r>
              <a:rPr sz="1015" spc="9" dirty="0">
                <a:latin typeface="Arial"/>
                <a:cs typeface="Arial"/>
              </a:rPr>
              <a:t>18. Palapa Ring Broadband </a:t>
            </a:r>
            <a:endParaRPr sz="1015">
              <a:latin typeface="Arial"/>
              <a:cs typeface="Arial"/>
            </a:endParaRPr>
          </a:p>
          <a:p>
            <a:r>
              <a:rPr sz="1015" spc="9" dirty="0">
                <a:latin typeface="Arial"/>
                <a:cs typeface="Arial"/>
              </a:rPr>
              <a:t>19. Central Java Power Plant (CJPP)</a:t>
            </a:r>
            <a:endParaRPr sz="1015">
              <a:latin typeface="Arial"/>
              <a:cs typeface="Arial"/>
            </a:endParaRPr>
          </a:p>
        </p:txBody>
      </p:sp>
      <p:sp>
        <p:nvSpPr>
          <p:cNvPr id="54" name="text 1"/>
          <p:cNvSpPr txBox="1"/>
          <p:nvPr/>
        </p:nvSpPr>
        <p:spPr>
          <a:xfrm>
            <a:off x="3093486" y="4047379"/>
            <a:ext cx="5949386" cy="1405769"/>
          </a:xfrm>
          <a:prstGeom prst="rect">
            <a:avLst/>
          </a:prstGeom>
        </p:spPr>
        <p:txBody>
          <a:bodyPr vert="horz" wrap="none" lIns="0" tIns="0" rIns="0" bIns="0" rtlCol="0">
            <a:spAutoFit/>
          </a:bodyPr>
          <a:lstStyle/>
          <a:p>
            <a:pPr marL="2988053"/>
            <a:r>
              <a:rPr sz="1015" spc="9" dirty="0">
                <a:latin typeface="Arial"/>
                <a:cs typeface="Arial"/>
              </a:rPr>
              <a:t>26. Tuban Oil Refinery</a:t>
            </a:r>
            <a:endParaRPr sz="1015">
              <a:latin typeface="Arial"/>
              <a:cs typeface="Arial"/>
            </a:endParaRPr>
          </a:p>
          <a:p>
            <a:pPr marL="2988053"/>
            <a:r>
              <a:rPr sz="1015" spc="9" dirty="0">
                <a:latin typeface="Arial"/>
                <a:cs typeface="Arial"/>
              </a:rPr>
              <a:t>27. RDMP/Revitalization of Existing Oil Refineries</a:t>
            </a:r>
            <a:endParaRPr sz="1015">
              <a:latin typeface="Arial"/>
              <a:cs typeface="Arial"/>
            </a:endParaRPr>
          </a:p>
          <a:p>
            <a:pPr marL="2988053"/>
            <a:r>
              <a:rPr sz="1015" spc="9" dirty="0">
                <a:latin typeface="Arial"/>
                <a:cs typeface="Arial"/>
              </a:rPr>
              <a:t>(Balikpapan, Cilacap, Balongan, Dumai, Plaju)</a:t>
            </a:r>
            <a:endParaRPr sz="1015">
              <a:latin typeface="Arial"/>
              <a:cs typeface="Arial"/>
            </a:endParaRPr>
          </a:p>
          <a:p>
            <a:pPr marL="2988053"/>
            <a:r>
              <a:rPr sz="1015" spc="9" dirty="0">
                <a:solidFill>
                  <a:srgbClr val="254061"/>
                </a:solidFill>
                <a:latin typeface="Arial"/>
                <a:cs typeface="Arial"/>
              </a:rPr>
              <a:t>28. Abadi WK Masela Field</a:t>
            </a:r>
            <a:endParaRPr sz="1015">
              <a:latin typeface="Arial"/>
              <a:cs typeface="Arial"/>
            </a:endParaRPr>
          </a:p>
          <a:p>
            <a:pPr marL="2988053"/>
            <a:r>
              <a:rPr sz="1015" spc="9" dirty="0">
                <a:solidFill>
                  <a:srgbClr val="4F81BD"/>
                </a:solidFill>
                <a:latin typeface="Arial"/>
                <a:cs typeface="Arial"/>
              </a:rPr>
              <a:t>29. Unitization Field Has Jambaran-Tiung Biru</a:t>
            </a:r>
            <a:endParaRPr sz="1015">
              <a:latin typeface="Arial"/>
              <a:cs typeface="Arial"/>
            </a:endParaRPr>
          </a:p>
          <a:p>
            <a:pPr marL="2988053"/>
            <a:r>
              <a:rPr sz="1015" spc="9" dirty="0">
                <a:solidFill>
                  <a:srgbClr val="4F81BD"/>
                </a:solidFill>
                <a:latin typeface="Arial"/>
                <a:cs typeface="Arial"/>
              </a:rPr>
              <a:t>30. Indonesian Deepwater Development (IDD)</a:t>
            </a:r>
            <a:endParaRPr sz="1015">
              <a:latin typeface="Arial"/>
              <a:cs typeface="Arial"/>
            </a:endParaRPr>
          </a:p>
          <a:p>
            <a:pPr marL="2988053"/>
            <a:r>
              <a:rPr sz="1015" spc="9" dirty="0">
                <a:solidFill>
                  <a:srgbClr val="4F81BD"/>
                </a:solidFill>
                <a:latin typeface="Arial"/>
                <a:cs typeface="Arial"/>
              </a:rPr>
              <a:t>31. Tangguh LNG Train 3 Development</a:t>
            </a:r>
            <a:endParaRPr sz="1015">
              <a:latin typeface="Arial"/>
              <a:cs typeface="Arial"/>
            </a:endParaRPr>
          </a:p>
          <a:p>
            <a:pPr marL="2988053"/>
            <a:r>
              <a:rPr sz="1015" spc="9" dirty="0">
                <a:solidFill>
                  <a:srgbClr val="254061"/>
                </a:solidFill>
                <a:latin typeface="Arial"/>
                <a:cs typeface="Arial"/>
              </a:rPr>
              <a:t>32. </a:t>
            </a:r>
            <a:r>
              <a:rPr sz="1015" spc="9" dirty="0">
                <a:latin typeface="Arial"/>
                <a:cs typeface="Arial"/>
              </a:rPr>
              <a:t>West Semarang </a:t>
            </a:r>
            <a:r>
              <a:rPr sz="1015" spc="9" dirty="0">
                <a:solidFill>
                  <a:srgbClr val="254061"/>
                </a:solidFill>
                <a:latin typeface="Arial"/>
                <a:cs typeface="Arial"/>
              </a:rPr>
              <a:t>Drinking Water Supply</a:t>
            </a:r>
            <a:endParaRPr sz="1015">
              <a:latin typeface="Arial"/>
              <a:cs typeface="Arial"/>
            </a:endParaRPr>
          </a:p>
          <a:p>
            <a:r>
              <a:rPr sz="1015" spc="9" dirty="0">
                <a:latin typeface="Arial"/>
                <a:cs typeface="Arial"/>
              </a:rPr>
              <a:t>20. Central – West Java Transmission Line 500 kV  33. Jakarta Sewerage System</a:t>
            </a:r>
            <a:endParaRPr sz="1015">
              <a:latin typeface="Arial"/>
              <a:cs typeface="Arial"/>
            </a:endParaRPr>
          </a:p>
        </p:txBody>
      </p:sp>
      <p:sp>
        <p:nvSpPr>
          <p:cNvPr id="55" name="text 1"/>
          <p:cNvSpPr txBox="1"/>
          <p:nvPr/>
        </p:nvSpPr>
        <p:spPr>
          <a:xfrm>
            <a:off x="3093486" y="5440315"/>
            <a:ext cx="2895216" cy="937180"/>
          </a:xfrm>
          <a:prstGeom prst="rect">
            <a:avLst/>
          </a:prstGeom>
        </p:spPr>
        <p:txBody>
          <a:bodyPr vert="horz" wrap="none" lIns="0" tIns="0" rIns="0" bIns="0" rtlCol="0">
            <a:spAutoFit/>
          </a:bodyPr>
          <a:lstStyle/>
          <a:p>
            <a:r>
              <a:rPr sz="1015" spc="9" dirty="0">
                <a:latin typeface="Arial"/>
                <a:cs typeface="Arial"/>
              </a:rPr>
              <a:t>21. Indramayu Coal-fired Power Plant </a:t>
            </a:r>
            <a:endParaRPr sz="1015">
              <a:latin typeface="Arial"/>
              <a:cs typeface="Arial"/>
            </a:endParaRPr>
          </a:p>
          <a:p>
            <a:r>
              <a:rPr sz="1015" spc="9" dirty="0">
                <a:latin typeface="Arial"/>
                <a:cs typeface="Arial"/>
              </a:rPr>
              <a:t>22. Sumatera 500 kV Transmission (4 Provinces)</a:t>
            </a:r>
            <a:endParaRPr sz="1015">
              <a:latin typeface="Arial"/>
              <a:cs typeface="Arial"/>
            </a:endParaRPr>
          </a:p>
          <a:p>
            <a:r>
              <a:rPr sz="1015" spc="9" dirty="0">
                <a:solidFill>
                  <a:srgbClr val="4F81BD"/>
                </a:solidFill>
                <a:latin typeface="Arial"/>
                <a:cs typeface="Arial"/>
              </a:rPr>
              <a:t>23. Mulut Tambang Coal-fired Power Plant (6</a:t>
            </a:r>
            <a:endParaRPr sz="1015">
              <a:latin typeface="Arial"/>
              <a:cs typeface="Arial"/>
            </a:endParaRPr>
          </a:p>
          <a:p>
            <a:pPr marL="211254"/>
            <a:r>
              <a:rPr sz="1015" spc="9" dirty="0">
                <a:solidFill>
                  <a:srgbClr val="4F81BD"/>
                </a:solidFill>
                <a:latin typeface="Arial"/>
                <a:cs typeface="Arial"/>
              </a:rPr>
              <a:t>Provinces)</a:t>
            </a:r>
            <a:endParaRPr sz="1015">
              <a:latin typeface="Arial"/>
              <a:cs typeface="Arial"/>
            </a:endParaRPr>
          </a:p>
          <a:p>
            <a:r>
              <a:rPr sz="1015" spc="9" dirty="0">
                <a:solidFill>
                  <a:srgbClr val="4F81BD"/>
                </a:solidFill>
                <a:latin typeface="Arial"/>
                <a:cs typeface="Arial"/>
              </a:rPr>
              <a:t>24. PLTGU (16 Provinces)</a:t>
            </a:r>
            <a:endParaRPr sz="1015">
              <a:latin typeface="Arial"/>
              <a:cs typeface="Arial"/>
            </a:endParaRPr>
          </a:p>
          <a:p>
            <a:r>
              <a:rPr sz="1015" spc="9" dirty="0">
                <a:latin typeface="Arial"/>
                <a:cs typeface="Arial"/>
              </a:rPr>
              <a:t>25. Bontang Oil Refinery</a:t>
            </a:r>
            <a:endParaRPr sz="1015">
              <a:latin typeface="Arial"/>
              <a:cs typeface="Arial"/>
            </a:endParaRPr>
          </a:p>
        </p:txBody>
      </p:sp>
      <p:sp>
        <p:nvSpPr>
          <p:cNvPr id="56" name="text 1"/>
          <p:cNvSpPr txBox="1"/>
          <p:nvPr/>
        </p:nvSpPr>
        <p:spPr>
          <a:xfrm>
            <a:off x="6081463" y="5440315"/>
            <a:ext cx="184602" cy="156197"/>
          </a:xfrm>
          <a:prstGeom prst="rect">
            <a:avLst/>
          </a:prstGeom>
        </p:spPr>
        <p:txBody>
          <a:bodyPr vert="horz" wrap="none" lIns="0" tIns="0" rIns="0" bIns="0" rtlCol="0">
            <a:spAutoFit/>
          </a:bodyPr>
          <a:lstStyle/>
          <a:p>
            <a:r>
              <a:rPr sz="1015" i="1" spc="9" dirty="0">
                <a:latin typeface="Arial"/>
                <a:cs typeface="Arial"/>
              </a:rPr>
              <a:t>34.</a:t>
            </a:r>
            <a:endParaRPr sz="1015">
              <a:latin typeface="Arial"/>
              <a:cs typeface="Arial"/>
            </a:endParaRPr>
          </a:p>
        </p:txBody>
      </p:sp>
      <p:sp>
        <p:nvSpPr>
          <p:cNvPr id="57" name="text 1"/>
          <p:cNvSpPr txBox="1"/>
          <p:nvPr/>
        </p:nvSpPr>
        <p:spPr>
          <a:xfrm>
            <a:off x="6081463" y="5440315"/>
            <a:ext cx="2374176" cy="780983"/>
          </a:xfrm>
          <a:prstGeom prst="rect">
            <a:avLst/>
          </a:prstGeom>
        </p:spPr>
        <p:txBody>
          <a:bodyPr vert="horz" wrap="none" lIns="0" tIns="0" rIns="0" bIns="0" rtlCol="0">
            <a:spAutoFit/>
          </a:bodyPr>
          <a:lstStyle/>
          <a:p>
            <a:pPr marL="213833"/>
            <a:r>
              <a:rPr sz="1015" spc="9" dirty="0">
                <a:latin typeface="Arial"/>
                <a:cs typeface="Arial"/>
              </a:rPr>
              <a:t>National Capital Integrated Coastal</a:t>
            </a:r>
            <a:endParaRPr sz="1015">
              <a:latin typeface="Arial"/>
              <a:cs typeface="Arial"/>
            </a:endParaRPr>
          </a:p>
          <a:p>
            <a:r>
              <a:rPr sz="1015" spc="9" dirty="0">
                <a:latin typeface="Arial"/>
                <a:cs typeface="Arial"/>
              </a:rPr>
              <a:t>Development (NCICD) Phase A </a:t>
            </a:r>
            <a:endParaRPr sz="1015">
              <a:latin typeface="Arial"/>
              <a:cs typeface="Arial"/>
            </a:endParaRPr>
          </a:p>
          <a:p>
            <a:r>
              <a:rPr sz="1015" spc="9" dirty="0">
                <a:solidFill>
                  <a:srgbClr val="4F81BD"/>
                </a:solidFill>
                <a:latin typeface="Arial"/>
                <a:cs typeface="Arial"/>
              </a:rPr>
              <a:t>35. Jatiluhur Drinking Water Supply</a:t>
            </a:r>
            <a:endParaRPr sz="1015">
              <a:latin typeface="Arial"/>
              <a:cs typeface="Arial"/>
            </a:endParaRPr>
          </a:p>
          <a:p>
            <a:r>
              <a:rPr sz="1015" spc="9" dirty="0">
                <a:solidFill>
                  <a:srgbClr val="4F81BD"/>
                </a:solidFill>
                <a:latin typeface="Arial"/>
                <a:cs typeface="Arial"/>
              </a:rPr>
              <a:t>36. Lampung Drinking Water Supply</a:t>
            </a:r>
            <a:endParaRPr sz="1015">
              <a:latin typeface="Arial"/>
              <a:cs typeface="Arial"/>
            </a:endParaRPr>
          </a:p>
          <a:p>
            <a:r>
              <a:rPr sz="1015" spc="9" dirty="0">
                <a:solidFill>
                  <a:srgbClr val="4F81BD"/>
                </a:solidFill>
                <a:latin typeface="Arial"/>
                <a:cs typeface="Arial"/>
              </a:rPr>
              <a:t>37. Waste to Energy Program in 8 Cities</a:t>
            </a:r>
            <a:endParaRPr sz="1015">
              <a:latin typeface="Arial"/>
              <a:cs typeface="Arial"/>
            </a:endParaRPr>
          </a:p>
        </p:txBody>
      </p:sp>
      <p:sp>
        <p:nvSpPr>
          <p:cNvPr id="441" name="object 441"/>
          <p:cNvSpPr/>
          <p:nvPr/>
        </p:nvSpPr>
        <p:spPr>
          <a:xfrm>
            <a:off x="2672276" y="3331113"/>
            <a:ext cx="159668" cy="167054"/>
          </a:xfrm>
          <a:custGeom>
            <a:avLst/>
            <a:gdLst/>
            <a:ahLst/>
            <a:cxnLst/>
            <a:rect l="l" t="t" r="r" b="b"/>
            <a:pathLst>
              <a:path w="172974" h="180975">
                <a:moveTo>
                  <a:pt x="0" y="90551"/>
                </a:moveTo>
                <a:cubicBezTo>
                  <a:pt x="0" y="40513"/>
                  <a:pt x="38735" y="0"/>
                  <a:pt x="86487" y="0"/>
                </a:cubicBezTo>
                <a:cubicBezTo>
                  <a:pt x="134239" y="0"/>
                  <a:pt x="172974" y="40513"/>
                  <a:pt x="172974" y="90551"/>
                </a:cubicBezTo>
                <a:cubicBezTo>
                  <a:pt x="172974" y="140462"/>
                  <a:pt x="134239" y="180975"/>
                  <a:pt x="86487" y="180975"/>
                </a:cubicBezTo>
                <a:cubicBezTo>
                  <a:pt x="38735" y="180975"/>
                  <a:pt x="0" y="140462"/>
                  <a:pt x="0" y="90551"/>
                </a:cubicBezTo>
                <a:close/>
              </a:path>
            </a:pathLst>
          </a:custGeom>
          <a:solidFill>
            <a:srgbClr val="FFE227"/>
          </a:solidFill>
        </p:spPr>
        <p:txBody>
          <a:bodyPr wrap="square" lIns="0" tIns="0" rIns="0" bIns="0" rtlCol="0">
            <a:noAutofit/>
          </a:bodyPr>
          <a:lstStyle/>
          <a:p>
            <a:endParaRPr sz="1662"/>
          </a:p>
        </p:txBody>
      </p:sp>
      <p:sp>
        <p:nvSpPr>
          <p:cNvPr id="442" name="object 442"/>
          <p:cNvSpPr/>
          <p:nvPr/>
        </p:nvSpPr>
        <p:spPr>
          <a:xfrm>
            <a:off x="2667879" y="3326716"/>
            <a:ext cx="168461" cy="175846"/>
          </a:xfrm>
          <a:custGeom>
            <a:avLst/>
            <a:gdLst/>
            <a:ahLst/>
            <a:cxnLst/>
            <a:rect l="l" t="t" r="r" b="b"/>
            <a:pathLst>
              <a:path w="182499" h="190500">
                <a:moveTo>
                  <a:pt x="4763" y="95314"/>
                </a:moveTo>
                <a:cubicBezTo>
                  <a:pt x="4763" y="45276"/>
                  <a:pt x="43498" y="4763"/>
                  <a:pt x="91250" y="4763"/>
                </a:cubicBezTo>
                <a:cubicBezTo>
                  <a:pt x="139002" y="4763"/>
                  <a:pt x="177737" y="45276"/>
                  <a:pt x="177737" y="95314"/>
                </a:cubicBezTo>
                <a:cubicBezTo>
                  <a:pt x="177737" y="145225"/>
                  <a:pt x="139002" y="185738"/>
                  <a:pt x="91250" y="185738"/>
                </a:cubicBezTo>
                <a:cubicBezTo>
                  <a:pt x="43498"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8" name="text 1"/>
          <p:cNvSpPr txBox="1"/>
          <p:nvPr/>
        </p:nvSpPr>
        <p:spPr>
          <a:xfrm>
            <a:off x="2700177" y="3365037"/>
            <a:ext cx="108107" cy="113557"/>
          </a:xfrm>
          <a:prstGeom prst="rect">
            <a:avLst/>
          </a:prstGeom>
        </p:spPr>
        <p:txBody>
          <a:bodyPr vert="horz" wrap="none" lIns="0" tIns="0" rIns="0" bIns="0" rtlCol="0">
            <a:spAutoFit/>
          </a:bodyPr>
          <a:lstStyle/>
          <a:p>
            <a:r>
              <a:rPr sz="738" spc="9" dirty="0">
                <a:latin typeface="Arial"/>
                <a:cs typeface="Arial"/>
              </a:rPr>
              <a:t>33</a:t>
            </a:r>
            <a:endParaRPr sz="738">
              <a:latin typeface="Arial"/>
              <a:cs typeface="Arial"/>
            </a:endParaRPr>
          </a:p>
        </p:txBody>
      </p:sp>
      <p:sp>
        <p:nvSpPr>
          <p:cNvPr id="59" name="text 1"/>
          <p:cNvSpPr txBox="1"/>
          <p:nvPr/>
        </p:nvSpPr>
        <p:spPr>
          <a:xfrm>
            <a:off x="253218" y="4046440"/>
            <a:ext cx="2706510" cy="2026389"/>
          </a:xfrm>
          <a:prstGeom prst="rect">
            <a:avLst/>
          </a:prstGeom>
        </p:spPr>
        <p:txBody>
          <a:bodyPr vert="horz" wrap="none" lIns="0" tIns="0" rIns="0" bIns="0" rtlCol="0">
            <a:spAutoFit/>
          </a:bodyPr>
          <a:lstStyle/>
          <a:p>
            <a:r>
              <a:rPr sz="1015" spc="9" dirty="0">
                <a:latin typeface="Arial"/>
                <a:cs typeface="Arial"/>
              </a:rPr>
              <a:t>1. Balikpapan-Samarinda Toll Road</a:t>
            </a:r>
            <a:endParaRPr sz="1015">
              <a:latin typeface="Arial"/>
              <a:cs typeface="Arial"/>
            </a:endParaRPr>
          </a:p>
          <a:p>
            <a:r>
              <a:rPr sz="1015" spc="9" dirty="0">
                <a:latin typeface="Arial"/>
                <a:cs typeface="Arial"/>
              </a:rPr>
              <a:t>2. Manado-Bitung Toll Road</a:t>
            </a:r>
            <a:endParaRPr sz="1015">
              <a:latin typeface="Arial"/>
              <a:cs typeface="Arial"/>
            </a:endParaRPr>
          </a:p>
          <a:p>
            <a:r>
              <a:rPr sz="1015" spc="9" dirty="0">
                <a:latin typeface="Arial"/>
                <a:cs typeface="Arial"/>
              </a:rPr>
              <a:t>3. Panimbang-Serang Toll Road</a:t>
            </a:r>
            <a:endParaRPr sz="1015">
              <a:latin typeface="Arial"/>
              <a:cs typeface="Arial"/>
            </a:endParaRPr>
          </a:p>
          <a:p>
            <a:r>
              <a:rPr sz="1015" spc="9" dirty="0">
                <a:solidFill>
                  <a:srgbClr val="4F81BD"/>
                </a:solidFill>
                <a:latin typeface="Arial"/>
                <a:cs typeface="Arial"/>
              </a:rPr>
              <a:t>4. 15 Segments of Trans Sumatera Toll Road</a:t>
            </a:r>
            <a:endParaRPr sz="1015">
              <a:latin typeface="Arial"/>
              <a:cs typeface="Arial"/>
            </a:endParaRPr>
          </a:p>
          <a:p>
            <a:r>
              <a:rPr sz="1015" spc="9" dirty="0">
                <a:solidFill>
                  <a:srgbClr val="4F81BD"/>
                </a:solidFill>
                <a:latin typeface="Arial"/>
                <a:cs typeface="Arial"/>
              </a:rPr>
              <a:t>5. Probolinggo-Banyuwangi Toll Road</a:t>
            </a:r>
            <a:endParaRPr sz="1015">
              <a:latin typeface="Arial"/>
              <a:cs typeface="Arial"/>
            </a:endParaRPr>
          </a:p>
          <a:p>
            <a:r>
              <a:rPr sz="1015" spc="9" dirty="0">
                <a:solidFill>
                  <a:srgbClr val="4F81BD"/>
                </a:solidFill>
                <a:latin typeface="Arial"/>
                <a:cs typeface="Arial"/>
              </a:rPr>
              <a:t>6. Yogyakarta-Bawen Toll Road</a:t>
            </a:r>
            <a:endParaRPr sz="1015">
              <a:latin typeface="Arial"/>
              <a:cs typeface="Arial"/>
            </a:endParaRPr>
          </a:p>
          <a:p>
            <a:r>
              <a:rPr sz="1015" spc="9" dirty="0">
                <a:latin typeface="Arial"/>
                <a:cs typeface="Arial"/>
              </a:rPr>
              <a:t>7. SHIA Express Railway</a:t>
            </a:r>
            <a:endParaRPr sz="1015">
              <a:latin typeface="Arial"/>
              <a:cs typeface="Arial"/>
            </a:endParaRPr>
          </a:p>
          <a:p>
            <a:r>
              <a:rPr sz="1015" spc="9" dirty="0">
                <a:latin typeface="Arial"/>
                <a:cs typeface="Arial"/>
              </a:rPr>
              <a:t>8. MRT Jakarta North – South Line</a:t>
            </a:r>
            <a:endParaRPr sz="1015">
              <a:latin typeface="Arial"/>
              <a:cs typeface="Arial"/>
            </a:endParaRPr>
          </a:p>
          <a:p>
            <a:r>
              <a:rPr sz="1015" spc="9" dirty="0">
                <a:latin typeface="Arial"/>
                <a:cs typeface="Arial"/>
              </a:rPr>
              <a:t>9. Makassar – Parepare Railway</a:t>
            </a:r>
            <a:endParaRPr sz="1015">
              <a:latin typeface="Arial"/>
              <a:cs typeface="Arial"/>
            </a:endParaRPr>
          </a:p>
          <a:p>
            <a:r>
              <a:rPr sz="988" spc="9" dirty="0">
                <a:latin typeface="Arial"/>
                <a:cs typeface="Arial"/>
              </a:rPr>
              <a:t>10.Light Rail Transit (LRT) of Jakarta, Bogor,</a:t>
            </a:r>
            <a:endParaRPr sz="923">
              <a:latin typeface="Arial"/>
              <a:cs typeface="Arial"/>
            </a:endParaRPr>
          </a:p>
          <a:p>
            <a:pPr marL="163189"/>
            <a:r>
              <a:rPr sz="1015" spc="9" dirty="0">
                <a:latin typeface="Arial"/>
                <a:cs typeface="Arial"/>
              </a:rPr>
              <a:t>Depok and Bekasi </a:t>
            </a:r>
            <a:endParaRPr sz="1015">
              <a:latin typeface="Arial"/>
              <a:cs typeface="Arial"/>
            </a:endParaRPr>
          </a:p>
          <a:p>
            <a:r>
              <a:rPr sz="1015" spc="9" dirty="0">
                <a:latin typeface="Arial"/>
                <a:cs typeface="Arial"/>
              </a:rPr>
              <a:t>11.Light Rail Transit (LRT) of South Sumatera</a:t>
            </a:r>
            <a:endParaRPr sz="1015">
              <a:latin typeface="Arial"/>
              <a:cs typeface="Arial"/>
            </a:endParaRPr>
          </a:p>
          <a:p>
            <a:r>
              <a:rPr sz="1015" spc="9" dirty="0">
                <a:latin typeface="Arial"/>
                <a:cs typeface="Arial"/>
              </a:rPr>
              <a:t>12.East Kalimantan Railway</a:t>
            </a:r>
            <a:endParaRPr sz="1015">
              <a:latin typeface="Arial"/>
              <a:cs typeface="Arial"/>
            </a:endParaRPr>
          </a:p>
        </p:txBody>
      </p:sp>
      <p:sp>
        <p:nvSpPr>
          <p:cNvPr id="443" name="object 443"/>
          <p:cNvSpPr/>
          <p:nvPr/>
        </p:nvSpPr>
        <p:spPr>
          <a:xfrm>
            <a:off x="1713093" y="2161501"/>
            <a:ext cx="161310" cy="165647"/>
          </a:xfrm>
          <a:custGeom>
            <a:avLst/>
            <a:gdLst/>
            <a:ahLst/>
            <a:cxnLst/>
            <a:rect l="l" t="t" r="r" b="b"/>
            <a:pathLst>
              <a:path w="174752" h="179451">
                <a:moveTo>
                  <a:pt x="0" y="89662"/>
                </a:moveTo>
                <a:cubicBezTo>
                  <a:pt x="0" y="40132"/>
                  <a:pt x="39116" y="0"/>
                  <a:pt x="87375" y="0"/>
                </a:cubicBezTo>
                <a:cubicBezTo>
                  <a:pt x="135636" y="0"/>
                  <a:pt x="174752" y="40132"/>
                  <a:pt x="174752" y="89662"/>
                </a:cubicBezTo>
                <a:cubicBezTo>
                  <a:pt x="174752" y="139192"/>
                  <a:pt x="135636" y="179451"/>
                  <a:pt x="87375" y="179451"/>
                </a:cubicBezTo>
                <a:cubicBezTo>
                  <a:pt x="39116" y="179451"/>
                  <a:pt x="0" y="139192"/>
                  <a:pt x="0" y="89662"/>
                </a:cubicBezTo>
                <a:close/>
              </a:path>
            </a:pathLst>
          </a:custGeom>
          <a:solidFill>
            <a:srgbClr val="FFE227"/>
          </a:solidFill>
        </p:spPr>
        <p:txBody>
          <a:bodyPr wrap="square" lIns="0" tIns="0" rIns="0" bIns="0" rtlCol="0">
            <a:noAutofit/>
          </a:bodyPr>
          <a:lstStyle/>
          <a:p>
            <a:endParaRPr sz="1662"/>
          </a:p>
        </p:txBody>
      </p:sp>
      <p:sp>
        <p:nvSpPr>
          <p:cNvPr id="444" name="object 444"/>
          <p:cNvSpPr/>
          <p:nvPr/>
        </p:nvSpPr>
        <p:spPr>
          <a:xfrm>
            <a:off x="1708697" y="2157105"/>
            <a:ext cx="170102" cy="174439"/>
          </a:xfrm>
          <a:custGeom>
            <a:avLst/>
            <a:gdLst/>
            <a:ahLst/>
            <a:cxnLst/>
            <a:rect l="l" t="t" r="r" b="b"/>
            <a:pathLst>
              <a:path w="184277" h="188976">
                <a:moveTo>
                  <a:pt x="4763" y="94425"/>
                </a:moveTo>
                <a:cubicBezTo>
                  <a:pt x="4763" y="44895"/>
                  <a:pt x="43879" y="4763"/>
                  <a:pt x="92138" y="4763"/>
                </a:cubicBezTo>
                <a:cubicBezTo>
                  <a:pt x="140399" y="4763"/>
                  <a:pt x="179515" y="44895"/>
                  <a:pt x="179515" y="94425"/>
                </a:cubicBezTo>
                <a:cubicBezTo>
                  <a:pt x="179515" y="143955"/>
                  <a:pt x="140399" y="184214"/>
                  <a:pt x="92138" y="184214"/>
                </a:cubicBezTo>
                <a:cubicBezTo>
                  <a:pt x="43879" y="184214"/>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60" name="text 1"/>
          <p:cNvSpPr txBox="1"/>
          <p:nvPr/>
        </p:nvSpPr>
        <p:spPr>
          <a:xfrm>
            <a:off x="1741581" y="2194605"/>
            <a:ext cx="108107" cy="113557"/>
          </a:xfrm>
          <a:prstGeom prst="rect">
            <a:avLst/>
          </a:prstGeom>
        </p:spPr>
        <p:txBody>
          <a:bodyPr vert="horz" wrap="none" lIns="0" tIns="0" rIns="0" bIns="0" rtlCol="0">
            <a:spAutoFit/>
          </a:bodyPr>
          <a:lstStyle/>
          <a:p>
            <a:r>
              <a:rPr sz="738" spc="9" dirty="0">
                <a:latin typeface="Arial"/>
                <a:cs typeface="Arial"/>
              </a:rPr>
              <a:t>27</a:t>
            </a:r>
            <a:endParaRPr sz="738">
              <a:latin typeface="Arial"/>
              <a:cs typeface="Arial"/>
            </a:endParaRPr>
          </a:p>
        </p:txBody>
      </p:sp>
      <p:sp>
        <p:nvSpPr>
          <p:cNvPr id="445" name="object 445"/>
          <p:cNvSpPr/>
          <p:nvPr/>
        </p:nvSpPr>
        <p:spPr>
          <a:xfrm>
            <a:off x="1949430" y="2802988"/>
            <a:ext cx="161310" cy="165647"/>
          </a:xfrm>
          <a:custGeom>
            <a:avLst/>
            <a:gdLst/>
            <a:ahLst/>
            <a:cxnLst/>
            <a:rect l="l" t="t" r="r" b="b"/>
            <a:pathLst>
              <a:path w="174752" h="179451">
                <a:moveTo>
                  <a:pt x="0" y="89662"/>
                </a:moveTo>
                <a:cubicBezTo>
                  <a:pt x="0" y="40132"/>
                  <a:pt x="39116" y="0"/>
                  <a:pt x="87376" y="0"/>
                </a:cubicBezTo>
                <a:cubicBezTo>
                  <a:pt x="135636" y="0"/>
                  <a:pt x="174752" y="40132"/>
                  <a:pt x="174752" y="89662"/>
                </a:cubicBezTo>
                <a:cubicBezTo>
                  <a:pt x="174752" y="139192"/>
                  <a:pt x="135636" y="179451"/>
                  <a:pt x="87376" y="179451"/>
                </a:cubicBezTo>
                <a:cubicBezTo>
                  <a:pt x="39116" y="179451"/>
                  <a:pt x="0" y="139192"/>
                  <a:pt x="0" y="89662"/>
                </a:cubicBezTo>
                <a:close/>
              </a:path>
            </a:pathLst>
          </a:custGeom>
          <a:solidFill>
            <a:srgbClr val="FFE227"/>
          </a:solidFill>
        </p:spPr>
        <p:txBody>
          <a:bodyPr wrap="square" lIns="0" tIns="0" rIns="0" bIns="0" rtlCol="0">
            <a:noAutofit/>
          </a:bodyPr>
          <a:lstStyle/>
          <a:p>
            <a:endParaRPr sz="1662"/>
          </a:p>
        </p:txBody>
      </p:sp>
      <p:sp>
        <p:nvSpPr>
          <p:cNvPr id="446" name="object 446"/>
          <p:cNvSpPr/>
          <p:nvPr/>
        </p:nvSpPr>
        <p:spPr>
          <a:xfrm>
            <a:off x="1945034" y="2798591"/>
            <a:ext cx="170102" cy="174439"/>
          </a:xfrm>
          <a:custGeom>
            <a:avLst/>
            <a:gdLst/>
            <a:ahLst/>
            <a:cxnLst/>
            <a:rect l="l" t="t" r="r" b="b"/>
            <a:pathLst>
              <a:path w="184277" h="188976">
                <a:moveTo>
                  <a:pt x="4763" y="94425"/>
                </a:moveTo>
                <a:cubicBezTo>
                  <a:pt x="4763" y="44895"/>
                  <a:pt x="43879" y="4763"/>
                  <a:pt x="92139" y="4763"/>
                </a:cubicBezTo>
                <a:cubicBezTo>
                  <a:pt x="140399" y="4763"/>
                  <a:pt x="179515" y="44895"/>
                  <a:pt x="179515" y="94425"/>
                </a:cubicBezTo>
                <a:cubicBezTo>
                  <a:pt x="179515" y="143955"/>
                  <a:pt x="140399" y="184214"/>
                  <a:pt x="92139" y="184214"/>
                </a:cubicBezTo>
                <a:cubicBezTo>
                  <a:pt x="43879" y="184214"/>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61" name="text 1"/>
          <p:cNvSpPr txBox="1"/>
          <p:nvPr/>
        </p:nvSpPr>
        <p:spPr>
          <a:xfrm>
            <a:off x="1977918" y="2836091"/>
            <a:ext cx="108107" cy="113557"/>
          </a:xfrm>
          <a:prstGeom prst="rect">
            <a:avLst/>
          </a:prstGeom>
        </p:spPr>
        <p:txBody>
          <a:bodyPr vert="horz" wrap="none" lIns="0" tIns="0" rIns="0" bIns="0" rtlCol="0">
            <a:spAutoFit/>
          </a:bodyPr>
          <a:lstStyle/>
          <a:p>
            <a:r>
              <a:rPr sz="738" spc="9" dirty="0">
                <a:latin typeface="Arial"/>
                <a:cs typeface="Arial"/>
              </a:rPr>
              <a:t>27</a:t>
            </a:r>
            <a:endParaRPr sz="738">
              <a:latin typeface="Arial"/>
              <a:cs typeface="Arial"/>
            </a:endParaRPr>
          </a:p>
        </p:txBody>
      </p:sp>
      <p:sp>
        <p:nvSpPr>
          <p:cNvPr id="447" name="object 447"/>
          <p:cNvSpPr/>
          <p:nvPr/>
        </p:nvSpPr>
        <p:spPr>
          <a:xfrm>
            <a:off x="2621632" y="3608129"/>
            <a:ext cx="161192" cy="167054"/>
          </a:xfrm>
          <a:custGeom>
            <a:avLst/>
            <a:gdLst/>
            <a:ahLst/>
            <a:cxnLst/>
            <a:rect l="l" t="t" r="r" b="b"/>
            <a:pathLst>
              <a:path w="174625" h="180975">
                <a:moveTo>
                  <a:pt x="0" y="90424"/>
                </a:moveTo>
                <a:cubicBezTo>
                  <a:pt x="0" y="40513"/>
                  <a:pt x="38989" y="0"/>
                  <a:pt x="87249" y="0"/>
                </a:cubicBezTo>
                <a:cubicBezTo>
                  <a:pt x="135509" y="0"/>
                  <a:pt x="174625" y="40513"/>
                  <a:pt x="174625" y="90424"/>
                </a:cubicBezTo>
                <a:cubicBezTo>
                  <a:pt x="174625" y="140462"/>
                  <a:pt x="135509" y="180975"/>
                  <a:pt x="87249" y="180975"/>
                </a:cubicBezTo>
                <a:cubicBezTo>
                  <a:pt x="38989" y="180975"/>
                  <a:pt x="0" y="140462"/>
                  <a:pt x="0" y="90424"/>
                </a:cubicBezTo>
                <a:close/>
              </a:path>
            </a:pathLst>
          </a:custGeom>
          <a:solidFill>
            <a:srgbClr val="FFE227"/>
          </a:solidFill>
        </p:spPr>
        <p:txBody>
          <a:bodyPr wrap="square" lIns="0" tIns="0" rIns="0" bIns="0" rtlCol="0">
            <a:noAutofit/>
          </a:bodyPr>
          <a:lstStyle/>
          <a:p>
            <a:endParaRPr sz="1662"/>
          </a:p>
        </p:txBody>
      </p:sp>
      <p:sp>
        <p:nvSpPr>
          <p:cNvPr id="448" name="object 448"/>
          <p:cNvSpPr/>
          <p:nvPr/>
        </p:nvSpPr>
        <p:spPr>
          <a:xfrm>
            <a:off x="2617235" y="3603732"/>
            <a:ext cx="169985" cy="175846"/>
          </a:xfrm>
          <a:custGeom>
            <a:avLst/>
            <a:gdLst/>
            <a:ahLst/>
            <a:cxnLst/>
            <a:rect l="l" t="t" r="r" b="b"/>
            <a:pathLst>
              <a:path w="184150" h="190500">
                <a:moveTo>
                  <a:pt x="4763" y="95187"/>
                </a:moveTo>
                <a:cubicBezTo>
                  <a:pt x="4763" y="45276"/>
                  <a:pt x="43752" y="4763"/>
                  <a:pt x="92012" y="4763"/>
                </a:cubicBezTo>
                <a:cubicBezTo>
                  <a:pt x="140272" y="4763"/>
                  <a:pt x="179388" y="45276"/>
                  <a:pt x="179388" y="95187"/>
                </a:cubicBezTo>
                <a:cubicBezTo>
                  <a:pt x="179388" y="145225"/>
                  <a:pt x="140272" y="185738"/>
                  <a:pt x="92012" y="185738"/>
                </a:cubicBezTo>
                <a:cubicBezTo>
                  <a:pt x="43752"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62" name="text 1"/>
          <p:cNvSpPr txBox="1"/>
          <p:nvPr/>
        </p:nvSpPr>
        <p:spPr>
          <a:xfrm>
            <a:off x="2650354" y="3642170"/>
            <a:ext cx="108107" cy="113557"/>
          </a:xfrm>
          <a:prstGeom prst="rect">
            <a:avLst/>
          </a:prstGeom>
        </p:spPr>
        <p:txBody>
          <a:bodyPr vert="horz" wrap="none" lIns="0" tIns="0" rIns="0" bIns="0" rtlCol="0">
            <a:spAutoFit/>
          </a:bodyPr>
          <a:lstStyle/>
          <a:p>
            <a:r>
              <a:rPr sz="738" spc="9" dirty="0">
                <a:latin typeface="Arial"/>
                <a:cs typeface="Arial"/>
              </a:rPr>
              <a:t>20</a:t>
            </a:r>
            <a:endParaRPr sz="738">
              <a:latin typeface="Arial"/>
              <a:cs typeface="Arial"/>
            </a:endParaRPr>
          </a:p>
        </p:txBody>
      </p:sp>
      <p:sp>
        <p:nvSpPr>
          <p:cNvPr id="449" name="object 449"/>
          <p:cNvSpPr/>
          <p:nvPr/>
        </p:nvSpPr>
        <p:spPr>
          <a:xfrm>
            <a:off x="2767819" y="3680343"/>
            <a:ext cx="161192" cy="165647"/>
          </a:xfrm>
          <a:custGeom>
            <a:avLst/>
            <a:gdLst/>
            <a:ahLst/>
            <a:cxnLst/>
            <a:rect l="l" t="t" r="r" b="b"/>
            <a:pathLst>
              <a:path w="174625" h="179451">
                <a:moveTo>
                  <a:pt x="0" y="89789"/>
                </a:moveTo>
                <a:cubicBezTo>
                  <a:pt x="0" y="40259"/>
                  <a:pt x="39116" y="0"/>
                  <a:pt x="87249" y="0"/>
                </a:cubicBezTo>
                <a:cubicBezTo>
                  <a:pt x="135509" y="0"/>
                  <a:pt x="174625" y="40259"/>
                  <a:pt x="174625" y="89789"/>
                </a:cubicBezTo>
                <a:cubicBezTo>
                  <a:pt x="174625" y="139319"/>
                  <a:pt x="135509" y="179451"/>
                  <a:pt x="87249" y="179451"/>
                </a:cubicBezTo>
                <a:cubicBezTo>
                  <a:pt x="39116" y="179451"/>
                  <a:pt x="0" y="139319"/>
                  <a:pt x="0" y="89789"/>
                </a:cubicBezTo>
                <a:close/>
              </a:path>
            </a:pathLst>
          </a:custGeom>
          <a:solidFill>
            <a:srgbClr val="FFE227"/>
          </a:solidFill>
        </p:spPr>
        <p:txBody>
          <a:bodyPr wrap="square" lIns="0" tIns="0" rIns="0" bIns="0" rtlCol="0">
            <a:noAutofit/>
          </a:bodyPr>
          <a:lstStyle/>
          <a:p>
            <a:endParaRPr sz="1662"/>
          </a:p>
        </p:txBody>
      </p:sp>
      <p:sp>
        <p:nvSpPr>
          <p:cNvPr id="450" name="object 450"/>
          <p:cNvSpPr/>
          <p:nvPr/>
        </p:nvSpPr>
        <p:spPr>
          <a:xfrm>
            <a:off x="2763422" y="3675946"/>
            <a:ext cx="169985" cy="174439"/>
          </a:xfrm>
          <a:custGeom>
            <a:avLst/>
            <a:gdLst/>
            <a:ahLst/>
            <a:cxnLst/>
            <a:rect l="l" t="t" r="r" b="b"/>
            <a:pathLst>
              <a:path w="184150" h="188976">
                <a:moveTo>
                  <a:pt x="4763" y="94552"/>
                </a:moveTo>
                <a:cubicBezTo>
                  <a:pt x="4763" y="45022"/>
                  <a:pt x="43879" y="4763"/>
                  <a:pt x="92012" y="4763"/>
                </a:cubicBezTo>
                <a:cubicBezTo>
                  <a:pt x="140272" y="4763"/>
                  <a:pt x="179388" y="45022"/>
                  <a:pt x="179388" y="94552"/>
                </a:cubicBezTo>
                <a:cubicBezTo>
                  <a:pt x="179388" y="144082"/>
                  <a:pt x="140272" y="184214"/>
                  <a:pt x="92012" y="184214"/>
                </a:cubicBezTo>
                <a:cubicBezTo>
                  <a:pt x="43879" y="184214"/>
                  <a:pt x="4763" y="144082"/>
                  <a:pt x="4763" y="94552"/>
                </a:cubicBezTo>
                <a:close/>
              </a:path>
            </a:pathLst>
          </a:custGeom>
          <a:ln w="9525">
            <a:solidFill>
              <a:srgbClr val="FFFFFF"/>
            </a:solidFill>
          </a:ln>
        </p:spPr>
        <p:txBody>
          <a:bodyPr wrap="square" lIns="0" tIns="0" rIns="0" bIns="0" rtlCol="0">
            <a:noAutofit/>
          </a:bodyPr>
          <a:lstStyle/>
          <a:p>
            <a:endParaRPr sz="1662"/>
          </a:p>
        </p:txBody>
      </p:sp>
      <p:sp>
        <p:nvSpPr>
          <p:cNvPr id="63" name="text 1"/>
          <p:cNvSpPr txBox="1"/>
          <p:nvPr/>
        </p:nvSpPr>
        <p:spPr>
          <a:xfrm>
            <a:off x="2796423" y="3713681"/>
            <a:ext cx="108107" cy="113557"/>
          </a:xfrm>
          <a:prstGeom prst="rect">
            <a:avLst/>
          </a:prstGeom>
        </p:spPr>
        <p:txBody>
          <a:bodyPr vert="horz" wrap="none" lIns="0" tIns="0" rIns="0" bIns="0" rtlCol="0">
            <a:spAutoFit/>
          </a:bodyPr>
          <a:lstStyle/>
          <a:p>
            <a:r>
              <a:rPr sz="738" spc="9" dirty="0">
                <a:latin typeface="Arial"/>
                <a:cs typeface="Arial"/>
              </a:rPr>
              <a:t>27</a:t>
            </a:r>
            <a:endParaRPr sz="738">
              <a:latin typeface="Arial"/>
              <a:cs typeface="Arial"/>
            </a:endParaRPr>
          </a:p>
        </p:txBody>
      </p:sp>
      <p:sp>
        <p:nvSpPr>
          <p:cNvPr id="451" name="object 451"/>
          <p:cNvSpPr/>
          <p:nvPr/>
        </p:nvSpPr>
        <p:spPr>
          <a:xfrm>
            <a:off x="1642638" y="2624211"/>
            <a:ext cx="161192" cy="165530"/>
          </a:xfrm>
          <a:custGeom>
            <a:avLst/>
            <a:gdLst/>
            <a:ahLst/>
            <a:cxnLst/>
            <a:rect l="l" t="t" r="r" b="b"/>
            <a:pathLst>
              <a:path w="174625" h="179324">
                <a:moveTo>
                  <a:pt x="0" y="89662"/>
                </a:moveTo>
                <a:cubicBezTo>
                  <a:pt x="0" y="40132"/>
                  <a:pt x="38989" y="0"/>
                  <a:pt x="87249" y="0"/>
                </a:cubicBezTo>
                <a:cubicBezTo>
                  <a:pt x="135508" y="0"/>
                  <a:pt x="174625" y="40132"/>
                  <a:pt x="174625" y="89662"/>
                </a:cubicBezTo>
                <a:cubicBezTo>
                  <a:pt x="174625" y="139192"/>
                  <a:pt x="135508" y="179324"/>
                  <a:pt x="87249" y="179324"/>
                </a:cubicBezTo>
                <a:cubicBezTo>
                  <a:pt x="38989" y="179324"/>
                  <a:pt x="0" y="139192"/>
                  <a:pt x="0" y="89662"/>
                </a:cubicBezTo>
                <a:close/>
              </a:path>
            </a:pathLst>
          </a:custGeom>
          <a:solidFill>
            <a:srgbClr val="FFE227"/>
          </a:solidFill>
        </p:spPr>
        <p:txBody>
          <a:bodyPr wrap="square" lIns="0" tIns="0" rIns="0" bIns="0" rtlCol="0">
            <a:noAutofit/>
          </a:bodyPr>
          <a:lstStyle/>
          <a:p>
            <a:endParaRPr sz="1662"/>
          </a:p>
        </p:txBody>
      </p:sp>
      <p:sp>
        <p:nvSpPr>
          <p:cNvPr id="452" name="object 452"/>
          <p:cNvSpPr/>
          <p:nvPr/>
        </p:nvSpPr>
        <p:spPr>
          <a:xfrm>
            <a:off x="1638241" y="2619815"/>
            <a:ext cx="169985" cy="174322"/>
          </a:xfrm>
          <a:custGeom>
            <a:avLst/>
            <a:gdLst/>
            <a:ahLst/>
            <a:cxnLst/>
            <a:rect l="l" t="t" r="r" b="b"/>
            <a:pathLst>
              <a:path w="184150" h="188849">
                <a:moveTo>
                  <a:pt x="4763" y="94425"/>
                </a:moveTo>
                <a:cubicBezTo>
                  <a:pt x="4763" y="44895"/>
                  <a:pt x="43752" y="4763"/>
                  <a:pt x="92012" y="4763"/>
                </a:cubicBezTo>
                <a:cubicBezTo>
                  <a:pt x="140271" y="4763"/>
                  <a:pt x="179388" y="44895"/>
                  <a:pt x="179388" y="94425"/>
                </a:cubicBezTo>
                <a:cubicBezTo>
                  <a:pt x="179388" y="143955"/>
                  <a:pt x="140271" y="184087"/>
                  <a:pt x="92012" y="184087"/>
                </a:cubicBezTo>
                <a:cubicBezTo>
                  <a:pt x="43752"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538" name="text 1"/>
          <p:cNvSpPr txBox="1"/>
          <p:nvPr/>
        </p:nvSpPr>
        <p:spPr>
          <a:xfrm>
            <a:off x="1671242" y="2657432"/>
            <a:ext cx="108107" cy="113557"/>
          </a:xfrm>
          <a:prstGeom prst="rect">
            <a:avLst/>
          </a:prstGeom>
        </p:spPr>
        <p:txBody>
          <a:bodyPr vert="horz" wrap="none" lIns="0" tIns="0" rIns="0" bIns="0" rtlCol="0">
            <a:spAutoFit/>
          </a:bodyPr>
          <a:lstStyle/>
          <a:p>
            <a:r>
              <a:rPr sz="738" spc="9" dirty="0">
                <a:latin typeface="Arial"/>
                <a:cs typeface="Arial"/>
              </a:rPr>
              <a:t>22</a:t>
            </a:r>
            <a:endParaRPr sz="738">
              <a:latin typeface="Arial"/>
              <a:cs typeface="Arial"/>
            </a:endParaRPr>
          </a:p>
        </p:txBody>
      </p:sp>
      <p:sp>
        <p:nvSpPr>
          <p:cNvPr id="453" name="object 453"/>
          <p:cNvSpPr/>
          <p:nvPr/>
        </p:nvSpPr>
        <p:spPr>
          <a:xfrm>
            <a:off x="1031983" y="2036416"/>
            <a:ext cx="161192" cy="165530"/>
          </a:xfrm>
          <a:custGeom>
            <a:avLst/>
            <a:gdLst/>
            <a:ahLst/>
            <a:cxnLst/>
            <a:rect l="l" t="t" r="r" b="b"/>
            <a:pathLst>
              <a:path w="174625" h="179324">
                <a:moveTo>
                  <a:pt x="0" y="89662"/>
                </a:moveTo>
                <a:cubicBezTo>
                  <a:pt x="0" y="40132"/>
                  <a:pt x="39103" y="0"/>
                  <a:pt x="87325" y="0"/>
                </a:cubicBezTo>
                <a:cubicBezTo>
                  <a:pt x="135534" y="0"/>
                  <a:pt x="174625" y="40132"/>
                  <a:pt x="174625" y="89662"/>
                </a:cubicBezTo>
                <a:cubicBezTo>
                  <a:pt x="174625" y="139192"/>
                  <a:pt x="135534" y="179324"/>
                  <a:pt x="87325" y="179324"/>
                </a:cubicBezTo>
                <a:cubicBezTo>
                  <a:pt x="39103" y="179324"/>
                  <a:pt x="0" y="139192"/>
                  <a:pt x="0" y="89662"/>
                </a:cubicBezTo>
                <a:close/>
              </a:path>
            </a:pathLst>
          </a:custGeom>
          <a:solidFill>
            <a:srgbClr val="FFE227"/>
          </a:solidFill>
        </p:spPr>
        <p:txBody>
          <a:bodyPr wrap="square" lIns="0" tIns="0" rIns="0" bIns="0" rtlCol="0">
            <a:noAutofit/>
          </a:bodyPr>
          <a:lstStyle/>
          <a:p>
            <a:endParaRPr sz="1662"/>
          </a:p>
        </p:txBody>
      </p:sp>
      <p:sp>
        <p:nvSpPr>
          <p:cNvPr id="454" name="object 454"/>
          <p:cNvSpPr/>
          <p:nvPr/>
        </p:nvSpPr>
        <p:spPr>
          <a:xfrm>
            <a:off x="1027586" y="2032020"/>
            <a:ext cx="169985" cy="174322"/>
          </a:xfrm>
          <a:custGeom>
            <a:avLst/>
            <a:gdLst/>
            <a:ahLst/>
            <a:cxnLst/>
            <a:rect l="l" t="t" r="r" b="b"/>
            <a:pathLst>
              <a:path w="184150" h="188849">
                <a:moveTo>
                  <a:pt x="4763" y="94425"/>
                </a:moveTo>
                <a:cubicBezTo>
                  <a:pt x="4763" y="44895"/>
                  <a:pt x="43866" y="4763"/>
                  <a:pt x="92088" y="4763"/>
                </a:cubicBezTo>
                <a:cubicBezTo>
                  <a:pt x="140297" y="4763"/>
                  <a:pt x="179388" y="44895"/>
                  <a:pt x="179388" y="94425"/>
                </a:cubicBezTo>
                <a:cubicBezTo>
                  <a:pt x="179388" y="143955"/>
                  <a:pt x="140297" y="184087"/>
                  <a:pt x="92088" y="184087"/>
                </a:cubicBezTo>
                <a:cubicBezTo>
                  <a:pt x="43866"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539" name="text 1"/>
          <p:cNvSpPr txBox="1"/>
          <p:nvPr/>
        </p:nvSpPr>
        <p:spPr>
          <a:xfrm>
            <a:off x="1060423" y="2069402"/>
            <a:ext cx="108107" cy="113557"/>
          </a:xfrm>
          <a:prstGeom prst="rect">
            <a:avLst/>
          </a:prstGeom>
        </p:spPr>
        <p:txBody>
          <a:bodyPr vert="horz" wrap="none" lIns="0" tIns="0" rIns="0" bIns="0" rtlCol="0">
            <a:spAutoFit/>
          </a:bodyPr>
          <a:lstStyle/>
          <a:p>
            <a:r>
              <a:rPr sz="738" spc="9" dirty="0">
                <a:latin typeface="Arial"/>
                <a:cs typeface="Arial"/>
              </a:rPr>
              <a:t>22</a:t>
            </a:r>
            <a:endParaRPr sz="738">
              <a:latin typeface="Arial"/>
              <a:cs typeface="Arial"/>
            </a:endParaRPr>
          </a:p>
        </p:txBody>
      </p:sp>
      <p:sp>
        <p:nvSpPr>
          <p:cNvPr id="455" name="object 455"/>
          <p:cNvSpPr/>
          <p:nvPr/>
        </p:nvSpPr>
        <p:spPr>
          <a:xfrm>
            <a:off x="1803948" y="2749530"/>
            <a:ext cx="161192" cy="165530"/>
          </a:xfrm>
          <a:custGeom>
            <a:avLst/>
            <a:gdLst/>
            <a:ahLst/>
            <a:cxnLst/>
            <a:rect l="l" t="t" r="r" b="b"/>
            <a:pathLst>
              <a:path w="174625" h="179324">
                <a:moveTo>
                  <a:pt x="0" y="89662"/>
                </a:moveTo>
                <a:cubicBezTo>
                  <a:pt x="0" y="40132"/>
                  <a:pt x="39116" y="0"/>
                  <a:pt x="87375" y="0"/>
                </a:cubicBezTo>
                <a:cubicBezTo>
                  <a:pt x="135509" y="0"/>
                  <a:pt x="174625" y="40132"/>
                  <a:pt x="174625" y="89662"/>
                </a:cubicBezTo>
                <a:cubicBezTo>
                  <a:pt x="174625" y="139192"/>
                  <a:pt x="135509" y="179324"/>
                  <a:pt x="87375" y="179324"/>
                </a:cubicBezTo>
                <a:cubicBezTo>
                  <a:pt x="39116" y="179324"/>
                  <a:pt x="0" y="139192"/>
                  <a:pt x="0" y="89662"/>
                </a:cubicBezTo>
                <a:close/>
              </a:path>
            </a:pathLst>
          </a:custGeom>
          <a:solidFill>
            <a:srgbClr val="FFE227"/>
          </a:solidFill>
        </p:spPr>
        <p:txBody>
          <a:bodyPr wrap="square" lIns="0" tIns="0" rIns="0" bIns="0" rtlCol="0">
            <a:noAutofit/>
          </a:bodyPr>
          <a:lstStyle/>
          <a:p>
            <a:endParaRPr sz="1662"/>
          </a:p>
        </p:txBody>
      </p:sp>
      <p:sp>
        <p:nvSpPr>
          <p:cNvPr id="456" name="object 456"/>
          <p:cNvSpPr/>
          <p:nvPr/>
        </p:nvSpPr>
        <p:spPr>
          <a:xfrm>
            <a:off x="1799550" y="2745134"/>
            <a:ext cx="169985" cy="174322"/>
          </a:xfrm>
          <a:custGeom>
            <a:avLst/>
            <a:gdLst/>
            <a:ahLst/>
            <a:cxnLst/>
            <a:rect l="l" t="t" r="r" b="b"/>
            <a:pathLst>
              <a:path w="184150" h="188849">
                <a:moveTo>
                  <a:pt x="4763" y="94425"/>
                </a:moveTo>
                <a:cubicBezTo>
                  <a:pt x="4763" y="44895"/>
                  <a:pt x="43879" y="4763"/>
                  <a:pt x="92138" y="4763"/>
                </a:cubicBezTo>
                <a:cubicBezTo>
                  <a:pt x="140272" y="4763"/>
                  <a:pt x="179388" y="44895"/>
                  <a:pt x="179388" y="94425"/>
                </a:cubicBezTo>
                <a:cubicBezTo>
                  <a:pt x="179388" y="143955"/>
                  <a:pt x="140272" y="184087"/>
                  <a:pt x="92138"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540" name="text 1"/>
          <p:cNvSpPr txBox="1"/>
          <p:nvPr/>
        </p:nvSpPr>
        <p:spPr>
          <a:xfrm>
            <a:off x="1832435" y="2782634"/>
            <a:ext cx="108107" cy="113557"/>
          </a:xfrm>
          <a:prstGeom prst="rect">
            <a:avLst/>
          </a:prstGeom>
        </p:spPr>
        <p:txBody>
          <a:bodyPr vert="horz" wrap="none" lIns="0" tIns="0" rIns="0" bIns="0" rtlCol="0">
            <a:spAutoFit/>
          </a:bodyPr>
          <a:lstStyle/>
          <a:p>
            <a:r>
              <a:rPr sz="738" spc="9" dirty="0">
                <a:latin typeface="Arial"/>
                <a:cs typeface="Arial"/>
              </a:rPr>
              <a:t>22</a:t>
            </a:r>
            <a:endParaRPr sz="738">
              <a:latin typeface="Arial"/>
              <a:cs typeface="Arial"/>
            </a:endParaRPr>
          </a:p>
        </p:txBody>
      </p:sp>
      <p:sp>
        <p:nvSpPr>
          <p:cNvPr id="457" name="object 457"/>
          <p:cNvSpPr/>
          <p:nvPr/>
        </p:nvSpPr>
        <p:spPr>
          <a:xfrm>
            <a:off x="2237467" y="3404850"/>
            <a:ext cx="161192" cy="165530"/>
          </a:xfrm>
          <a:custGeom>
            <a:avLst/>
            <a:gdLst/>
            <a:ahLst/>
            <a:cxnLst/>
            <a:rect l="l" t="t" r="r" b="b"/>
            <a:pathLst>
              <a:path w="174625" h="179324">
                <a:moveTo>
                  <a:pt x="0" y="89662"/>
                </a:moveTo>
                <a:cubicBezTo>
                  <a:pt x="0" y="40132"/>
                  <a:pt x="39116" y="0"/>
                  <a:pt x="87249" y="0"/>
                </a:cubicBezTo>
                <a:cubicBezTo>
                  <a:pt x="135509" y="0"/>
                  <a:pt x="174625" y="40132"/>
                  <a:pt x="174625" y="89662"/>
                </a:cubicBezTo>
                <a:cubicBezTo>
                  <a:pt x="174625" y="139192"/>
                  <a:pt x="135509" y="179324"/>
                  <a:pt x="87249" y="179324"/>
                </a:cubicBezTo>
                <a:cubicBezTo>
                  <a:pt x="39116" y="179324"/>
                  <a:pt x="0" y="139192"/>
                  <a:pt x="0" y="89662"/>
                </a:cubicBezTo>
                <a:close/>
              </a:path>
            </a:pathLst>
          </a:custGeom>
          <a:solidFill>
            <a:srgbClr val="95B3D7"/>
          </a:solidFill>
        </p:spPr>
        <p:txBody>
          <a:bodyPr wrap="square" lIns="0" tIns="0" rIns="0" bIns="0" rtlCol="0">
            <a:noAutofit/>
          </a:bodyPr>
          <a:lstStyle/>
          <a:p>
            <a:endParaRPr sz="1662"/>
          </a:p>
        </p:txBody>
      </p:sp>
      <p:sp>
        <p:nvSpPr>
          <p:cNvPr id="458" name="object 458"/>
          <p:cNvSpPr/>
          <p:nvPr/>
        </p:nvSpPr>
        <p:spPr>
          <a:xfrm>
            <a:off x="2233070" y="3400454"/>
            <a:ext cx="169985" cy="174322"/>
          </a:xfrm>
          <a:custGeom>
            <a:avLst/>
            <a:gdLst/>
            <a:ahLst/>
            <a:cxnLst/>
            <a:rect l="l" t="t" r="r" b="b"/>
            <a:pathLst>
              <a:path w="184150" h="188849">
                <a:moveTo>
                  <a:pt x="4763" y="94425"/>
                </a:moveTo>
                <a:cubicBezTo>
                  <a:pt x="4763" y="44895"/>
                  <a:pt x="43879" y="4763"/>
                  <a:pt x="92012" y="4763"/>
                </a:cubicBezTo>
                <a:cubicBezTo>
                  <a:pt x="140272" y="4763"/>
                  <a:pt x="179388" y="44895"/>
                  <a:pt x="179388" y="94425"/>
                </a:cubicBezTo>
                <a:cubicBezTo>
                  <a:pt x="179388" y="143955"/>
                  <a:pt x="140272" y="184087"/>
                  <a:pt x="92012"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541" name="text 1"/>
          <p:cNvSpPr txBox="1"/>
          <p:nvPr/>
        </p:nvSpPr>
        <p:spPr>
          <a:xfrm>
            <a:off x="2266071" y="3438189"/>
            <a:ext cx="108107" cy="113557"/>
          </a:xfrm>
          <a:prstGeom prst="rect">
            <a:avLst/>
          </a:prstGeom>
        </p:spPr>
        <p:txBody>
          <a:bodyPr vert="horz" wrap="none" lIns="0" tIns="0" rIns="0" bIns="0" rtlCol="0">
            <a:spAutoFit/>
          </a:bodyPr>
          <a:lstStyle/>
          <a:p>
            <a:r>
              <a:rPr sz="738" spc="9" dirty="0">
                <a:latin typeface="Arial"/>
                <a:cs typeface="Arial"/>
              </a:rPr>
              <a:t>13</a:t>
            </a:r>
            <a:endParaRPr sz="738">
              <a:latin typeface="Arial"/>
              <a:cs typeface="Arial"/>
            </a:endParaRPr>
          </a:p>
        </p:txBody>
      </p:sp>
      <p:sp>
        <p:nvSpPr>
          <p:cNvPr id="459" name="object 459"/>
          <p:cNvSpPr/>
          <p:nvPr/>
        </p:nvSpPr>
        <p:spPr>
          <a:xfrm>
            <a:off x="2986572" y="3689721"/>
            <a:ext cx="161192" cy="165530"/>
          </a:xfrm>
          <a:custGeom>
            <a:avLst/>
            <a:gdLst/>
            <a:ahLst/>
            <a:cxnLst/>
            <a:rect l="l" t="t" r="r" b="b"/>
            <a:pathLst>
              <a:path w="174625" h="179324">
                <a:moveTo>
                  <a:pt x="0" y="89662"/>
                </a:moveTo>
                <a:cubicBezTo>
                  <a:pt x="0" y="40132"/>
                  <a:pt x="39116" y="0"/>
                  <a:pt x="87376" y="0"/>
                </a:cubicBezTo>
                <a:cubicBezTo>
                  <a:pt x="135509" y="0"/>
                  <a:pt x="174625" y="40132"/>
                  <a:pt x="174625" y="89662"/>
                </a:cubicBezTo>
                <a:cubicBezTo>
                  <a:pt x="174625" y="139192"/>
                  <a:pt x="135509" y="179324"/>
                  <a:pt x="87376" y="179324"/>
                </a:cubicBezTo>
                <a:cubicBezTo>
                  <a:pt x="39116" y="179324"/>
                  <a:pt x="0" y="139192"/>
                  <a:pt x="0" y="89662"/>
                </a:cubicBezTo>
                <a:close/>
              </a:path>
            </a:pathLst>
          </a:custGeom>
          <a:solidFill>
            <a:srgbClr val="95B3D7"/>
          </a:solidFill>
        </p:spPr>
        <p:txBody>
          <a:bodyPr wrap="square" lIns="0" tIns="0" rIns="0" bIns="0" rtlCol="0">
            <a:noAutofit/>
          </a:bodyPr>
          <a:lstStyle/>
          <a:p>
            <a:endParaRPr sz="1662"/>
          </a:p>
        </p:txBody>
      </p:sp>
      <p:sp>
        <p:nvSpPr>
          <p:cNvPr id="460" name="object 460"/>
          <p:cNvSpPr/>
          <p:nvPr/>
        </p:nvSpPr>
        <p:spPr>
          <a:xfrm>
            <a:off x="2982174" y="3685325"/>
            <a:ext cx="169985" cy="174322"/>
          </a:xfrm>
          <a:custGeom>
            <a:avLst/>
            <a:gdLst/>
            <a:ahLst/>
            <a:cxnLst/>
            <a:rect l="l" t="t" r="r" b="b"/>
            <a:pathLst>
              <a:path w="184150" h="188849">
                <a:moveTo>
                  <a:pt x="4763" y="94425"/>
                </a:moveTo>
                <a:cubicBezTo>
                  <a:pt x="4763" y="44895"/>
                  <a:pt x="43879" y="4763"/>
                  <a:pt x="92139" y="4763"/>
                </a:cubicBezTo>
                <a:cubicBezTo>
                  <a:pt x="140272" y="4763"/>
                  <a:pt x="179388" y="44895"/>
                  <a:pt x="179388" y="94425"/>
                </a:cubicBezTo>
                <a:cubicBezTo>
                  <a:pt x="179388" y="143955"/>
                  <a:pt x="140272" y="184087"/>
                  <a:pt x="92139" y="184087"/>
                </a:cubicBezTo>
                <a:cubicBezTo>
                  <a:pt x="43879" y="184087"/>
                  <a:pt x="4763" y="143955"/>
                  <a:pt x="4763" y="94425"/>
                </a:cubicBezTo>
                <a:close/>
              </a:path>
            </a:pathLst>
          </a:custGeom>
          <a:ln w="9525">
            <a:solidFill>
              <a:srgbClr val="FFFFFF"/>
            </a:solidFill>
          </a:ln>
        </p:spPr>
        <p:txBody>
          <a:bodyPr wrap="square" lIns="0" tIns="0" rIns="0" bIns="0" rtlCol="0">
            <a:noAutofit/>
          </a:bodyPr>
          <a:lstStyle/>
          <a:p>
            <a:endParaRPr sz="1662"/>
          </a:p>
        </p:txBody>
      </p:sp>
      <p:sp>
        <p:nvSpPr>
          <p:cNvPr id="542" name="text 1"/>
          <p:cNvSpPr txBox="1"/>
          <p:nvPr/>
        </p:nvSpPr>
        <p:spPr>
          <a:xfrm>
            <a:off x="3040614" y="3722942"/>
            <a:ext cx="54054" cy="113557"/>
          </a:xfrm>
          <a:prstGeom prst="rect">
            <a:avLst/>
          </a:prstGeom>
        </p:spPr>
        <p:txBody>
          <a:bodyPr vert="horz" wrap="none" lIns="0" tIns="0" rIns="0" bIns="0" rtlCol="0">
            <a:spAutoFit/>
          </a:bodyPr>
          <a:lstStyle/>
          <a:p>
            <a:r>
              <a:rPr sz="738" spc="9" dirty="0">
                <a:latin typeface="Arial"/>
                <a:cs typeface="Arial"/>
              </a:rPr>
              <a:t>6</a:t>
            </a:r>
            <a:endParaRPr sz="738">
              <a:latin typeface="Arial"/>
              <a:cs typeface="Arial"/>
            </a:endParaRPr>
          </a:p>
        </p:txBody>
      </p:sp>
      <p:sp>
        <p:nvSpPr>
          <p:cNvPr id="461" name="object 461"/>
          <p:cNvSpPr/>
          <p:nvPr/>
        </p:nvSpPr>
        <p:spPr>
          <a:xfrm>
            <a:off x="3552562" y="3743531"/>
            <a:ext cx="161192" cy="165647"/>
          </a:xfrm>
          <a:custGeom>
            <a:avLst/>
            <a:gdLst/>
            <a:ahLst/>
            <a:cxnLst/>
            <a:rect l="l" t="t" r="r" b="b"/>
            <a:pathLst>
              <a:path w="174625" h="179451">
                <a:moveTo>
                  <a:pt x="0" y="89789"/>
                </a:moveTo>
                <a:cubicBezTo>
                  <a:pt x="0" y="40259"/>
                  <a:pt x="38988" y="0"/>
                  <a:pt x="87249" y="0"/>
                </a:cubicBezTo>
                <a:cubicBezTo>
                  <a:pt x="135509" y="0"/>
                  <a:pt x="174625" y="40259"/>
                  <a:pt x="174625" y="89789"/>
                </a:cubicBezTo>
                <a:cubicBezTo>
                  <a:pt x="174625" y="139319"/>
                  <a:pt x="135509" y="179451"/>
                  <a:pt x="87249" y="179451"/>
                </a:cubicBezTo>
                <a:cubicBezTo>
                  <a:pt x="38988" y="179451"/>
                  <a:pt x="0" y="139319"/>
                  <a:pt x="0" y="89789"/>
                </a:cubicBezTo>
                <a:close/>
              </a:path>
            </a:pathLst>
          </a:custGeom>
          <a:solidFill>
            <a:srgbClr val="95B3D7"/>
          </a:solidFill>
        </p:spPr>
        <p:txBody>
          <a:bodyPr wrap="square" lIns="0" tIns="0" rIns="0" bIns="0" rtlCol="0">
            <a:noAutofit/>
          </a:bodyPr>
          <a:lstStyle/>
          <a:p>
            <a:endParaRPr sz="1662"/>
          </a:p>
        </p:txBody>
      </p:sp>
      <p:sp>
        <p:nvSpPr>
          <p:cNvPr id="462" name="object 462"/>
          <p:cNvSpPr/>
          <p:nvPr/>
        </p:nvSpPr>
        <p:spPr>
          <a:xfrm>
            <a:off x="3548164" y="3739134"/>
            <a:ext cx="169985" cy="174439"/>
          </a:xfrm>
          <a:custGeom>
            <a:avLst/>
            <a:gdLst/>
            <a:ahLst/>
            <a:cxnLst/>
            <a:rect l="l" t="t" r="r" b="b"/>
            <a:pathLst>
              <a:path w="184150" h="188976">
                <a:moveTo>
                  <a:pt x="4763" y="94552"/>
                </a:moveTo>
                <a:cubicBezTo>
                  <a:pt x="4763" y="45022"/>
                  <a:pt x="43751" y="4763"/>
                  <a:pt x="92012" y="4763"/>
                </a:cubicBezTo>
                <a:cubicBezTo>
                  <a:pt x="140272" y="4763"/>
                  <a:pt x="179388" y="45022"/>
                  <a:pt x="179388" y="94552"/>
                </a:cubicBezTo>
                <a:cubicBezTo>
                  <a:pt x="179388" y="144082"/>
                  <a:pt x="140272" y="184214"/>
                  <a:pt x="92012" y="184214"/>
                </a:cubicBezTo>
                <a:cubicBezTo>
                  <a:pt x="43751" y="184214"/>
                  <a:pt x="4763" y="144082"/>
                  <a:pt x="4763" y="94552"/>
                </a:cubicBezTo>
                <a:close/>
              </a:path>
            </a:pathLst>
          </a:custGeom>
          <a:ln w="9525">
            <a:solidFill>
              <a:srgbClr val="FFFFFF"/>
            </a:solidFill>
          </a:ln>
        </p:spPr>
        <p:txBody>
          <a:bodyPr wrap="square" lIns="0" tIns="0" rIns="0" bIns="0" rtlCol="0">
            <a:noAutofit/>
          </a:bodyPr>
          <a:lstStyle/>
          <a:p>
            <a:endParaRPr sz="1662"/>
          </a:p>
        </p:txBody>
      </p:sp>
      <p:sp>
        <p:nvSpPr>
          <p:cNvPr id="543" name="text 1"/>
          <p:cNvSpPr txBox="1"/>
          <p:nvPr/>
        </p:nvSpPr>
        <p:spPr>
          <a:xfrm>
            <a:off x="3606722" y="3776986"/>
            <a:ext cx="54054" cy="113557"/>
          </a:xfrm>
          <a:prstGeom prst="rect">
            <a:avLst/>
          </a:prstGeom>
        </p:spPr>
        <p:txBody>
          <a:bodyPr vert="horz" wrap="none" lIns="0" tIns="0" rIns="0" bIns="0" rtlCol="0">
            <a:spAutoFit/>
          </a:bodyPr>
          <a:lstStyle/>
          <a:p>
            <a:r>
              <a:rPr sz="738" spc="9" dirty="0">
                <a:latin typeface="Arial"/>
                <a:cs typeface="Arial"/>
              </a:rPr>
              <a:t>5</a:t>
            </a:r>
            <a:endParaRPr sz="738">
              <a:latin typeface="Arial"/>
              <a:cs typeface="Arial"/>
            </a:endParaRPr>
          </a:p>
        </p:txBody>
      </p:sp>
      <p:sp>
        <p:nvSpPr>
          <p:cNvPr id="463" name="object 463"/>
          <p:cNvSpPr/>
          <p:nvPr/>
        </p:nvSpPr>
        <p:spPr>
          <a:xfrm>
            <a:off x="1498796" y="2284007"/>
            <a:ext cx="161192" cy="167054"/>
          </a:xfrm>
          <a:custGeom>
            <a:avLst/>
            <a:gdLst/>
            <a:ahLst/>
            <a:cxnLst/>
            <a:rect l="l" t="t" r="r" b="b"/>
            <a:pathLst>
              <a:path w="174625" h="180975">
                <a:moveTo>
                  <a:pt x="0" y="90551"/>
                </a:moveTo>
                <a:cubicBezTo>
                  <a:pt x="0" y="40513"/>
                  <a:pt x="39115" y="0"/>
                  <a:pt x="87376" y="0"/>
                </a:cubicBezTo>
                <a:cubicBezTo>
                  <a:pt x="135636" y="0"/>
                  <a:pt x="174625" y="40513"/>
                  <a:pt x="174625" y="90551"/>
                </a:cubicBezTo>
                <a:cubicBezTo>
                  <a:pt x="174625" y="140462"/>
                  <a:pt x="135636" y="180975"/>
                  <a:pt x="87376" y="180975"/>
                </a:cubicBezTo>
                <a:cubicBezTo>
                  <a:pt x="39115" y="180975"/>
                  <a:pt x="0" y="140462"/>
                  <a:pt x="0" y="90551"/>
                </a:cubicBezTo>
                <a:close/>
              </a:path>
            </a:pathLst>
          </a:custGeom>
          <a:solidFill>
            <a:srgbClr val="FFE227"/>
          </a:solidFill>
        </p:spPr>
        <p:txBody>
          <a:bodyPr wrap="square" lIns="0" tIns="0" rIns="0" bIns="0" rtlCol="0">
            <a:noAutofit/>
          </a:bodyPr>
          <a:lstStyle/>
          <a:p>
            <a:endParaRPr sz="1662"/>
          </a:p>
        </p:txBody>
      </p:sp>
      <p:sp>
        <p:nvSpPr>
          <p:cNvPr id="464" name="object 464"/>
          <p:cNvSpPr/>
          <p:nvPr/>
        </p:nvSpPr>
        <p:spPr>
          <a:xfrm>
            <a:off x="1494399" y="2279611"/>
            <a:ext cx="169985" cy="175846"/>
          </a:xfrm>
          <a:custGeom>
            <a:avLst/>
            <a:gdLst/>
            <a:ahLst/>
            <a:cxnLst/>
            <a:rect l="l" t="t" r="r" b="b"/>
            <a:pathLst>
              <a:path w="184150" h="190500">
                <a:moveTo>
                  <a:pt x="4763" y="95314"/>
                </a:moveTo>
                <a:cubicBezTo>
                  <a:pt x="4763" y="45276"/>
                  <a:pt x="43878" y="4763"/>
                  <a:pt x="92139" y="4763"/>
                </a:cubicBezTo>
                <a:cubicBezTo>
                  <a:pt x="140399" y="4763"/>
                  <a:pt x="179388" y="45276"/>
                  <a:pt x="179388" y="95314"/>
                </a:cubicBezTo>
                <a:cubicBezTo>
                  <a:pt x="179388" y="145225"/>
                  <a:pt x="140399" y="185738"/>
                  <a:pt x="92139" y="185738"/>
                </a:cubicBezTo>
                <a:cubicBezTo>
                  <a:pt x="43878"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44" name="text 1"/>
          <p:cNvSpPr txBox="1"/>
          <p:nvPr/>
        </p:nvSpPr>
        <p:spPr>
          <a:xfrm>
            <a:off x="1527517" y="2317931"/>
            <a:ext cx="108107" cy="113557"/>
          </a:xfrm>
          <a:prstGeom prst="rect">
            <a:avLst/>
          </a:prstGeom>
        </p:spPr>
        <p:txBody>
          <a:bodyPr vert="horz" wrap="none" lIns="0" tIns="0" rIns="0" bIns="0" rtlCol="0">
            <a:spAutoFit/>
          </a:bodyPr>
          <a:lstStyle/>
          <a:p>
            <a:r>
              <a:rPr sz="738" spc="9" dirty="0">
                <a:latin typeface="Arial"/>
                <a:cs typeface="Arial"/>
              </a:rPr>
              <a:t>23</a:t>
            </a:r>
            <a:endParaRPr sz="738">
              <a:latin typeface="Arial"/>
              <a:cs typeface="Arial"/>
            </a:endParaRPr>
          </a:p>
        </p:txBody>
      </p:sp>
      <p:sp>
        <p:nvSpPr>
          <p:cNvPr id="465" name="object 465"/>
          <p:cNvSpPr/>
          <p:nvPr/>
        </p:nvSpPr>
        <p:spPr>
          <a:xfrm>
            <a:off x="1793983" y="2550121"/>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66" name="object 466"/>
          <p:cNvSpPr/>
          <p:nvPr/>
        </p:nvSpPr>
        <p:spPr>
          <a:xfrm>
            <a:off x="1789586" y="2545724"/>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45" name="text 1"/>
          <p:cNvSpPr txBox="1"/>
          <p:nvPr/>
        </p:nvSpPr>
        <p:spPr>
          <a:xfrm>
            <a:off x="1822587" y="2584045"/>
            <a:ext cx="108107" cy="113557"/>
          </a:xfrm>
          <a:prstGeom prst="rect">
            <a:avLst/>
          </a:prstGeom>
        </p:spPr>
        <p:txBody>
          <a:bodyPr vert="horz" wrap="none" lIns="0" tIns="0" rIns="0" bIns="0" rtlCol="0">
            <a:spAutoFit/>
          </a:bodyPr>
          <a:lstStyle/>
          <a:p>
            <a:r>
              <a:rPr sz="738" spc="9" dirty="0">
                <a:latin typeface="Arial"/>
                <a:cs typeface="Arial"/>
              </a:rPr>
              <a:t>23</a:t>
            </a:r>
            <a:endParaRPr sz="738">
              <a:latin typeface="Arial"/>
              <a:cs typeface="Arial"/>
            </a:endParaRPr>
          </a:p>
        </p:txBody>
      </p:sp>
      <p:sp>
        <p:nvSpPr>
          <p:cNvPr id="467" name="object 467"/>
          <p:cNvSpPr/>
          <p:nvPr/>
        </p:nvSpPr>
        <p:spPr>
          <a:xfrm>
            <a:off x="4037897" y="2284828"/>
            <a:ext cx="161192" cy="167054"/>
          </a:xfrm>
          <a:custGeom>
            <a:avLst/>
            <a:gdLst/>
            <a:ahLst/>
            <a:cxnLst/>
            <a:rect l="l" t="t" r="r" b="b"/>
            <a:pathLst>
              <a:path w="174625" h="180975">
                <a:moveTo>
                  <a:pt x="0" y="90551"/>
                </a:moveTo>
                <a:cubicBezTo>
                  <a:pt x="0" y="40513"/>
                  <a:pt x="38989" y="0"/>
                  <a:pt x="87249" y="0"/>
                </a:cubicBezTo>
                <a:cubicBezTo>
                  <a:pt x="135509" y="0"/>
                  <a:pt x="174625" y="40513"/>
                  <a:pt x="174625" y="90551"/>
                </a:cubicBezTo>
                <a:cubicBezTo>
                  <a:pt x="174625" y="140462"/>
                  <a:pt x="135509" y="180975"/>
                  <a:pt x="87249" y="180975"/>
                </a:cubicBezTo>
                <a:cubicBezTo>
                  <a:pt x="38989" y="180975"/>
                  <a:pt x="0" y="140462"/>
                  <a:pt x="0" y="90551"/>
                </a:cubicBezTo>
                <a:close/>
              </a:path>
            </a:pathLst>
          </a:custGeom>
          <a:solidFill>
            <a:srgbClr val="FFE227"/>
          </a:solidFill>
        </p:spPr>
        <p:txBody>
          <a:bodyPr wrap="square" lIns="0" tIns="0" rIns="0" bIns="0" rtlCol="0">
            <a:noAutofit/>
          </a:bodyPr>
          <a:lstStyle/>
          <a:p>
            <a:endParaRPr sz="1662"/>
          </a:p>
        </p:txBody>
      </p:sp>
      <p:sp>
        <p:nvSpPr>
          <p:cNvPr id="468" name="object 468"/>
          <p:cNvSpPr/>
          <p:nvPr/>
        </p:nvSpPr>
        <p:spPr>
          <a:xfrm>
            <a:off x="4033500" y="2280431"/>
            <a:ext cx="169985" cy="175846"/>
          </a:xfrm>
          <a:custGeom>
            <a:avLst/>
            <a:gdLst/>
            <a:ahLst/>
            <a:cxnLst/>
            <a:rect l="l" t="t" r="r" b="b"/>
            <a:pathLst>
              <a:path w="184150" h="190500">
                <a:moveTo>
                  <a:pt x="4763" y="95314"/>
                </a:moveTo>
                <a:cubicBezTo>
                  <a:pt x="4763" y="45276"/>
                  <a:pt x="43752" y="4763"/>
                  <a:pt x="92012" y="4763"/>
                </a:cubicBezTo>
                <a:cubicBezTo>
                  <a:pt x="140272" y="4763"/>
                  <a:pt x="179388" y="45276"/>
                  <a:pt x="179388" y="95314"/>
                </a:cubicBezTo>
                <a:cubicBezTo>
                  <a:pt x="179388" y="145225"/>
                  <a:pt x="140272" y="185738"/>
                  <a:pt x="92012" y="185738"/>
                </a:cubicBezTo>
                <a:cubicBezTo>
                  <a:pt x="43752"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46" name="text 1"/>
          <p:cNvSpPr txBox="1"/>
          <p:nvPr/>
        </p:nvSpPr>
        <p:spPr>
          <a:xfrm>
            <a:off x="4066736" y="2318752"/>
            <a:ext cx="108107" cy="113557"/>
          </a:xfrm>
          <a:prstGeom prst="rect">
            <a:avLst/>
          </a:prstGeom>
        </p:spPr>
        <p:txBody>
          <a:bodyPr vert="horz" wrap="none" lIns="0" tIns="0" rIns="0" bIns="0" rtlCol="0">
            <a:spAutoFit/>
          </a:bodyPr>
          <a:lstStyle/>
          <a:p>
            <a:r>
              <a:rPr sz="738" spc="9" dirty="0">
                <a:latin typeface="Arial"/>
                <a:cs typeface="Arial"/>
              </a:rPr>
              <a:t>23</a:t>
            </a:r>
            <a:endParaRPr sz="738">
              <a:latin typeface="Arial"/>
              <a:cs typeface="Arial"/>
            </a:endParaRPr>
          </a:p>
        </p:txBody>
      </p:sp>
      <p:sp>
        <p:nvSpPr>
          <p:cNvPr id="469" name="object 469"/>
          <p:cNvSpPr/>
          <p:nvPr/>
        </p:nvSpPr>
        <p:spPr>
          <a:xfrm>
            <a:off x="3643416" y="2498891"/>
            <a:ext cx="161192" cy="167054"/>
          </a:xfrm>
          <a:custGeom>
            <a:avLst/>
            <a:gdLst/>
            <a:ahLst/>
            <a:cxnLst/>
            <a:rect l="l" t="t" r="r" b="b"/>
            <a:pathLst>
              <a:path w="174625" h="180975">
                <a:moveTo>
                  <a:pt x="0" y="90424"/>
                </a:moveTo>
                <a:cubicBezTo>
                  <a:pt x="0" y="40513"/>
                  <a:pt x="39116" y="0"/>
                  <a:pt x="87249" y="0"/>
                </a:cubicBezTo>
                <a:cubicBezTo>
                  <a:pt x="135509" y="0"/>
                  <a:pt x="174625" y="40513"/>
                  <a:pt x="174625" y="90424"/>
                </a:cubicBezTo>
                <a:cubicBezTo>
                  <a:pt x="174625" y="140462"/>
                  <a:pt x="135509" y="180975"/>
                  <a:pt x="87249" y="180975"/>
                </a:cubicBezTo>
                <a:cubicBezTo>
                  <a:pt x="39116" y="180975"/>
                  <a:pt x="0" y="140462"/>
                  <a:pt x="0" y="90424"/>
                </a:cubicBezTo>
                <a:close/>
              </a:path>
            </a:pathLst>
          </a:custGeom>
          <a:solidFill>
            <a:srgbClr val="FFE227"/>
          </a:solidFill>
        </p:spPr>
        <p:txBody>
          <a:bodyPr wrap="square" lIns="0" tIns="0" rIns="0" bIns="0" rtlCol="0">
            <a:noAutofit/>
          </a:bodyPr>
          <a:lstStyle/>
          <a:p>
            <a:endParaRPr sz="1662"/>
          </a:p>
        </p:txBody>
      </p:sp>
      <p:sp>
        <p:nvSpPr>
          <p:cNvPr id="470" name="object 470"/>
          <p:cNvSpPr/>
          <p:nvPr/>
        </p:nvSpPr>
        <p:spPr>
          <a:xfrm>
            <a:off x="3639018" y="2494495"/>
            <a:ext cx="169985" cy="175846"/>
          </a:xfrm>
          <a:custGeom>
            <a:avLst/>
            <a:gdLst/>
            <a:ahLst/>
            <a:cxnLst/>
            <a:rect l="l" t="t" r="r" b="b"/>
            <a:pathLst>
              <a:path w="184150" h="190500">
                <a:moveTo>
                  <a:pt x="4763" y="95187"/>
                </a:moveTo>
                <a:cubicBezTo>
                  <a:pt x="4763" y="45276"/>
                  <a:pt x="43879" y="4763"/>
                  <a:pt x="92012" y="4763"/>
                </a:cubicBezTo>
                <a:cubicBezTo>
                  <a:pt x="140272" y="4763"/>
                  <a:pt x="179388" y="45276"/>
                  <a:pt x="179388" y="95187"/>
                </a:cubicBezTo>
                <a:cubicBezTo>
                  <a:pt x="179388" y="145225"/>
                  <a:pt x="140272" y="185738"/>
                  <a:pt x="92012"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47" name="text 1"/>
          <p:cNvSpPr txBox="1"/>
          <p:nvPr/>
        </p:nvSpPr>
        <p:spPr>
          <a:xfrm>
            <a:off x="3672254" y="2532815"/>
            <a:ext cx="108107" cy="113557"/>
          </a:xfrm>
          <a:prstGeom prst="rect">
            <a:avLst/>
          </a:prstGeom>
        </p:spPr>
        <p:txBody>
          <a:bodyPr vert="horz" wrap="none" lIns="0" tIns="0" rIns="0" bIns="0" rtlCol="0">
            <a:spAutoFit/>
          </a:bodyPr>
          <a:lstStyle/>
          <a:p>
            <a:r>
              <a:rPr sz="738" spc="9" dirty="0">
                <a:latin typeface="Arial"/>
                <a:cs typeface="Arial"/>
              </a:rPr>
              <a:t>23</a:t>
            </a:r>
            <a:endParaRPr sz="738">
              <a:latin typeface="Arial"/>
              <a:cs typeface="Arial"/>
            </a:endParaRPr>
          </a:p>
        </p:txBody>
      </p:sp>
      <p:sp>
        <p:nvSpPr>
          <p:cNvPr id="471" name="object 471"/>
          <p:cNvSpPr/>
          <p:nvPr/>
        </p:nvSpPr>
        <p:spPr>
          <a:xfrm>
            <a:off x="4055130" y="1964788"/>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FFE227"/>
          </a:solidFill>
        </p:spPr>
        <p:txBody>
          <a:bodyPr wrap="square" lIns="0" tIns="0" rIns="0" bIns="0" rtlCol="0">
            <a:noAutofit/>
          </a:bodyPr>
          <a:lstStyle/>
          <a:p>
            <a:endParaRPr sz="1662"/>
          </a:p>
        </p:txBody>
      </p:sp>
      <p:sp>
        <p:nvSpPr>
          <p:cNvPr id="472" name="object 472"/>
          <p:cNvSpPr/>
          <p:nvPr/>
        </p:nvSpPr>
        <p:spPr>
          <a:xfrm>
            <a:off x="4050733" y="1960391"/>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48" name="text 1"/>
          <p:cNvSpPr txBox="1"/>
          <p:nvPr/>
        </p:nvSpPr>
        <p:spPr>
          <a:xfrm>
            <a:off x="4084086" y="1998595"/>
            <a:ext cx="108107" cy="113557"/>
          </a:xfrm>
          <a:prstGeom prst="rect">
            <a:avLst/>
          </a:prstGeom>
        </p:spPr>
        <p:txBody>
          <a:bodyPr vert="horz" wrap="none" lIns="0" tIns="0" rIns="0" bIns="0" rtlCol="0">
            <a:spAutoFit/>
          </a:bodyPr>
          <a:lstStyle/>
          <a:p>
            <a:r>
              <a:rPr sz="738" spc="9" dirty="0">
                <a:latin typeface="Arial"/>
                <a:cs typeface="Arial"/>
              </a:rPr>
              <a:t>23</a:t>
            </a:r>
            <a:endParaRPr sz="738">
              <a:latin typeface="Arial"/>
              <a:cs typeface="Arial"/>
            </a:endParaRPr>
          </a:p>
        </p:txBody>
      </p:sp>
      <p:sp>
        <p:nvSpPr>
          <p:cNvPr id="473" name="object 473"/>
          <p:cNvSpPr/>
          <p:nvPr/>
        </p:nvSpPr>
        <p:spPr>
          <a:xfrm>
            <a:off x="7033143" y="2776727"/>
            <a:ext cx="161192" cy="167054"/>
          </a:xfrm>
          <a:custGeom>
            <a:avLst/>
            <a:gdLst/>
            <a:ahLst/>
            <a:cxnLst/>
            <a:rect l="l" t="t" r="r" b="b"/>
            <a:pathLst>
              <a:path w="174625" h="180975">
                <a:moveTo>
                  <a:pt x="0" y="90552"/>
                </a:moveTo>
                <a:cubicBezTo>
                  <a:pt x="0" y="40513"/>
                  <a:pt x="39116" y="0"/>
                  <a:pt x="87376" y="0"/>
                </a:cubicBezTo>
                <a:cubicBezTo>
                  <a:pt x="135509" y="0"/>
                  <a:pt x="174625" y="40513"/>
                  <a:pt x="174625" y="90552"/>
                </a:cubicBezTo>
                <a:cubicBezTo>
                  <a:pt x="174625" y="140463"/>
                  <a:pt x="135509" y="180975"/>
                  <a:pt x="87376" y="180975"/>
                </a:cubicBezTo>
                <a:cubicBezTo>
                  <a:pt x="39116" y="180975"/>
                  <a:pt x="0" y="140463"/>
                  <a:pt x="0" y="90552"/>
                </a:cubicBezTo>
                <a:close/>
              </a:path>
            </a:pathLst>
          </a:custGeom>
          <a:solidFill>
            <a:srgbClr val="95B3D7"/>
          </a:solidFill>
        </p:spPr>
        <p:txBody>
          <a:bodyPr wrap="square" lIns="0" tIns="0" rIns="0" bIns="0" rtlCol="0">
            <a:noAutofit/>
          </a:bodyPr>
          <a:lstStyle/>
          <a:p>
            <a:endParaRPr sz="1662"/>
          </a:p>
        </p:txBody>
      </p:sp>
      <p:sp>
        <p:nvSpPr>
          <p:cNvPr id="474" name="object 474"/>
          <p:cNvSpPr/>
          <p:nvPr/>
        </p:nvSpPr>
        <p:spPr>
          <a:xfrm>
            <a:off x="7028746" y="2772331"/>
            <a:ext cx="169985" cy="175846"/>
          </a:xfrm>
          <a:custGeom>
            <a:avLst/>
            <a:gdLst/>
            <a:ahLst/>
            <a:cxnLst/>
            <a:rect l="l" t="t" r="r" b="b"/>
            <a:pathLst>
              <a:path w="184150" h="190500">
                <a:moveTo>
                  <a:pt x="4763" y="95314"/>
                </a:moveTo>
                <a:cubicBezTo>
                  <a:pt x="4763" y="45275"/>
                  <a:pt x="43879" y="4762"/>
                  <a:pt x="92139" y="4762"/>
                </a:cubicBezTo>
                <a:cubicBezTo>
                  <a:pt x="140272" y="4762"/>
                  <a:pt x="179388" y="45275"/>
                  <a:pt x="179388" y="95314"/>
                </a:cubicBezTo>
                <a:cubicBezTo>
                  <a:pt x="179388" y="145225"/>
                  <a:pt x="140272" y="185737"/>
                  <a:pt x="92139" y="185737"/>
                </a:cubicBezTo>
                <a:cubicBezTo>
                  <a:pt x="43879" y="185737"/>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49" name="text 1"/>
          <p:cNvSpPr txBox="1"/>
          <p:nvPr/>
        </p:nvSpPr>
        <p:spPr>
          <a:xfrm>
            <a:off x="7062568" y="2810515"/>
            <a:ext cx="108107" cy="113557"/>
          </a:xfrm>
          <a:prstGeom prst="rect">
            <a:avLst/>
          </a:prstGeom>
        </p:spPr>
        <p:txBody>
          <a:bodyPr vert="horz" wrap="none" lIns="0" tIns="0" rIns="0" bIns="0" rtlCol="0">
            <a:spAutoFit/>
          </a:bodyPr>
          <a:lstStyle/>
          <a:p>
            <a:r>
              <a:rPr sz="738" spc="9" dirty="0">
                <a:latin typeface="Arial"/>
                <a:cs typeface="Arial"/>
              </a:rPr>
              <a:t>31</a:t>
            </a:r>
            <a:endParaRPr sz="738">
              <a:latin typeface="Arial"/>
              <a:cs typeface="Arial"/>
            </a:endParaRPr>
          </a:p>
        </p:txBody>
      </p:sp>
      <p:sp>
        <p:nvSpPr>
          <p:cNvPr id="475" name="object 475"/>
          <p:cNvSpPr/>
          <p:nvPr/>
        </p:nvSpPr>
        <p:spPr>
          <a:xfrm>
            <a:off x="5593901" y="3660062"/>
            <a:ext cx="161192" cy="167054"/>
          </a:xfrm>
          <a:custGeom>
            <a:avLst/>
            <a:gdLst/>
            <a:ahLst/>
            <a:cxnLst/>
            <a:rect l="l" t="t" r="r" b="b"/>
            <a:pathLst>
              <a:path w="174625" h="180975">
                <a:moveTo>
                  <a:pt x="0" y="90424"/>
                </a:moveTo>
                <a:cubicBezTo>
                  <a:pt x="0" y="40513"/>
                  <a:pt x="38989" y="0"/>
                  <a:pt x="87249" y="0"/>
                </a:cubicBezTo>
                <a:cubicBezTo>
                  <a:pt x="135509" y="0"/>
                  <a:pt x="174625" y="40513"/>
                  <a:pt x="174625" y="90424"/>
                </a:cubicBezTo>
                <a:cubicBezTo>
                  <a:pt x="174625" y="140462"/>
                  <a:pt x="135509" y="180975"/>
                  <a:pt x="87249" y="180975"/>
                </a:cubicBezTo>
                <a:cubicBezTo>
                  <a:pt x="38989" y="180975"/>
                  <a:pt x="0" y="140462"/>
                  <a:pt x="0" y="90424"/>
                </a:cubicBezTo>
                <a:close/>
              </a:path>
            </a:pathLst>
          </a:custGeom>
          <a:solidFill>
            <a:srgbClr val="95B3D7"/>
          </a:solidFill>
        </p:spPr>
        <p:txBody>
          <a:bodyPr wrap="square" lIns="0" tIns="0" rIns="0" bIns="0" rtlCol="0">
            <a:noAutofit/>
          </a:bodyPr>
          <a:lstStyle/>
          <a:p>
            <a:endParaRPr sz="1662"/>
          </a:p>
        </p:txBody>
      </p:sp>
      <p:sp>
        <p:nvSpPr>
          <p:cNvPr id="476" name="object 476"/>
          <p:cNvSpPr/>
          <p:nvPr/>
        </p:nvSpPr>
        <p:spPr>
          <a:xfrm>
            <a:off x="5589504" y="3655665"/>
            <a:ext cx="169985" cy="175846"/>
          </a:xfrm>
          <a:custGeom>
            <a:avLst/>
            <a:gdLst/>
            <a:ahLst/>
            <a:cxnLst/>
            <a:rect l="l" t="t" r="r" b="b"/>
            <a:pathLst>
              <a:path w="184150" h="190500">
                <a:moveTo>
                  <a:pt x="4763" y="95187"/>
                </a:moveTo>
                <a:cubicBezTo>
                  <a:pt x="4763" y="45276"/>
                  <a:pt x="43752" y="4763"/>
                  <a:pt x="92012" y="4763"/>
                </a:cubicBezTo>
                <a:cubicBezTo>
                  <a:pt x="140272" y="4763"/>
                  <a:pt x="179388" y="45276"/>
                  <a:pt x="179388" y="95187"/>
                </a:cubicBezTo>
                <a:cubicBezTo>
                  <a:pt x="179388" y="145225"/>
                  <a:pt x="140272" y="185738"/>
                  <a:pt x="92012" y="185738"/>
                </a:cubicBezTo>
                <a:cubicBezTo>
                  <a:pt x="43752"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50" name="text 1"/>
          <p:cNvSpPr txBox="1"/>
          <p:nvPr/>
        </p:nvSpPr>
        <p:spPr>
          <a:xfrm>
            <a:off x="5622857" y="3694221"/>
            <a:ext cx="108107" cy="113557"/>
          </a:xfrm>
          <a:prstGeom prst="rect">
            <a:avLst/>
          </a:prstGeom>
        </p:spPr>
        <p:txBody>
          <a:bodyPr vert="horz" wrap="none" lIns="0" tIns="0" rIns="0" bIns="0" rtlCol="0">
            <a:spAutoFit/>
          </a:bodyPr>
          <a:lstStyle/>
          <a:p>
            <a:r>
              <a:rPr sz="738" spc="9" dirty="0">
                <a:latin typeface="Arial"/>
                <a:cs typeface="Arial"/>
              </a:rPr>
              <a:t>28</a:t>
            </a:r>
            <a:endParaRPr sz="738">
              <a:latin typeface="Arial"/>
              <a:cs typeface="Arial"/>
            </a:endParaRPr>
          </a:p>
        </p:txBody>
      </p:sp>
      <p:sp>
        <p:nvSpPr>
          <p:cNvPr id="477" name="object 477"/>
          <p:cNvSpPr/>
          <p:nvPr/>
        </p:nvSpPr>
        <p:spPr>
          <a:xfrm>
            <a:off x="3659828" y="3596171"/>
            <a:ext cx="161192" cy="167054"/>
          </a:xfrm>
          <a:custGeom>
            <a:avLst/>
            <a:gdLst/>
            <a:ahLst/>
            <a:cxnLst/>
            <a:rect l="l" t="t" r="r" b="b"/>
            <a:pathLst>
              <a:path w="174625" h="180975">
                <a:moveTo>
                  <a:pt x="0" y="90424"/>
                </a:moveTo>
                <a:cubicBezTo>
                  <a:pt x="0" y="40513"/>
                  <a:pt x="39115" y="0"/>
                  <a:pt x="87376" y="0"/>
                </a:cubicBezTo>
                <a:cubicBezTo>
                  <a:pt x="135636" y="0"/>
                  <a:pt x="174625" y="40513"/>
                  <a:pt x="174625" y="90424"/>
                </a:cubicBezTo>
                <a:cubicBezTo>
                  <a:pt x="174625" y="140462"/>
                  <a:pt x="135636" y="180975"/>
                  <a:pt x="87376" y="180975"/>
                </a:cubicBezTo>
                <a:cubicBezTo>
                  <a:pt x="39115" y="180975"/>
                  <a:pt x="0" y="140462"/>
                  <a:pt x="0" y="90424"/>
                </a:cubicBezTo>
                <a:close/>
              </a:path>
            </a:pathLst>
          </a:custGeom>
          <a:solidFill>
            <a:srgbClr val="95B3D7"/>
          </a:solidFill>
        </p:spPr>
        <p:txBody>
          <a:bodyPr wrap="square" lIns="0" tIns="0" rIns="0" bIns="0" rtlCol="0">
            <a:noAutofit/>
          </a:bodyPr>
          <a:lstStyle/>
          <a:p>
            <a:endParaRPr sz="1662"/>
          </a:p>
        </p:txBody>
      </p:sp>
      <p:sp>
        <p:nvSpPr>
          <p:cNvPr id="478" name="object 478"/>
          <p:cNvSpPr/>
          <p:nvPr/>
        </p:nvSpPr>
        <p:spPr>
          <a:xfrm>
            <a:off x="3655431" y="3591775"/>
            <a:ext cx="169985" cy="175846"/>
          </a:xfrm>
          <a:custGeom>
            <a:avLst/>
            <a:gdLst/>
            <a:ahLst/>
            <a:cxnLst/>
            <a:rect l="l" t="t" r="r" b="b"/>
            <a:pathLst>
              <a:path w="184150" h="190500">
                <a:moveTo>
                  <a:pt x="4763" y="95187"/>
                </a:moveTo>
                <a:cubicBezTo>
                  <a:pt x="4763" y="45276"/>
                  <a:pt x="43878" y="4763"/>
                  <a:pt x="92139" y="4763"/>
                </a:cubicBezTo>
                <a:cubicBezTo>
                  <a:pt x="140399" y="4763"/>
                  <a:pt x="179388" y="45276"/>
                  <a:pt x="179388" y="95187"/>
                </a:cubicBezTo>
                <a:cubicBezTo>
                  <a:pt x="179388" y="145225"/>
                  <a:pt x="140399" y="185738"/>
                  <a:pt x="92139" y="185738"/>
                </a:cubicBezTo>
                <a:cubicBezTo>
                  <a:pt x="43878"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51" name="text 1"/>
          <p:cNvSpPr txBox="1"/>
          <p:nvPr/>
        </p:nvSpPr>
        <p:spPr>
          <a:xfrm>
            <a:off x="3688549" y="3630095"/>
            <a:ext cx="108107" cy="113557"/>
          </a:xfrm>
          <a:prstGeom prst="rect">
            <a:avLst/>
          </a:prstGeom>
        </p:spPr>
        <p:txBody>
          <a:bodyPr vert="horz" wrap="none" lIns="0" tIns="0" rIns="0" bIns="0" rtlCol="0">
            <a:spAutoFit/>
          </a:bodyPr>
          <a:lstStyle/>
          <a:p>
            <a:r>
              <a:rPr sz="738" spc="9" dirty="0">
                <a:latin typeface="Arial"/>
                <a:cs typeface="Arial"/>
              </a:rPr>
              <a:t>29</a:t>
            </a:r>
            <a:endParaRPr sz="738">
              <a:latin typeface="Arial"/>
              <a:cs typeface="Arial"/>
            </a:endParaRPr>
          </a:p>
        </p:txBody>
      </p:sp>
      <p:sp>
        <p:nvSpPr>
          <p:cNvPr id="479" name="object 479"/>
          <p:cNvSpPr/>
          <p:nvPr/>
        </p:nvSpPr>
        <p:spPr>
          <a:xfrm>
            <a:off x="4333670" y="2427850"/>
            <a:ext cx="161192" cy="167054"/>
          </a:xfrm>
          <a:custGeom>
            <a:avLst/>
            <a:gdLst/>
            <a:ahLst/>
            <a:cxnLst/>
            <a:rect l="l" t="t" r="r" b="b"/>
            <a:pathLst>
              <a:path w="174625" h="180975">
                <a:moveTo>
                  <a:pt x="0" y="90551"/>
                </a:moveTo>
                <a:cubicBezTo>
                  <a:pt x="0" y="40513"/>
                  <a:pt x="39116" y="0"/>
                  <a:pt x="87249" y="0"/>
                </a:cubicBezTo>
                <a:cubicBezTo>
                  <a:pt x="135509" y="0"/>
                  <a:pt x="174625" y="40513"/>
                  <a:pt x="174625" y="90551"/>
                </a:cubicBezTo>
                <a:cubicBezTo>
                  <a:pt x="174625" y="140462"/>
                  <a:pt x="135509" y="180975"/>
                  <a:pt x="87249"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480" name="object 480"/>
          <p:cNvSpPr/>
          <p:nvPr/>
        </p:nvSpPr>
        <p:spPr>
          <a:xfrm>
            <a:off x="4329273" y="2423453"/>
            <a:ext cx="169985" cy="175846"/>
          </a:xfrm>
          <a:custGeom>
            <a:avLst/>
            <a:gdLst/>
            <a:ahLst/>
            <a:cxnLst/>
            <a:rect l="l" t="t" r="r" b="b"/>
            <a:pathLst>
              <a:path w="184150" h="190500">
                <a:moveTo>
                  <a:pt x="4763" y="95314"/>
                </a:moveTo>
                <a:cubicBezTo>
                  <a:pt x="4763" y="45276"/>
                  <a:pt x="43879" y="4763"/>
                  <a:pt x="92012" y="4763"/>
                </a:cubicBezTo>
                <a:cubicBezTo>
                  <a:pt x="140272" y="4763"/>
                  <a:pt x="179388" y="45276"/>
                  <a:pt x="179388" y="95314"/>
                </a:cubicBezTo>
                <a:cubicBezTo>
                  <a:pt x="179388" y="145225"/>
                  <a:pt x="140272" y="185738"/>
                  <a:pt x="92012"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52" name="text 1"/>
          <p:cNvSpPr txBox="1"/>
          <p:nvPr/>
        </p:nvSpPr>
        <p:spPr>
          <a:xfrm>
            <a:off x="4362626" y="2461656"/>
            <a:ext cx="108107" cy="113557"/>
          </a:xfrm>
          <a:prstGeom prst="rect">
            <a:avLst/>
          </a:prstGeom>
        </p:spPr>
        <p:txBody>
          <a:bodyPr vert="horz" wrap="none" lIns="0" tIns="0" rIns="0" bIns="0" rtlCol="0">
            <a:spAutoFit/>
          </a:bodyPr>
          <a:lstStyle/>
          <a:p>
            <a:r>
              <a:rPr sz="738" spc="9" dirty="0">
                <a:latin typeface="Arial"/>
                <a:cs typeface="Arial"/>
              </a:rPr>
              <a:t>30</a:t>
            </a:r>
            <a:endParaRPr sz="738">
              <a:latin typeface="Arial"/>
              <a:cs typeface="Arial"/>
            </a:endParaRPr>
          </a:p>
        </p:txBody>
      </p:sp>
      <p:sp>
        <p:nvSpPr>
          <p:cNvPr id="481" name="object 481"/>
          <p:cNvSpPr/>
          <p:nvPr/>
        </p:nvSpPr>
        <p:spPr>
          <a:xfrm>
            <a:off x="2350126" y="3632747"/>
            <a:ext cx="161192" cy="167054"/>
          </a:xfrm>
          <a:custGeom>
            <a:avLst/>
            <a:gdLst/>
            <a:ahLst/>
            <a:cxnLst/>
            <a:rect l="l" t="t" r="r" b="b"/>
            <a:pathLst>
              <a:path w="174625" h="180975">
                <a:moveTo>
                  <a:pt x="0" y="90551"/>
                </a:moveTo>
                <a:cubicBezTo>
                  <a:pt x="0" y="40513"/>
                  <a:pt x="39116" y="0"/>
                  <a:pt x="87249" y="0"/>
                </a:cubicBezTo>
                <a:cubicBezTo>
                  <a:pt x="135509" y="0"/>
                  <a:pt x="174625" y="40513"/>
                  <a:pt x="174625" y="90551"/>
                </a:cubicBezTo>
                <a:cubicBezTo>
                  <a:pt x="174625" y="140462"/>
                  <a:pt x="135509" y="180975"/>
                  <a:pt x="87249"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482" name="object 482"/>
          <p:cNvSpPr/>
          <p:nvPr/>
        </p:nvSpPr>
        <p:spPr>
          <a:xfrm>
            <a:off x="2345728" y="3628351"/>
            <a:ext cx="169985" cy="175846"/>
          </a:xfrm>
          <a:custGeom>
            <a:avLst/>
            <a:gdLst/>
            <a:ahLst/>
            <a:cxnLst/>
            <a:rect l="l" t="t" r="r" b="b"/>
            <a:pathLst>
              <a:path w="184150" h="190500">
                <a:moveTo>
                  <a:pt x="4763" y="95314"/>
                </a:moveTo>
                <a:cubicBezTo>
                  <a:pt x="4763" y="45276"/>
                  <a:pt x="43879" y="4763"/>
                  <a:pt x="92012" y="4763"/>
                </a:cubicBezTo>
                <a:cubicBezTo>
                  <a:pt x="140272" y="4763"/>
                  <a:pt x="179388" y="45276"/>
                  <a:pt x="179388" y="95314"/>
                </a:cubicBezTo>
                <a:cubicBezTo>
                  <a:pt x="179388" y="145225"/>
                  <a:pt x="140272" y="185738"/>
                  <a:pt x="92012"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53" name="text 1"/>
          <p:cNvSpPr txBox="1"/>
          <p:nvPr/>
        </p:nvSpPr>
        <p:spPr>
          <a:xfrm>
            <a:off x="2378847" y="3667023"/>
            <a:ext cx="108107" cy="113557"/>
          </a:xfrm>
          <a:prstGeom prst="rect">
            <a:avLst/>
          </a:prstGeom>
        </p:spPr>
        <p:txBody>
          <a:bodyPr vert="horz" wrap="none" lIns="0" tIns="0" rIns="0" bIns="0" rtlCol="0">
            <a:spAutoFit/>
          </a:bodyPr>
          <a:lstStyle/>
          <a:p>
            <a:r>
              <a:rPr sz="738" spc="9" dirty="0">
                <a:latin typeface="Arial"/>
                <a:cs typeface="Arial"/>
              </a:rPr>
              <a:t>35</a:t>
            </a:r>
            <a:endParaRPr sz="738">
              <a:latin typeface="Arial"/>
              <a:cs typeface="Arial"/>
            </a:endParaRPr>
          </a:p>
        </p:txBody>
      </p:sp>
      <p:sp>
        <p:nvSpPr>
          <p:cNvPr id="483" name="object 483"/>
          <p:cNvSpPr/>
          <p:nvPr/>
        </p:nvSpPr>
        <p:spPr>
          <a:xfrm>
            <a:off x="2132780" y="3561237"/>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484" name="object 484"/>
          <p:cNvSpPr/>
          <p:nvPr/>
        </p:nvSpPr>
        <p:spPr>
          <a:xfrm>
            <a:off x="2128383" y="3556840"/>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54" name="text 1"/>
          <p:cNvSpPr txBox="1"/>
          <p:nvPr/>
        </p:nvSpPr>
        <p:spPr>
          <a:xfrm>
            <a:off x="2161384" y="3595278"/>
            <a:ext cx="108107" cy="113557"/>
          </a:xfrm>
          <a:prstGeom prst="rect">
            <a:avLst/>
          </a:prstGeom>
        </p:spPr>
        <p:txBody>
          <a:bodyPr vert="horz" wrap="none" lIns="0" tIns="0" rIns="0" bIns="0" rtlCol="0">
            <a:spAutoFit/>
          </a:bodyPr>
          <a:lstStyle/>
          <a:p>
            <a:r>
              <a:rPr sz="738" spc="9" dirty="0">
                <a:latin typeface="Arial"/>
                <a:cs typeface="Arial"/>
              </a:rPr>
              <a:t>37</a:t>
            </a:r>
            <a:endParaRPr sz="738">
              <a:latin typeface="Arial"/>
              <a:cs typeface="Arial"/>
            </a:endParaRPr>
          </a:p>
        </p:txBody>
      </p:sp>
      <p:sp>
        <p:nvSpPr>
          <p:cNvPr id="485" name="object 485"/>
          <p:cNvSpPr/>
          <p:nvPr/>
        </p:nvSpPr>
        <p:spPr>
          <a:xfrm>
            <a:off x="2479548" y="3753261"/>
            <a:ext cx="161310" cy="167054"/>
          </a:xfrm>
          <a:custGeom>
            <a:avLst/>
            <a:gdLst/>
            <a:ahLst/>
            <a:cxnLst/>
            <a:rect l="l" t="t" r="r" b="b"/>
            <a:pathLst>
              <a:path w="174752" h="180975">
                <a:moveTo>
                  <a:pt x="0" y="90551"/>
                </a:moveTo>
                <a:cubicBezTo>
                  <a:pt x="0" y="40513"/>
                  <a:pt x="39116" y="0"/>
                  <a:pt x="87376" y="0"/>
                </a:cubicBezTo>
                <a:cubicBezTo>
                  <a:pt x="135636" y="0"/>
                  <a:pt x="174752" y="40513"/>
                  <a:pt x="174752" y="90551"/>
                </a:cubicBezTo>
                <a:cubicBezTo>
                  <a:pt x="174752" y="140462"/>
                  <a:pt x="135636" y="180975"/>
                  <a:pt x="87376"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486" name="object 486"/>
          <p:cNvSpPr/>
          <p:nvPr/>
        </p:nvSpPr>
        <p:spPr>
          <a:xfrm>
            <a:off x="2475152" y="3748864"/>
            <a:ext cx="170102" cy="175846"/>
          </a:xfrm>
          <a:custGeom>
            <a:avLst/>
            <a:gdLst/>
            <a:ahLst/>
            <a:cxnLst/>
            <a:rect l="l" t="t" r="r" b="b"/>
            <a:pathLst>
              <a:path w="184277" h="190500">
                <a:moveTo>
                  <a:pt x="4763" y="95314"/>
                </a:moveTo>
                <a:cubicBezTo>
                  <a:pt x="4763" y="45276"/>
                  <a:pt x="43879" y="4763"/>
                  <a:pt x="92139" y="4763"/>
                </a:cubicBezTo>
                <a:cubicBezTo>
                  <a:pt x="140399" y="4763"/>
                  <a:pt x="179515" y="45276"/>
                  <a:pt x="179515" y="95314"/>
                </a:cubicBezTo>
                <a:cubicBezTo>
                  <a:pt x="179515" y="145225"/>
                  <a:pt x="140399"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55" name="text 1"/>
          <p:cNvSpPr txBox="1"/>
          <p:nvPr/>
        </p:nvSpPr>
        <p:spPr>
          <a:xfrm>
            <a:off x="2508270" y="3787419"/>
            <a:ext cx="108107" cy="113557"/>
          </a:xfrm>
          <a:prstGeom prst="rect">
            <a:avLst/>
          </a:prstGeom>
        </p:spPr>
        <p:txBody>
          <a:bodyPr vert="horz" wrap="none" lIns="0" tIns="0" rIns="0" bIns="0" rtlCol="0">
            <a:spAutoFit/>
          </a:bodyPr>
          <a:lstStyle/>
          <a:p>
            <a:r>
              <a:rPr sz="738" spc="9" dirty="0">
                <a:latin typeface="Arial"/>
                <a:cs typeface="Arial"/>
              </a:rPr>
              <a:t>37</a:t>
            </a:r>
            <a:endParaRPr sz="738">
              <a:latin typeface="Arial"/>
              <a:cs typeface="Arial"/>
            </a:endParaRPr>
          </a:p>
        </p:txBody>
      </p:sp>
      <p:sp>
        <p:nvSpPr>
          <p:cNvPr id="487" name="object 487"/>
          <p:cNvSpPr/>
          <p:nvPr/>
        </p:nvSpPr>
        <p:spPr>
          <a:xfrm>
            <a:off x="2216366" y="3665572"/>
            <a:ext cx="161192" cy="167054"/>
          </a:xfrm>
          <a:custGeom>
            <a:avLst/>
            <a:gdLst/>
            <a:ahLst/>
            <a:cxnLst/>
            <a:rect l="l" t="t" r="r" b="b"/>
            <a:pathLst>
              <a:path w="174625" h="180975">
                <a:moveTo>
                  <a:pt x="0" y="90424"/>
                </a:moveTo>
                <a:cubicBezTo>
                  <a:pt x="0" y="40513"/>
                  <a:pt x="39116" y="0"/>
                  <a:pt x="87249" y="0"/>
                </a:cubicBezTo>
                <a:cubicBezTo>
                  <a:pt x="135509" y="0"/>
                  <a:pt x="174625" y="40513"/>
                  <a:pt x="174625" y="90424"/>
                </a:cubicBezTo>
                <a:cubicBezTo>
                  <a:pt x="174625" y="140462"/>
                  <a:pt x="135509" y="180975"/>
                  <a:pt x="87249"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488" name="object 488"/>
          <p:cNvSpPr/>
          <p:nvPr/>
        </p:nvSpPr>
        <p:spPr>
          <a:xfrm>
            <a:off x="2211968" y="3661175"/>
            <a:ext cx="169985" cy="175846"/>
          </a:xfrm>
          <a:custGeom>
            <a:avLst/>
            <a:gdLst/>
            <a:ahLst/>
            <a:cxnLst/>
            <a:rect l="l" t="t" r="r" b="b"/>
            <a:pathLst>
              <a:path w="184150" h="190500">
                <a:moveTo>
                  <a:pt x="4763" y="95187"/>
                </a:moveTo>
                <a:cubicBezTo>
                  <a:pt x="4763" y="45276"/>
                  <a:pt x="43879" y="4763"/>
                  <a:pt x="92012" y="4763"/>
                </a:cubicBezTo>
                <a:cubicBezTo>
                  <a:pt x="140272" y="4763"/>
                  <a:pt x="179388" y="45276"/>
                  <a:pt x="179388" y="95187"/>
                </a:cubicBezTo>
                <a:cubicBezTo>
                  <a:pt x="179388" y="145225"/>
                  <a:pt x="140272" y="185738"/>
                  <a:pt x="92012"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56" name="text 1"/>
          <p:cNvSpPr txBox="1"/>
          <p:nvPr/>
        </p:nvSpPr>
        <p:spPr>
          <a:xfrm>
            <a:off x="2244970" y="3699613"/>
            <a:ext cx="108107" cy="113557"/>
          </a:xfrm>
          <a:prstGeom prst="rect">
            <a:avLst/>
          </a:prstGeom>
        </p:spPr>
        <p:txBody>
          <a:bodyPr vert="horz" wrap="none" lIns="0" tIns="0" rIns="0" bIns="0" rtlCol="0">
            <a:spAutoFit/>
          </a:bodyPr>
          <a:lstStyle/>
          <a:p>
            <a:r>
              <a:rPr sz="738" spc="9" dirty="0">
                <a:latin typeface="Arial"/>
                <a:cs typeface="Arial"/>
              </a:rPr>
              <a:t>37</a:t>
            </a:r>
            <a:endParaRPr sz="738">
              <a:latin typeface="Arial"/>
              <a:cs typeface="Arial"/>
            </a:endParaRPr>
          </a:p>
        </p:txBody>
      </p:sp>
      <p:sp>
        <p:nvSpPr>
          <p:cNvPr id="489" name="object 489"/>
          <p:cNvSpPr/>
          <p:nvPr/>
        </p:nvSpPr>
        <p:spPr>
          <a:xfrm>
            <a:off x="3397114" y="3741303"/>
            <a:ext cx="161192" cy="167054"/>
          </a:xfrm>
          <a:custGeom>
            <a:avLst/>
            <a:gdLst/>
            <a:ahLst/>
            <a:cxnLst/>
            <a:rect l="l" t="t" r="r" b="b"/>
            <a:pathLst>
              <a:path w="174625" h="180975">
                <a:moveTo>
                  <a:pt x="0" y="90551"/>
                </a:moveTo>
                <a:cubicBezTo>
                  <a:pt x="0" y="40513"/>
                  <a:pt x="39115" y="0"/>
                  <a:pt x="87376" y="0"/>
                </a:cubicBezTo>
                <a:cubicBezTo>
                  <a:pt x="135509" y="0"/>
                  <a:pt x="174625" y="40513"/>
                  <a:pt x="174625" y="90551"/>
                </a:cubicBezTo>
                <a:cubicBezTo>
                  <a:pt x="174625" y="140462"/>
                  <a:pt x="135509" y="180975"/>
                  <a:pt x="87376" y="180975"/>
                </a:cubicBezTo>
                <a:cubicBezTo>
                  <a:pt x="39115" y="180975"/>
                  <a:pt x="0" y="140462"/>
                  <a:pt x="0" y="90551"/>
                </a:cubicBezTo>
                <a:close/>
              </a:path>
            </a:pathLst>
          </a:custGeom>
          <a:solidFill>
            <a:srgbClr val="95B3D7"/>
          </a:solidFill>
        </p:spPr>
        <p:txBody>
          <a:bodyPr wrap="square" lIns="0" tIns="0" rIns="0" bIns="0" rtlCol="0">
            <a:noAutofit/>
          </a:bodyPr>
          <a:lstStyle/>
          <a:p>
            <a:endParaRPr sz="1662"/>
          </a:p>
        </p:txBody>
      </p:sp>
      <p:sp>
        <p:nvSpPr>
          <p:cNvPr id="490" name="object 490"/>
          <p:cNvSpPr/>
          <p:nvPr/>
        </p:nvSpPr>
        <p:spPr>
          <a:xfrm>
            <a:off x="3392716" y="3736906"/>
            <a:ext cx="169985" cy="175846"/>
          </a:xfrm>
          <a:custGeom>
            <a:avLst/>
            <a:gdLst/>
            <a:ahLst/>
            <a:cxnLst/>
            <a:rect l="l" t="t" r="r" b="b"/>
            <a:pathLst>
              <a:path w="184150" h="190500">
                <a:moveTo>
                  <a:pt x="4763" y="95314"/>
                </a:moveTo>
                <a:cubicBezTo>
                  <a:pt x="4763" y="45276"/>
                  <a:pt x="43878" y="4763"/>
                  <a:pt x="92139" y="4763"/>
                </a:cubicBezTo>
                <a:cubicBezTo>
                  <a:pt x="140272" y="4763"/>
                  <a:pt x="179388" y="45276"/>
                  <a:pt x="179388" y="95314"/>
                </a:cubicBezTo>
                <a:cubicBezTo>
                  <a:pt x="179388" y="145225"/>
                  <a:pt x="140272" y="185738"/>
                  <a:pt x="92139" y="185738"/>
                </a:cubicBezTo>
                <a:cubicBezTo>
                  <a:pt x="43878"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57" name="text 1"/>
          <p:cNvSpPr txBox="1"/>
          <p:nvPr/>
        </p:nvSpPr>
        <p:spPr>
          <a:xfrm>
            <a:off x="3425718" y="3775579"/>
            <a:ext cx="108107" cy="113557"/>
          </a:xfrm>
          <a:prstGeom prst="rect">
            <a:avLst/>
          </a:prstGeom>
        </p:spPr>
        <p:txBody>
          <a:bodyPr vert="horz" wrap="none" lIns="0" tIns="0" rIns="0" bIns="0" rtlCol="0">
            <a:spAutoFit/>
          </a:bodyPr>
          <a:lstStyle/>
          <a:p>
            <a:r>
              <a:rPr sz="738" spc="9" dirty="0">
                <a:latin typeface="Arial"/>
                <a:cs typeface="Arial"/>
              </a:rPr>
              <a:t>37</a:t>
            </a:r>
            <a:endParaRPr sz="738">
              <a:latin typeface="Arial"/>
              <a:cs typeface="Arial"/>
            </a:endParaRPr>
          </a:p>
        </p:txBody>
      </p:sp>
      <p:sp>
        <p:nvSpPr>
          <p:cNvPr id="491" name="object 491"/>
          <p:cNvSpPr/>
          <p:nvPr/>
        </p:nvSpPr>
        <p:spPr>
          <a:xfrm>
            <a:off x="3869085" y="3699100"/>
            <a:ext cx="161192" cy="167054"/>
          </a:xfrm>
          <a:custGeom>
            <a:avLst/>
            <a:gdLst/>
            <a:ahLst/>
            <a:cxnLst/>
            <a:rect l="l" t="t" r="r" b="b"/>
            <a:pathLst>
              <a:path w="174625" h="180975">
                <a:moveTo>
                  <a:pt x="0" y="90424"/>
                </a:moveTo>
                <a:cubicBezTo>
                  <a:pt x="0" y="40513"/>
                  <a:pt x="39116" y="0"/>
                  <a:pt x="87249" y="0"/>
                </a:cubicBezTo>
                <a:cubicBezTo>
                  <a:pt x="135509" y="0"/>
                  <a:pt x="174625" y="40513"/>
                  <a:pt x="174625" y="90424"/>
                </a:cubicBezTo>
                <a:cubicBezTo>
                  <a:pt x="174625" y="140462"/>
                  <a:pt x="135509" y="180975"/>
                  <a:pt x="87249"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492" name="object 492"/>
          <p:cNvSpPr/>
          <p:nvPr/>
        </p:nvSpPr>
        <p:spPr>
          <a:xfrm>
            <a:off x="3864688" y="3694703"/>
            <a:ext cx="169985" cy="175846"/>
          </a:xfrm>
          <a:custGeom>
            <a:avLst/>
            <a:gdLst/>
            <a:ahLst/>
            <a:cxnLst/>
            <a:rect l="l" t="t" r="r" b="b"/>
            <a:pathLst>
              <a:path w="184150" h="190500">
                <a:moveTo>
                  <a:pt x="4763" y="95187"/>
                </a:moveTo>
                <a:cubicBezTo>
                  <a:pt x="4763" y="45276"/>
                  <a:pt x="43879" y="4763"/>
                  <a:pt x="92012" y="4763"/>
                </a:cubicBezTo>
                <a:cubicBezTo>
                  <a:pt x="140272" y="4763"/>
                  <a:pt x="179388" y="45276"/>
                  <a:pt x="179388" y="95187"/>
                </a:cubicBezTo>
                <a:cubicBezTo>
                  <a:pt x="179388" y="145225"/>
                  <a:pt x="140272" y="185738"/>
                  <a:pt x="92012"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58" name="text 1"/>
          <p:cNvSpPr txBox="1"/>
          <p:nvPr/>
        </p:nvSpPr>
        <p:spPr>
          <a:xfrm>
            <a:off x="3897924" y="3733141"/>
            <a:ext cx="108107" cy="113557"/>
          </a:xfrm>
          <a:prstGeom prst="rect">
            <a:avLst/>
          </a:prstGeom>
        </p:spPr>
        <p:txBody>
          <a:bodyPr vert="horz" wrap="none" lIns="0" tIns="0" rIns="0" bIns="0" rtlCol="0">
            <a:spAutoFit/>
          </a:bodyPr>
          <a:lstStyle/>
          <a:p>
            <a:r>
              <a:rPr sz="738" spc="9" dirty="0">
                <a:latin typeface="Arial"/>
                <a:cs typeface="Arial"/>
              </a:rPr>
              <a:t>37</a:t>
            </a:r>
            <a:endParaRPr sz="738">
              <a:latin typeface="Arial"/>
              <a:cs typeface="Arial"/>
            </a:endParaRPr>
          </a:p>
        </p:txBody>
      </p:sp>
      <p:sp>
        <p:nvSpPr>
          <p:cNvPr id="493" name="object 493"/>
          <p:cNvSpPr/>
          <p:nvPr/>
        </p:nvSpPr>
        <p:spPr>
          <a:xfrm>
            <a:off x="4670357" y="2989502"/>
            <a:ext cx="161192" cy="167054"/>
          </a:xfrm>
          <a:custGeom>
            <a:avLst/>
            <a:gdLst/>
            <a:ahLst/>
            <a:cxnLst/>
            <a:rect l="l" t="t" r="r" b="b"/>
            <a:pathLst>
              <a:path w="174625" h="180975">
                <a:moveTo>
                  <a:pt x="0" y="90424"/>
                </a:moveTo>
                <a:cubicBezTo>
                  <a:pt x="0" y="40513"/>
                  <a:pt x="39116" y="0"/>
                  <a:pt x="87249" y="0"/>
                </a:cubicBezTo>
                <a:cubicBezTo>
                  <a:pt x="135509" y="0"/>
                  <a:pt x="174625" y="40513"/>
                  <a:pt x="174625" y="90424"/>
                </a:cubicBezTo>
                <a:cubicBezTo>
                  <a:pt x="174625" y="140462"/>
                  <a:pt x="135509" y="180975"/>
                  <a:pt x="87249"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494" name="object 494"/>
          <p:cNvSpPr/>
          <p:nvPr/>
        </p:nvSpPr>
        <p:spPr>
          <a:xfrm>
            <a:off x="4665960" y="2985105"/>
            <a:ext cx="169985" cy="175846"/>
          </a:xfrm>
          <a:custGeom>
            <a:avLst/>
            <a:gdLst/>
            <a:ahLst/>
            <a:cxnLst/>
            <a:rect l="l" t="t" r="r" b="b"/>
            <a:pathLst>
              <a:path w="184150" h="190500">
                <a:moveTo>
                  <a:pt x="4763" y="95187"/>
                </a:moveTo>
                <a:cubicBezTo>
                  <a:pt x="4763" y="45276"/>
                  <a:pt x="43879" y="4763"/>
                  <a:pt x="92012" y="4763"/>
                </a:cubicBezTo>
                <a:cubicBezTo>
                  <a:pt x="140272" y="4763"/>
                  <a:pt x="179388" y="45276"/>
                  <a:pt x="179388" y="95187"/>
                </a:cubicBezTo>
                <a:cubicBezTo>
                  <a:pt x="179388" y="145225"/>
                  <a:pt x="140272" y="185738"/>
                  <a:pt x="92012"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59" name="text 1"/>
          <p:cNvSpPr txBox="1"/>
          <p:nvPr/>
        </p:nvSpPr>
        <p:spPr>
          <a:xfrm>
            <a:off x="4699196" y="3023543"/>
            <a:ext cx="108107" cy="113557"/>
          </a:xfrm>
          <a:prstGeom prst="rect">
            <a:avLst/>
          </a:prstGeom>
        </p:spPr>
        <p:txBody>
          <a:bodyPr vert="horz" wrap="none" lIns="0" tIns="0" rIns="0" bIns="0" rtlCol="0">
            <a:spAutoFit/>
          </a:bodyPr>
          <a:lstStyle/>
          <a:p>
            <a:r>
              <a:rPr sz="738" spc="9" dirty="0">
                <a:latin typeface="Arial"/>
                <a:cs typeface="Arial"/>
              </a:rPr>
              <a:t>37</a:t>
            </a:r>
            <a:endParaRPr sz="738">
              <a:latin typeface="Arial"/>
              <a:cs typeface="Arial"/>
            </a:endParaRPr>
          </a:p>
        </p:txBody>
      </p:sp>
      <p:sp>
        <p:nvSpPr>
          <p:cNvPr id="495" name="object 495"/>
          <p:cNvSpPr/>
          <p:nvPr/>
        </p:nvSpPr>
        <p:spPr>
          <a:xfrm>
            <a:off x="2149310" y="2892552"/>
            <a:ext cx="161192" cy="167054"/>
          </a:xfrm>
          <a:custGeom>
            <a:avLst/>
            <a:gdLst/>
            <a:ahLst/>
            <a:cxnLst/>
            <a:rect l="l" t="t" r="r" b="b"/>
            <a:pathLst>
              <a:path w="174625" h="180975">
                <a:moveTo>
                  <a:pt x="0" y="90551"/>
                </a:moveTo>
                <a:cubicBezTo>
                  <a:pt x="0" y="40513"/>
                  <a:pt x="38989" y="0"/>
                  <a:pt x="87249" y="0"/>
                </a:cubicBezTo>
                <a:cubicBezTo>
                  <a:pt x="135509" y="0"/>
                  <a:pt x="174625" y="40513"/>
                  <a:pt x="174625" y="90551"/>
                </a:cubicBezTo>
                <a:cubicBezTo>
                  <a:pt x="174625" y="140461"/>
                  <a:pt x="135509" y="180975"/>
                  <a:pt x="87249" y="180975"/>
                </a:cubicBezTo>
                <a:cubicBezTo>
                  <a:pt x="38989" y="180975"/>
                  <a:pt x="0" y="140461"/>
                  <a:pt x="0" y="90551"/>
                </a:cubicBezTo>
                <a:close/>
              </a:path>
            </a:pathLst>
          </a:custGeom>
          <a:solidFill>
            <a:srgbClr val="95B3D7"/>
          </a:solidFill>
        </p:spPr>
        <p:txBody>
          <a:bodyPr wrap="square" lIns="0" tIns="0" rIns="0" bIns="0" rtlCol="0">
            <a:noAutofit/>
          </a:bodyPr>
          <a:lstStyle/>
          <a:p>
            <a:endParaRPr sz="1662"/>
          </a:p>
        </p:txBody>
      </p:sp>
      <p:sp>
        <p:nvSpPr>
          <p:cNvPr id="496" name="object 496"/>
          <p:cNvSpPr/>
          <p:nvPr/>
        </p:nvSpPr>
        <p:spPr>
          <a:xfrm>
            <a:off x="2144912" y="2888155"/>
            <a:ext cx="169985" cy="175846"/>
          </a:xfrm>
          <a:custGeom>
            <a:avLst/>
            <a:gdLst/>
            <a:ahLst/>
            <a:cxnLst/>
            <a:rect l="l" t="t" r="r" b="b"/>
            <a:pathLst>
              <a:path w="184150" h="190500">
                <a:moveTo>
                  <a:pt x="4763" y="95314"/>
                </a:moveTo>
                <a:cubicBezTo>
                  <a:pt x="4763" y="45276"/>
                  <a:pt x="43752" y="4763"/>
                  <a:pt x="92012" y="4763"/>
                </a:cubicBezTo>
                <a:cubicBezTo>
                  <a:pt x="140272" y="4763"/>
                  <a:pt x="179388" y="45276"/>
                  <a:pt x="179388" y="95314"/>
                </a:cubicBezTo>
                <a:cubicBezTo>
                  <a:pt x="179388" y="145224"/>
                  <a:pt x="140272" y="185738"/>
                  <a:pt x="92012" y="185738"/>
                </a:cubicBezTo>
                <a:cubicBezTo>
                  <a:pt x="43752" y="185738"/>
                  <a:pt x="4763" y="145224"/>
                  <a:pt x="4763" y="95314"/>
                </a:cubicBezTo>
                <a:close/>
              </a:path>
            </a:pathLst>
          </a:custGeom>
          <a:ln w="9525">
            <a:solidFill>
              <a:srgbClr val="FFFFFF"/>
            </a:solidFill>
          </a:ln>
        </p:spPr>
        <p:txBody>
          <a:bodyPr wrap="square" lIns="0" tIns="0" rIns="0" bIns="0" rtlCol="0">
            <a:noAutofit/>
          </a:bodyPr>
          <a:lstStyle/>
          <a:p>
            <a:endParaRPr sz="1662"/>
          </a:p>
        </p:txBody>
      </p:sp>
      <p:sp>
        <p:nvSpPr>
          <p:cNvPr id="560" name="text 1"/>
          <p:cNvSpPr txBox="1"/>
          <p:nvPr/>
        </p:nvSpPr>
        <p:spPr>
          <a:xfrm>
            <a:off x="2177914" y="2926476"/>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497" name="object 497"/>
          <p:cNvSpPr/>
          <p:nvPr/>
        </p:nvSpPr>
        <p:spPr>
          <a:xfrm>
            <a:off x="888257" y="1903359"/>
            <a:ext cx="161192" cy="167054"/>
          </a:xfrm>
          <a:custGeom>
            <a:avLst/>
            <a:gdLst/>
            <a:ahLst/>
            <a:cxnLst/>
            <a:rect l="l" t="t" r="r" b="b"/>
            <a:pathLst>
              <a:path w="174625" h="180975">
                <a:moveTo>
                  <a:pt x="0" y="90551"/>
                </a:moveTo>
                <a:cubicBezTo>
                  <a:pt x="0" y="40513"/>
                  <a:pt x="39091" y="0"/>
                  <a:pt x="87313" y="0"/>
                </a:cubicBezTo>
                <a:cubicBezTo>
                  <a:pt x="135535" y="0"/>
                  <a:pt x="174626" y="40513"/>
                  <a:pt x="174626" y="90551"/>
                </a:cubicBezTo>
                <a:cubicBezTo>
                  <a:pt x="174626" y="140462"/>
                  <a:pt x="135535" y="180975"/>
                  <a:pt x="87313" y="180975"/>
                </a:cubicBezTo>
                <a:cubicBezTo>
                  <a:pt x="39091" y="180975"/>
                  <a:pt x="0" y="140462"/>
                  <a:pt x="0" y="90551"/>
                </a:cubicBezTo>
                <a:close/>
              </a:path>
            </a:pathLst>
          </a:custGeom>
          <a:solidFill>
            <a:srgbClr val="95B3D7"/>
          </a:solidFill>
        </p:spPr>
        <p:txBody>
          <a:bodyPr wrap="square" lIns="0" tIns="0" rIns="0" bIns="0" rtlCol="0">
            <a:noAutofit/>
          </a:bodyPr>
          <a:lstStyle/>
          <a:p>
            <a:endParaRPr sz="1662"/>
          </a:p>
        </p:txBody>
      </p:sp>
      <p:sp>
        <p:nvSpPr>
          <p:cNvPr id="498" name="object 498"/>
          <p:cNvSpPr/>
          <p:nvPr/>
        </p:nvSpPr>
        <p:spPr>
          <a:xfrm>
            <a:off x="883861" y="1898962"/>
            <a:ext cx="169985" cy="175846"/>
          </a:xfrm>
          <a:custGeom>
            <a:avLst/>
            <a:gdLst/>
            <a:ahLst/>
            <a:cxnLst/>
            <a:rect l="l" t="t" r="r" b="b"/>
            <a:pathLst>
              <a:path w="184150" h="190500">
                <a:moveTo>
                  <a:pt x="4762" y="95314"/>
                </a:moveTo>
                <a:cubicBezTo>
                  <a:pt x="4762" y="45276"/>
                  <a:pt x="43853" y="4763"/>
                  <a:pt x="92075" y="4763"/>
                </a:cubicBezTo>
                <a:cubicBezTo>
                  <a:pt x="140297" y="4763"/>
                  <a:pt x="179388" y="45276"/>
                  <a:pt x="179388" y="95314"/>
                </a:cubicBezTo>
                <a:cubicBezTo>
                  <a:pt x="179388" y="145225"/>
                  <a:pt x="140297" y="185738"/>
                  <a:pt x="92075" y="185738"/>
                </a:cubicBezTo>
                <a:cubicBezTo>
                  <a:pt x="43853" y="185738"/>
                  <a:pt x="4762" y="145225"/>
                  <a:pt x="4762" y="95314"/>
                </a:cubicBezTo>
                <a:close/>
              </a:path>
            </a:pathLst>
          </a:custGeom>
          <a:ln w="9525">
            <a:solidFill>
              <a:srgbClr val="FFFFFF"/>
            </a:solidFill>
          </a:ln>
        </p:spPr>
        <p:txBody>
          <a:bodyPr wrap="square" lIns="0" tIns="0" rIns="0" bIns="0" rtlCol="0">
            <a:noAutofit/>
          </a:bodyPr>
          <a:lstStyle/>
          <a:p>
            <a:endParaRPr sz="1662"/>
          </a:p>
        </p:txBody>
      </p:sp>
      <p:sp>
        <p:nvSpPr>
          <p:cNvPr id="561" name="text 1"/>
          <p:cNvSpPr txBox="1"/>
          <p:nvPr/>
        </p:nvSpPr>
        <p:spPr>
          <a:xfrm>
            <a:off x="916651" y="1937166"/>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499" name="object 499"/>
          <p:cNvSpPr/>
          <p:nvPr/>
        </p:nvSpPr>
        <p:spPr>
          <a:xfrm>
            <a:off x="1336197" y="2115781"/>
            <a:ext cx="161192" cy="167054"/>
          </a:xfrm>
          <a:custGeom>
            <a:avLst/>
            <a:gdLst/>
            <a:ahLst/>
            <a:cxnLst/>
            <a:rect l="l" t="t" r="r" b="b"/>
            <a:pathLst>
              <a:path w="174625" h="180975">
                <a:moveTo>
                  <a:pt x="0" y="90551"/>
                </a:moveTo>
                <a:cubicBezTo>
                  <a:pt x="0" y="40513"/>
                  <a:pt x="39116" y="0"/>
                  <a:pt x="87249" y="0"/>
                </a:cubicBezTo>
                <a:cubicBezTo>
                  <a:pt x="135509" y="0"/>
                  <a:pt x="174625" y="40513"/>
                  <a:pt x="174625" y="90551"/>
                </a:cubicBezTo>
                <a:cubicBezTo>
                  <a:pt x="174625" y="140462"/>
                  <a:pt x="135509" y="180975"/>
                  <a:pt x="87249"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500" name="object 500"/>
          <p:cNvSpPr/>
          <p:nvPr/>
        </p:nvSpPr>
        <p:spPr>
          <a:xfrm>
            <a:off x="1331800" y="2111384"/>
            <a:ext cx="169985" cy="175846"/>
          </a:xfrm>
          <a:custGeom>
            <a:avLst/>
            <a:gdLst/>
            <a:ahLst/>
            <a:cxnLst/>
            <a:rect l="l" t="t" r="r" b="b"/>
            <a:pathLst>
              <a:path w="184150" h="190500">
                <a:moveTo>
                  <a:pt x="4763" y="95314"/>
                </a:moveTo>
                <a:cubicBezTo>
                  <a:pt x="4763" y="45276"/>
                  <a:pt x="43879" y="4763"/>
                  <a:pt x="92012" y="4763"/>
                </a:cubicBezTo>
                <a:cubicBezTo>
                  <a:pt x="140272" y="4763"/>
                  <a:pt x="179388" y="45276"/>
                  <a:pt x="179388" y="95314"/>
                </a:cubicBezTo>
                <a:cubicBezTo>
                  <a:pt x="179388" y="145225"/>
                  <a:pt x="140272" y="185738"/>
                  <a:pt x="92012"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62" name="text 1"/>
          <p:cNvSpPr txBox="1"/>
          <p:nvPr/>
        </p:nvSpPr>
        <p:spPr>
          <a:xfrm>
            <a:off x="1364567" y="2149588"/>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01" name="object 501"/>
          <p:cNvSpPr/>
          <p:nvPr/>
        </p:nvSpPr>
        <p:spPr>
          <a:xfrm>
            <a:off x="1929736" y="2306633"/>
            <a:ext cx="161192" cy="167054"/>
          </a:xfrm>
          <a:custGeom>
            <a:avLst/>
            <a:gdLst/>
            <a:ahLst/>
            <a:cxnLst/>
            <a:rect l="l" t="t" r="r" b="b"/>
            <a:pathLst>
              <a:path w="174625" h="180975">
                <a:moveTo>
                  <a:pt x="0" y="90424"/>
                </a:moveTo>
                <a:cubicBezTo>
                  <a:pt x="0" y="40513"/>
                  <a:pt x="39116" y="0"/>
                  <a:pt x="87249" y="0"/>
                </a:cubicBezTo>
                <a:cubicBezTo>
                  <a:pt x="135509" y="0"/>
                  <a:pt x="174625" y="40513"/>
                  <a:pt x="174625" y="90424"/>
                </a:cubicBezTo>
                <a:cubicBezTo>
                  <a:pt x="174625" y="140462"/>
                  <a:pt x="135509" y="180975"/>
                  <a:pt x="87249"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502" name="object 502"/>
          <p:cNvSpPr/>
          <p:nvPr/>
        </p:nvSpPr>
        <p:spPr>
          <a:xfrm>
            <a:off x="1925339" y="2302236"/>
            <a:ext cx="169985" cy="175846"/>
          </a:xfrm>
          <a:custGeom>
            <a:avLst/>
            <a:gdLst/>
            <a:ahLst/>
            <a:cxnLst/>
            <a:rect l="l" t="t" r="r" b="b"/>
            <a:pathLst>
              <a:path w="184150" h="190500">
                <a:moveTo>
                  <a:pt x="4763" y="95187"/>
                </a:moveTo>
                <a:cubicBezTo>
                  <a:pt x="4763" y="45276"/>
                  <a:pt x="43879" y="4763"/>
                  <a:pt x="92012" y="4763"/>
                </a:cubicBezTo>
                <a:cubicBezTo>
                  <a:pt x="140272" y="4763"/>
                  <a:pt x="179388" y="45276"/>
                  <a:pt x="179388" y="95187"/>
                </a:cubicBezTo>
                <a:cubicBezTo>
                  <a:pt x="179388" y="145225"/>
                  <a:pt x="140272" y="185738"/>
                  <a:pt x="92012"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63" name="text 1"/>
          <p:cNvSpPr txBox="1"/>
          <p:nvPr/>
        </p:nvSpPr>
        <p:spPr>
          <a:xfrm>
            <a:off x="1958223" y="2340440"/>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03" name="object 503"/>
          <p:cNvSpPr/>
          <p:nvPr/>
        </p:nvSpPr>
        <p:spPr>
          <a:xfrm>
            <a:off x="2369938" y="2725499"/>
            <a:ext cx="161192" cy="167054"/>
          </a:xfrm>
          <a:custGeom>
            <a:avLst/>
            <a:gdLst/>
            <a:ahLst/>
            <a:cxnLst/>
            <a:rect l="l" t="t" r="r" b="b"/>
            <a:pathLst>
              <a:path w="174625" h="180975">
                <a:moveTo>
                  <a:pt x="0" y="90423"/>
                </a:moveTo>
                <a:cubicBezTo>
                  <a:pt x="0" y="40513"/>
                  <a:pt x="39116" y="0"/>
                  <a:pt x="87376" y="0"/>
                </a:cubicBezTo>
                <a:cubicBezTo>
                  <a:pt x="135509" y="0"/>
                  <a:pt x="174625" y="40513"/>
                  <a:pt x="174625" y="90423"/>
                </a:cubicBezTo>
                <a:cubicBezTo>
                  <a:pt x="174625" y="140461"/>
                  <a:pt x="135509" y="180975"/>
                  <a:pt x="87376" y="180975"/>
                </a:cubicBezTo>
                <a:cubicBezTo>
                  <a:pt x="39116" y="180975"/>
                  <a:pt x="0" y="140461"/>
                  <a:pt x="0" y="90423"/>
                </a:cubicBezTo>
                <a:close/>
              </a:path>
            </a:pathLst>
          </a:custGeom>
          <a:solidFill>
            <a:srgbClr val="95B3D7"/>
          </a:solidFill>
        </p:spPr>
        <p:txBody>
          <a:bodyPr wrap="square" lIns="0" tIns="0" rIns="0" bIns="0" rtlCol="0">
            <a:noAutofit/>
          </a:bodyPr>
          <a:lstStyle/>
          <a:p>
            <a:endParaRPr sz="1662"/>
          </a:p>
        </p:txBody>
      </p:sp>
      <p:sp>
        <p:nvSpPr>
          <p:cNvPr id="504" name="object 504"/>
          <p:cNvSpPr/>
          <p:nvPr/>
        </p:nvSpPr>
        <p:spPr>
          <a:xfrm>
            <a:off x="2365540" y="2721102"/>
            <a:ext cx="169985" cy="175846"/>
          </a:xfrm>
          <a:custGeom>
            <a:avLst/>
            <a:gdLst/>
            <a:ahLst/>
            <a:cxnLst/>
            <a:rect l="l" t="t" r="r" b="b"/>
            <a:pathLst>
              <a:path w="184150" h="190500">
                <a:moveTo>
                  <a:pt x="4763" y="95186"/>
                </a:moveTo>
                <a:cubicBezTo>
                  <a:pt x="4763" y="45276"/>
                  <a:pt x="43879" y="4763"/>
                  <a:pt x="92139" y="4763"/>
                </a:cubicBezTo>
                <a:cubicBezTo>
                  <a:pt x="140272" y="4763"/>
                  <a:pt x="179388" y="45276"/>
                  <a:pt x="179388" y="95186"/>
                </a:cubicBezTo>
                <a:cubicBezTo>
                  <a:pt x="179388" y="145224"/>
                  <a:pt x="140272" y="185738"/>
                  <a:pt x="92139" y="185738"/>
                </a:cubicBezTo>
                <a:cubicBezTo>
                  <a:pt x="43879" y="185738"/>
                  <a:pt x="4763" y="145224"/>
                  <a:pt x="4763" y="95186"/>
                </a:cubicBezTo>
                <a:close/>
              </a:path>
            </a:pathLst>
          </a:custGeom>
          <a:ln w="9525">
            <a:solidFill>
              <a:srgbClr val="FFFFFF"/>
            </a:solidFill>
          </a:ln>
        </p:spPr>
        <p:txBody>
          <a:bodyPr wrap="square" lIns="0" tIns="0" rIns="0" bIns="0" rtlCol="0">
            <a:noAutofit/>
          </a:bodyPr>
          <a:lstStyle/>
          <a:p>
            <a:endParaRPr sz="1662"/>
          </a:p>
        </p:txBody>
      </p:sp>
      <p:sp>
        <p:nvSpPr>
          <p:cNvPr id="564" name="text 1"/>
          <p:cNvSpPr txBox="1"/>
          <p:nvPr/>
        </p:nvSpPr>
        <p:spPr>
          <a:xfrm>
            <a:off x="2398542" y="2759305"/>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05" name="object 505"/>
          <p:cNvSpPr/>
          <p:nvPr/>
        </p:nvSpPr>
        <p:spPr>
          <a:xfrm>
            <a:off x="2013674" y="3467686"/>
            <a:ext cx="161192" cy="167054"/>
          </a:xfrm>
          <a:custGeom>
            <a:avLst/>
            <a:gdLst/>
            <a:ahLst/>
            <a:cxnLst/>
            <a:rect l="l" t="t" r="r" b="b"/>
            <a:pathLst>
              <a:path w="174625" h="180975">
                <a:moveTo>
                  <a:pt x="0" y="90552"/>
                </a:moveTo>
                <a:cubicBezTo>
                  <a:pt x="0" y="40514"/>
                  <a:pt x="38989" y="0"/>
                  <a:pt x="87249" y="0"/>
                </a:cubicBezTo>
                <a:cubicBezTo>
                  <a:pt x="135509" y="0"/>
                  <a:pt x="174625" y="40514"/>
                  <a:pt x="174625" y="90552"/>
                </a:cubicBezTo>
                <a:cubicBezTo>
                  <a:pt x="174625" y="140463"/>
                  <a:pt x="135509" y="180976"/>
                  <a:pt x="87249" y="180976"/>
                </a:cubicBezTo>
                <a:cubicBezTo>
                  <a:pt x="38989" y="180976"/>
                  <a:pt x="0" y="140463"/>
                  <a:pt x="0" y="90552"/>
                </a:cubicBezTo>
                <a:close/>
              </a:path>
            </a:pathLst>
          </a:custGeom>
          <a:solidFill>
            <a:srgbClr val="95B3D7"/>
          </a:solidFill>
        </p:spPr>
        <p:txBody>
          <a:bodyPr wrap="square" lIns="0" tIns="0" rIns="0" bIns="0" rtlCol="0">
            <a:noAutofit/>
          </a:bodyPr>
          <a:lstStyle/>
          <a:p>
            <a:endParaRPr sz="1662"/>
          </a:p>
        </p:txBody>
      </p:sp>
      <p:sp>
        <p:nvSpPr>
          <p:cNvPr id="506" name="object 506"/>
          <p:cNvSpPr/>
          <p:nvPr/>
        </p:nvSpPr>
        <p:spPr>
          <a:xfrm>
            <a:off x="2009276" y="3463290"/>
            <a:ext cx="169985" cy="175846"/>
          </a:xfrm>
          <a:custGeom>
            <a:avLst/>
            <a:gdLst/>
            <a:ahLst/>
            <a:cxnLst/>
            <a:rect l="l" t="t" r="r" b="b"/>
            <a:pathLst>
              <a:path w="184150" h="190500">
                <a:moveTo>
                  <a:pt x="4763" y="95314"/>
                </a:moveTo>
                <a:cubicBezTo>
                  <a:pt x="4763" y="45276"/>
                  <a:pt x="43752" y="4762"/>
                  <a:pt x="92012" y="4762"/>
                </a:cubicBezTo>
                <a:cubicBezTo>
                  <a:pt x="140272" y="4762"/>
                  <a:pt x="179388" y="45276"/>
                  <a:pt x="179388" y="95314"/>
                </a:cubicBezTo>
                <a:cubicBezTo>
                  <a:pt x="179388" y="145225"/>
                  <a:pt x="140272" y="185738"/>
                  <a:pt x="92012" y="185738"/>
                </a:cubicBezTo>
                <a:cubicBezTo>
                  <a:pt x="43752"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65" name="text 1"/>
          <p:cNvSpPr txBox="1"/>
          <p:nvPr/>
        </p:nvSpPr>
        <p:spPr>
          <a:xfrm>
            <a:off x="2042043" y="3501845"/>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07" name="object 507"/>
          <p:cNvSpPr/>
          <p:nvPr/>
        </p:nvSpPr>
        <p:spPr>
          <a:xfrm>
            <a:off x="2628080" y="3753612"/>
            <a:ext cx="161192" cy="167054"/>
          </a:xfrm>
          <a:custGeom>
            <a:avLst/>
            <a:gdLst/>
            <a:ahLst/>
            <a:cxnLst/>
            <a:rect l="l" t="t" r="r" b="b"/>
            <a:pathLst>
              <a:path w="174625" h="180975">
                <a:moveTo>
                  <a:pt x="0" y="90424"/>
                </a:moveTo>
                <a:cubicBezTo>
                  <a:pt x="0" y="40513"/>
                  <a:pt x="39116" y="0"/>
                  <a:pt x="87376" y="0"/>
                </a:cubicBezTo>
                <a:cubicBezTo>
                  <a:pt x="135636" y="0"/>
                  <a:pt x="174625" y="40513"/>
                  <a:pt x="174625" y="90424"/>
                </a:cubicBezTo>
                <a:cubicBezTo>
                  <a:pt x="174625" y="140462"/>
                  <a:pt x="135636"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508" name="object 508"/>
          <p:cNvSpPr/>
          <p:nvPr/>
        </p:nvSpPr>
        <p:spPr>
          <a:xfrm>
            <a:off x="2623683" y="3749215"/>
            <a:ext cx="169985" cy="175846"/>
          </a:xfrm>
          <a:custGeom>
            <a:avLst/>
            <a:gdLst/>
            <a:ahLst/>
            <a:cxnLst/>
            <a:rect l="l" t="t" r="r" b="b"/>
            <a:pathLst>
              <a:path w="184150" h="190500">
                <a:moveTo>
                  <a:pt x="4763" y="95187"/>
                </a:moveTo>
                <a:cubicBezTo>
                  <a:pt x="4763" y="45276"/>
                  <a:pt x="43879" y="4763"/>
                  <a:pt x="92139" y="4763"/>
                </a:cubicBezTo>
                <a:cubicBezTo>
                  <a:pt x="140399" y="4763"/>
                  <a:pt x="179388" y="45276"/>
                  <a:pt x="179388" y="95187"/>
                </a:cubicBezTo>
                <a:cubicBezTo>
                  <a:pt x="179388" y="145225"/>
                  <a:pt x="140399"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66" name="text 1"/>
          <p:cNvSpPr txBox="1"/>
          <p:nvPr/>
        </p:nvSpPr>
        <p:spPr>
          <a:xfrm>
            <a:off x="2656801" y="3787654"/>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09" name="object 509"/>
          <p:cNvSpPr/>
          <p:nvPr/>
        </p:nvSpPr>
        <p:spPr>
          <a:xfrm>
            <a:off x="3187388" y="3474954"/>
            <a:ext cx="161192" cy="167053"/>
          </a:xfrm>
          <a:custGeom>
            <a:avLst/>
            <a:gdLst/>
            <a:ahLst/>
            <a:cxnLst/>
            <a:rect l="l" t="t" r="r" b="b"/>
            <a:pathLst>
              <a:path w="174625" h="180974">
                <a:moveTo>
                  <a:pt x="0" y="90550"/>
                </a:moveTo>
                <a:cubicBezTo>
                  <a:pt x="0" y="40512"/>
                  <a:pt x="39116" y="0"/>
                  <a:pt x="87249" y="0"/>
                </a:cubicBezTo>
                <a:cubicBezTo>
                  <a:pt x="135509" y="0"/>
                  <a:pt x="174625" y="40512"/>
                  <a:pt x="174625" y="90550"/>
                </a:cubicBezTo>
                <a:cubicBezTo>
                  <a:pt x="174625" y="140462"/>
                  <a:pt x="135509" y="180975"/>
                  <a:pt x="87249" y="180975"/>
                </a:cubicBezTo>
                <a:cubicBezTo>
                  <a:pt x="39116" y="180975"/>
                  <a:pt x="0" y="140462"/>
                  <a:pt x="0" y="90550"/>
                </a:cubicBezTo>
                <a:close/>
              </a:path>
            </a:pathLst>
          </a:custGeom>
          <a:solidFill>
            <a:srgbClr val="95B3D7"/>
          </a:solidFill>
        </p:spPr>
        <p:txBody>
          <a:bodyPr wrap="square" lIns="0" tIns="0" rIns="0" bIns="0" rtlCol="0">
            <a:noAutofit/>
          </a:bodyPr>
          <a:lstStyle/>
          <a:p>
            <a:endParaRPr sz="1662"/>
          </a:p>
        </p:txBody>
      </p:sp>
      <p:sp>
        <p:nvSpPr>
          <p:cNvPr id="510" name="object 510"/>
          <p:cNvSpPr/>
          <p:nvPr/>
        </p:nvSpPr>
        <p:spPr>
          <a:xfrm>
            <a:off x="3182991" y="3470558"/>
            <a:ext cx="169985" cy="175845"/>
          </a:xfrm>
          <a:custGeom>
            <a:avLst/>
            <a:gdLst/>
            <a:ahLst/>
            <a:cxnLst/>
            <a:rect l="l" t="t" r="r" b="b"/>
            <a:pathLst>
              <a:path w="184150" h="190499">
                <a:moveTo>
                  <a:pt x="4763" y="95313"/>
                </a:moveTo>
                <a:cubicBezTo>
                  <a:pt x="4763" y="45275"/>
                  <a:pt x="43879" y="4763"/>
                  <a:pt x="92012" y="4763"/>
                </a:cubicBezTo>
                <a:cubicBezTo>
                  <a:pt x="140272" y="4763"/>
                  <a:pt x="179388" y="45275"/>
                  <a:pt x="179388" y="95313"/>
                </a:cubicBezTo>
                <a:cubicBezTo>
                  <a:pt x="179388" y="145225"/>
                  <a:pt x="140272" y="185738"/>
                  <a:pt x="92012" y="185738"/>
                </a:cubicBezTo>
                <a:cubicBezTo>
                  <a:pt x="43879" y="185738"/>
                  <a:pt x="4763" y="145225"/>
                  <a:pt x="4763" y="95313"/>
                </a:cubicBezTo>
                <a:close/>
              </a:path>
            </a:pathLst>
          </a:custGeom>
          <a:ln w="9525">
            <a:solidFill>
              <a:srgbClr val="FFFFFF"/>
            </a:solidFill>
          </a:ln>
        </p:spPr>
        <p:txBody>
          <a:bodyPr wrap="square" lIns="0" tIns="0" rIns="0" bIns="0" rtlCol="0">
            <a:noAutofit/>
          </a:bodyPr>
          <a:lstStyle/>
          <a:p>
            <a:endParaRPr sz="1662"/>
          </a:p>
        </p:txBody>
      </p:sp>
      <p:sp>
        <p:nvSpPr>
          <p:cNvPr id="567" name="text 1"/>
          <p:cNvSpPr txBox="1"/>
          <p:nvPr/>
        </p:nvSpPr>
        <p:spPr>
          <a:xfrm>
            <a:off x="3216109" y="3509113"/>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11" name="object 511"/>
          <p:cNvSpPr/>
          <p:nvPr/>
        </p:nvSpPr>
        <p:spPr>
          <a:xfrm>
            <a:off x="3684095" y="3842825"/>
            <a:ext cx="161192" cy="167054"/>
          </a:xfrm>
          <a:custGeom>
            <a:avLst/>
            <a:gdLst/>
            <a:ahLst/>
            <a:cxnLst/>
            <a:rect l="l" t="t" r="r" b="b"/>
            <a:pathLst>
              <a:path w="174625" h="180975">
                <a:moveTo>
                  <a:pt x="0" y="90551"/>
                </a:moveTo>
                <a:cubicBezTo>
                  <a:pt x="0" y="40513"/>
                  <a:pt x="39116" y="0"/>
                  <a:pt x="87376" y="0"/>
                </a:cubicBezTo>
                <a:cubicBezTo>
                  <a:pt x="135509" y="0"/>
                  <a:pt x="174625" y="40513"/>
                  <a:pt x="174625" y="90551"/>
                </a:cubicBezTo>
                <a:cubicBezTo>
                  <a:pt x="174625" y="140462"/>
                  <a:pt x="135509" y="180975"/>
                  <a:pt x="87376"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512" name="object 512"/>
          <p:cNvSpPr/>
          <p:nvPr/>
        </p:nvSpPr>
        <p:spPr>
          <a:xfrm>
            <a:off x="3679697" y="3838428"/>
            <a:ext cx="169985" cy="175846"/>
          </a:xfrm>
          <a:custGeom>
            <a:avLst/>
            <a:gdLst/>
            <a:ahLst/>
            <a:cxnLst/>
            <a:rect l="l" t="t" r="r" b="b"/>
            <a:pathLst>
              <a:path w="184150" h="190500">
                <a:moveTo>
                  <a:pt x="4763" y="95314"/>
                </a:moveTo>
                <a:cubicBezTo>
                  <a:pt x="4763" y="45276"/>
                  <a:pt x="43879" y="4763"/>
                  <a:pt x="92139" y="4763"/>
                </a:cubicBezTo>
                <a:cubicBezTo>
                  <a:pt x="140272" y="4763"/>
                  <a:pt x="179388" y="45276"/>
                  <a:pt x="179388" y="95314"/>
                </a:cubicBezTo>
                <a:cubicBezTo>
                  <a:pt x="179388" y="145225"/>
                  <a:pt x="140272" y="185738"/>
                  <a:pt x="92139"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68" name="text 1"/>
          <p:cNvSpPr txBox="1"/>
          <p:nvPr/>
        </p:nvSpPr>
        <p:spPr>
          <a:xfrm>
            <a:off x="3713051" y="3876846"/>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13" name="object 513"/>
          <p:cNvSpPr/>
          <p:nvPr/>
        </p:nvSpPr>
        <p:spPr>
          <a:xfrm>
            <a:off x="3023382" y="2388929"/>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514" name="object 514"/>
          <p:cNvSpPr/>
          <p:nvPr/>
        </p:nvSpPr>
        <p:spPr>
          <a:xfrm>
            <a:off x="3018985" y="2384532"/>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69" name="text 1"/>
          <p:cNvSpPr txBox="1"/>
          <p:nvPr/>
        </p:nvSpPr>
        <p:spPr>
          <a:xfrm>
            <a:off x="3052104" y="2422853"/>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15" name="object 515"/>
          <p:cNvSpPr/>
          <p:nvPr/>
        </p:nvSpPr>
        <p:spPr>
          <a:xfrm>
            <a:off x="3883973" y="2853749"/>
            <a:ext cx="161192" cy="167054"/>
          </a:xfrm>
          <a:custGeom>
            <a:avLst/>
            <a:gdLst/>
            <a:ahLst/>
            <a:cxnLst/>
            <a:rect l="l" t="t" r="r" b="b"/>
            <a:pathLst>
              <a:path w="174625" h="180975">
                <a:moveTo>
                  <a:pt x="0" y="90423"/>
                </a:moveTo>
                <a:cubicBezTo>
                  <a:pt x="0" y="40513"/>
                  <a:pt x="39116" y="0"/>
                  <a:pt x="87376" y="0"/>
                </a:cubicBezTo>
                <a:cubicBezTo>
                  <a:pt x="135636" y="0"/>
                  <a:pt x="174625" y="40513"/>
                  <a:pt x="174625" y="90423"/>
                </a:cubicBezTo>
                <a:cubicBezTo>
                  <a:pt x="174625" y="140462"/>
                  <a:pt x="135636" y="180975"/>
                  <a:pt x="87376" y="180975"/>
                </a:cubicBezTo>
                <a:cubicBezTo>
                  <a:pt x="39116" y="180975"/>
                  <a:pt x="0" y="140462"/>
                  <a:pt x="0" y="90423"/>
                </a:cubicBezTo>
                <a:close/>
              </a:path>
            </a:pathLst>
          </a:custGeom>
          <a:solidFill>
            <a:srgbClr val="95B3D7"/>
          </a:solidFill>
        </p:spPr>
        <p:txBody>
          <a:bodyPr wrap="square" lIns="0" tIns="0" rIns="0" bIns="0" rtlCol="0">
            <a:noAutofit/>
          </a:bodyPr>
          <a:lstStyle/>
          <a:p>
            <a:endParaRPr sz="1662"/>
          </a:p>
        </p:txBody>
      </p:sp>
      <p:sp>
        <p:nvSpPr>
          <p:cNvPr id="516" name="object 516"/>
          <p:cNvSpPr/>
          <p:nvPr/>
        </p:nvSpPr>
        <p:spPr>
          <a:xfrm>
            <a:off x="3879576" y="2849352"/>
            <a:ext cx="169985" cy="175846"/>
          </a:xfrm>
          <a:custGeom>
            <a:avLst/>
            <a:gdLst/>
            <a:ahLst/>
            <a:cxnLst/>
            <a:rect l="l" t="t" r="r" b="b"/>
            <a:pathLst>
              <a:path w="184150" h="190500">
                <a:moveTo>
                  <a:pt x="4763" y="95186"/>
                </a:moveTo>
                <a:cubicBezTo>
                  <a:pt x="4763" y="45276"/>
                  <a:pt x="43879" y="4763"/>
                  <a:pt x="92139" y="4763"/>
                </a:cubicBezTo>
                <a:cubicBezTo>
                  <a:pt x="140399" y="4763"/>
                  <a:pt x="179388" y="45276"/>
                  <a:pt x="179388" y="95186"/>
                </a:cubicBezTo>
                <a:cubicBezTo>
                  <a:pt x="179388" y="145225"/>
                  <a:pt x="140399" y="185738"/>
                  <a:pt x="92139" y="185738"/>
                </a:cubicBezTo>
                <a:cubicBezTo>
                  <a:pt x="43879" y="185738"/>
                  <a:pt x="4763" y="145225"/>
                  <a:pt x="4763" y="95186"/>
                </a:cubicBezTo>
                <a:close/>
              </a:path>
            </a:pathLst>
          </a:custGeom>
          <a:ln w="9525">
            <a:solidFill>
              <a:srgbClr val="FFFFFF"/>
            </a:solidFill>
          </a:ln>
        </p:spPr>
        <p:txBody>
          <a:bodyPr wrap="square" lIns="0" tIns="0" rIns="0" bIns="0" rtlCol="0">
            <a:noAutofit/>
          </a:bodyPr>
          <a:lstStyle/>
          <a:p>
            <a:endParaRPr sz="1662"/>
          </a:p>
        </p:txBody>
      </p:sp>
      <p:sp>
        <p:nvSpPr>
          <p:cNvPr id="570" name="text 1"/>
          <p:cNvSpPr txBox="1"/>
          <p:nvPr/>
        </p:nvSpPr>
        <p:spPr>
          <a:xfrm>
            <a:off x="3912812" y="2887673"/>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17" name="object 517"/>
          <p:cNvSpPr/>
          <p:nvPr/>
        </p:nvSpPr>
        <p:spPr>
          <a:xfrm>
            <a:off x="3875650" y="2286000"/>
            <a:ext cx="161192" cy="167054"/>
          </a:xfrm>
          <a:custGeom>
            <a:avLst/>
            <a:gdLst/>
            <a:ahLst/>
            <a:cxnLst/>
            <a:rect l="l" t="t" r="r" b="b"/>
            <a:pathLst>
              <a:path w="174625" h="180975">
                <a:moveTo>
                  <a:pt x="0" y="90551"/>
                </a:moveTo>
                <a:cubicBezTo>
                  <a:pt x="0" y="40513"/>
                  <a:pt x="39116" y="0"/>
                  <a:pt x="87249" y="0"/>
                </a:cubicBezTo>
                <a:cubicBezTo>
                  <a:pt x="135509" y="0"/>
                  <a:pt x="174625" y="40513"/>
                  <a:pt x="174625" y="90551"/>
                </a:cubicBezTo>
                <a:cubicBezTo>
                  <a:pt x="174625" y="140462"/>
                  <a:pt x="135509" y="180975"/>
                  <a:pt x="87249" y="180975"/>
                </a:cubicBezTo>
                <a:cubicBezTo>
                  <a:pt x="39116" y="180975"/>
                  <a:pt x="0" y="140462"/>
                  <a:pt x="0" y="90551"/>
                </a:cubicBezTo>
                <a:close/>
              </a:path>
            </a:pathLst>
          </a:custGeom>
          <a:solidFill>
            <a:srgbClr val="95B3D7"/>
          </a:solidFill>
        </p:spPr>
        <p:txBody>
          <a:bodyPr wrap="square" lIns="0" tIns="0" rIns="0" bIns="0" rtlCol="0">
            <a:noAutofit/>
          </a:bodyPr>
          <a:lstStyle/>
          <a:p>
            <a:endParaRPr sz="1662"/>
          </a:p>
        </p:txBody>
      </p:sp>
      <p:sp>
        <p:nvSpPr>
          <p:cNvPr id="518" name="object 518"/>
          <p:cNvSpPr/>
          <p:nvPr/>
        </p:nvSpPr>
        <p:spPr>
          <a:xfrm>
            <a:off x="3871252" y="2281603"/>
            <a:ext cx="169985" cy="175846"/>
          </a:xfrm>
          <a:custGeom>
            <a:avLst/>
            <a:gdLst/>
            <a:ahLst/>
            <a:cxnLst/>
            <a:rect l="l" t="t" r="r" b="b"/>
            <a:pathLst>
              <a:path w="184150" h="190500">
                <a:moveTo>
                  <a:pt x="4763" y="95314"/>
                </a:moveTo>
                <a:cubicBezTo>
                  <a:pt x="4763" y="45276"/>
                  <a:pt x="43879" y="4763"/>
                  <a:pt x="92012" y="4763"/>
                </a:cubicBezTo>
                <a:cubicBezTo>
                  <a:pt x="140272" y="4763"/>
                  <a:pt x="179388" y="45276"/>
                  <a:pt x="179388" y="95314"/>
                </a:cubicBezTo>
                <a:cubicBezTo>
                  <a:pt x="179388" y="145225"/>
                  <a:pt x="140272" y="185738"/>
                  <a:pt x="92012" y="185738"/>
                </a:cubicBezTo>
                <a:cubicBezTo>
                  <a:pt x="43879" y="185738"/>
                  <a:pt x="4763" y="145225"/>
                  <a:pt x="4763" y="95314"/>
                </a:cubicBezTo>
                <a:close/>
              </a:path>
            </a:pathLst>
          </a:custGeom>
          <a:ln w="9525">
            <a:solidFill>
              <a:srgbClr val="FFFFFF"/>
            </a:solidFill>
          </a:ln>
        </p:spPr>
        <p:txBody>
          <a:bodyPr wrap="square" lIns="0" tIns="0" rIns="0" bIns="0" rtlCol="0">
            <a:noAutofit/>
          </a:bodyPr>
          <a:lstStyle/>
          <a:p>
            <a:endParaRPr sz="1662"/>
          </a:p>
        </p:txBody>
      </p:sp>
      <p:sp>
        <p:nvSpPr>
          <p:cNvPr id="571" name="text 1"/>
          <p:cNvSpPr txBox="1"/>
          <p:nvPr/>
        </p:nvSpPr>
        <p:spPr>
          <a:xfrm>
            <a:off x="3904371" y="2319807"/>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19" name="object 519"/>
          <p:cNvSpPr/>
          <p:nvPr/>
        </p:nvSpPr>
        <p:spPr>
          <a:xfrm>
            <a:off x="5380424" y="2094094"/>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520" name="object 520"/>
          <p:cNvSpPr/>
          <p:nvPr/>
        </p:nvSpPr>
        <p:spPr>
          <a:xfrm>
            <a:off x="5376027" y="2089697"/>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72" name="text 1"/>
          <p:cNvSpPr txBox="1"/>
          <p:nvPr/>
        </p:nvSpPr>
        <p:spPr>
          <a:xfrm>
            <a:off x="5409614" y="2128018"/>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21" name="object 521"/>
          <p:cNvSpPr/>
          <p:nvPr/>
        </p:nvSpPr>
        <p:spPr>
          <a:xfrm>
            <a:off x="4132385" y="3887724"/>
            <a:ext cx="161192" cy="167054"/>
          </a:xfrm>
          <a:custGeom>
            <a:avLst/>
            <a:gdLst/>
            <a:ahLst/>
            <a:cxnLst/>
            <a:rect l="l" t="t" r="r" b="b"/>
            <a:pathLst>
              <a:path w="174625" h="180975">
                <a:moveTo>
                  <a:pt x="0" y="90424"/>
                </a:moveTo>
                <a:cubicBezTo>
                  <a:pt x="0" y="40513"/>
                  <a:pt x="39116" y="0"/>
                  <a:pt x="87376" y="0"/>
                </a:cubicBezTo>
                <a:cubicBezTo>
                  <a:pt x="135509" y="0"/>
                  <a:pt x="174625" y="40513"/>
                  <a:pt x="174625" y="90424"/>
                </a:cubicBezTo>
                <a:cubicBezTo>
                  <a:pt x="174625" y="140462"/>
                  <a:pt x="135509" y="180975"/>
                  <a:pt x="87376"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522" name="object 522"/>
          <p:cNvSpPr/>
          <p:nvPr/>
        </p:nvSpPr>
        <p:spPr>
          <a:xfrm>
            <a:off x="4127988" y="3883327"/>
            <a:ext cx="169985" cy="175846"/>
          </a:xfrm>
          <a:custGeom>
            <a:avLst/>
            <a:gdLst/>
            <a:ahLst/>
            <a:cxnLst/>
            <a:rect l="l" t="t" r="r" b="b"/>
            <a:pathLst>
              <a:path w="184150" h="190500">
                <a:moveTo>
                  <a:pt x="4763" y="95187"/>
                </a:moveTo>
                <a:cubicBezTo>
                  <a:pt x="4763" y="45276"/>
                  <a:pt x="43879" y="4763"/>
                  <a:pt x="92139" y="4763"/>
                </a:cubicBezTo>
                <a:cubicBezTo>
                  <a:pt x="140272" y="4763"/>
                  <a:pt x="179388" y="45276"/>
                  <a:pt x="179388" y="95187"/>
                </a:cubicBezTo>
                <a:cubicBezTo>
                  <a:pt x="179388" y="145225"/>
                  <a:pt x="140272" y="185738"/>
                  <a:pt x="92139" y="185738"/>
                </a:cubicBezTo>
                <a:cubicBezTo>
                  <a:pt x="43879"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573" name="text 1"/>
          <p:cNvSpPr txBox="1"/>
          <p:nvPr/>
        </p:nvSpPr>
        <p:spPr>
          <a:xfrm>
            <a:off x="4161224" y="3921883"/>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23" name="object 523"/>
          <p:cNvSpPr/>
          <p:nvPr/>
        </p:nvSpPr>
        <p:spPr>
          <a:xfrm>
            <a:off x="6004678" y="2519759"/>
            <a:ext cx="161192" cy="167054"/>
          </a:xfrm>
          <a:custGeom>
            <a:avLst/>
            <a:gdLst/>
            <a:ahLst/>
            <a:cxnLst/>
            <a:rect l="l" t="t" r="r" b="b"/>
            <a:pathLst>
              <a:path w="174625" h="180975">
                <a:moveTo>
                  <a:pt x="0" y="90551"/>
                </a:moveTo>
                <a:cubicBezTo>
                  <a:pt x="0" y="40513"/>
                  <a:pt x="39115" y="0"/>
                  <a:pt x="87249" y="0"/>
                </a:cubicBezTo>
                <a:cubicBezTo>
                  <a:pt x="135509" y="0"/>
                  <a:pt x="174625" y="40513"/>
                  <a:pt x="174625" y="90551"/>
                </a:cubicBezTo>
                <a:cubicBezTo>
                  <a:pt x="174625" y="140462"/>
                  <a:pt x="135509" y="180975"/>
                  <a:pt x="87249" y="180975"/>
                </a:cubicBezTo>
                <a:cubicBezTo>
                  <a:pt x="39115" y="180975"/>
                  <a:pt x="0" y="140462"/>
                  <a:pt x="0" y="90551"/>
                </a:cubicBezTo>
                <a:close/>
              </a:path>
            </a:pathLst>
          </a:custGeom>
          <a:solidFill>
            <a:srgbClr val="95B3D7"/>
          </a:solidFill>
        </p:spPr>
        <p:txBody>
          <a:bodyPr wrap="square" lIns="0" tIns="0" rIns="0" bIns="0" rtlCol="0">
            <a:noAutofit/>
          </a:bodyPr>
          <a:lstStyle/>
          <a:p>
            <a:endParaRPr sz="1662"/>
          </a:p>
        </p:txBody>
      </p:sp>
      <p:sp>
        <p:nvSpPr>
          <p:cNvPr id="524" name="object 524"/>
          <p:cNvSpPr/>
          <p:nvPr/>
        </p:nvSpPr>
        <p:spPr>
          <a:xfrm>
            <a:off x="6000281" y="2515362"/>
            <a:ext cx="169985" cy="175846"/>
          </a:xfrm>
          <a:custGeom>
            <a:avLst/>
            <a:gdLst/>
            <a:ahLst/>
            <a:cxnLst/>
            <a:rect l="l" t="t" r="r" b="b"/>
            <a:pathLst>
              <a:path w="184150" h="190500">
                <a:moveTo>
                  <a:pt x="4762" y="95314"/>
                </a:moveTo>
                <a:cubicBezTo>
                  <a:pt x="4762" y="45276"/>
                  <a:pt x="43877" y="4763"/>
                  <a:pt x="92011" y="4763"/>
                </a:cubicBezTo>
                <a:cubicBezTo>
                  <a:pt x="140271" y="4763"/>
                  <a:pt x="179387" y="45276"/>
                  <a:pt x="179387" y="95314"/>
                </a:cubicBezTo>
                <a:cubicBezTo>
                  <a:pt x="179387" y="145225"/>
                  <a:pt x="140271" y="185738"/>
                  <a:pt x="92011" y="185738"/>
                </a:cubicBezTo>
                <a:cubicBezTo>
                  <a:pt x="43877" y="185738"/>
                  <a:pt x="4762" y="145225"/>
                  <a:pt x="4762" y="95314"/>
                </a:cubicBezTo>
                <a:close/>
              </a:path>
            </a:pathLst>
          </a:custGeom>
          <a:ln w="9525">
            <a:solidFill>
              <a:srgbClr val="FFFFFF"/>
            </a:solidFill>
          </a:ln>
        </p:spPr>
        <p:txBody>
          <a:bodyPr wrap="square" lIns="0" tIns="0" rIns="0" bIns="0" rtlCol="0">
            <a:noAutofit/>
          </a:bodyPr>
          <a:lstStyle/>
          <a:p>
            <a:endParaRPr sz="1662"/>
          </a:p>
        </p:txBody>
      </p:sp>
      <p:sp>
        <p:nvSpPr>
          <p:cNvPr id="574" name="text 1"/>
          <p:cNvSpPr txBox="1"/>
          <p:nvPr/>
        </p:nvSpPr>
        <p:spPr>
          <a:xfrm>
            <a:off x="6033868" y="2553683"/>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25" name="object 525"/>
          <p:cNvSpPr/>
          <p:nvPr/>
        </p:nvSpPr>
        <p:spPr>
          <a:xfrm>
            <a:off x="7735355" y="2887629"/>
            <a:ext cx="161191" cy="167054"/>
          </a:xfrm>
          <a:custGeom>
            <a:avLst/>
            <a:gdLst/>
            <a:ahLst/>
            <a:cxnLst/>
            <a:rect l="l" t="t" r="r" b="b"/>
            <a:pathLst>
              <a:path w="174624" h="180975">
                <a:moveTo>
                  <a:pt x="0" y="90424"/>
                </a:moveTo>
                <a:cubicBezTo>
                  <a:pt x="0" y="40513"/>
                  <a:pt x="39116" y="0"/>
                  <a:pt x="87249" y="0"/>
                </a:cubicBezTo>
                <a:cubicBezTo>
                  <a:pt x="135509" y="0"/>
                  <a:pt x="174625" y="40513"/>
                  <a:pt x="174625" y="90424"/>
                </a:cubicBezTo>
                <a:cubicBezTo>
                  <a:pt x="174625" y="140462"/>
                  <a:pt x="135509" y="180975"/>
                  <a:pt x="87249" y="180975"/>
                </a:cubicBezTo>
                <a:cubicBezTo>
                  <a:pt x="39116" y="180975"/>
                  <a:pt x="0" y="140462"/>
                  <a:pt x="0" y="90424"/>
                </a:cubicBezTo>
                <a:close/>
              </a:path>
            </a:pathLst>
          </a:custGeom>
          <a:solidFill>
            <a:srgbClr val="95B3D7"/>
          </a:solidFill>
        </p:spPr>
        <p:txBody>
          <a:bodyPr wrap="square" lIns="0" tIns="0" rIns="0" bIns="0" rtlCol="0">
            <a:noAutofit/>
          </a:bodyPr>
          <a:lstStyle/>
          <a:p>
            <a:endParaRPr sz="1662"/>
          </a:p>
        </p:txBody>
      </p:sp>
      <p:sp>
        <p:nvSpPr>
          <p:cNvPr id="526" name="object 526"/>
          <p:cNvSpPr/>
          <p:nvPr/>
        </p:nvSpPr>
        <p:spPr>
          <a:xfrm>
            <a:off x="7730959" y="2883232"/>
            <a:ext cx="169985" cy="175846"/>
          </a:xfrm>
          <a:custGeom>
            <a:avLst/>
            <a:gdLst/>
            <a:ahLst/>
            <a:cxnLst/>
            <a:rect l="l" t="t" r="r" b="b"/>
            <a:pathLst>
              <a:path w="184150" h="190500">
                <a:moveTo>
                  <a:pt x="4762" y="95187"/>
                </a:moveTo>
                <a:cubicBezTo>
                  <a:pt x="4762" y="45276"/>
                  <a:pt x="43878" y="4763"/>
                  <a:pt x="92011" y="4763"/>
                </a:cubicBezTo>
                <a:cubicBezTo>
                  <a:pt x="140271" y="4763"/>
                  <a:pt x="179387" y="45276"/>
                  <a:pt x="179387" y="95187"/>
                </a:cubicBezTo>
                <a:cubicBezTo>
                  <a:pt x="179387" y="145225"/>
                  <a:pt x="140271" y="185738"/>
                  <a:pt x="92011" y="185738"/>
                </a:cubicBezTo>
                <a:cubicBezTo>
                  <a:pt x="43878" y="185738"/>
                  <a:pt x="4762" y="145225"/>
                  <a:pt x="4762" y="95187"/>
                </a:cubicBezTo>
                <a:close/>
              </a:path>
            </a:pathLst>
          </a:custGeom>
          <a:ln w="9525">
            <a:solidFill>
              <a:srgbClr val="FFFFFF"/>
            </a:solidFill>
          </a:ln>
        </p:spPr>
        <p:txBody>
          <a:bodyPr wrap="square" lIns="0" tIns="0" rIns="0" bIns="0" rtlCol="0">
            <a:noAutofit/>
          </a:bodyPr>
          <a:lstStyle/>
          <a:p>
            <a:endParaRPr sz="1662"/>
          </a:p>
        </p:txBody>
      </p:sp>
      <p:sp>
        <p:nvSpPr>
          <p:cNvPr id="575" name="text 1"/>
          <p:cNvSpPr txBox="1"/>
          <p:nvPr/>
        </p:nvSpPr>
        <p:spPr>
          <a:xfrm>
            <a:off x="7764781" y="2921670"/>
            <a:ext cx="108107" cy="113557"/>
          </a:xfrm>
          <a:prstGeom prst="rect">
            <a:avLst/>
          </a:prstGeom>
        </p:spPr>
        <p:txBody>
          <a:bodyPr vert="horz" wrap="none" lIns="0" tIns="0" rIns="0" bIns="0" rtlCol="0">
            <a:spAutoFit/>
          </a:bodyPr>
          <a:lstStyle/>
          <a:p>
            <a:r>
              <a:rPr sz="738" spc="9" dirty="0">
                <a:latin typeface="Arial"/>
                <a:cs typeface="Arial"/>
              </a:rPr>
              <a:t>24</a:t>
            </a:r>
            <a:endParaRPr sz="738">
              <a:latin typeface="Arial"/>
              <a:cs typeface="Arial"/>
            </a:endParaRPr>
          </a:p>
        </p:txBody>
      </p:sp>
      <p:sp>
        <p:nvSpPr>
          <p:cNvPr id="527" name="object 527"/>
          <p:cNvSpPr/>
          <p:nvPr/>
        </p:nvSpPr>
        <p:spPr>
          <a:xfrm>
            <a:off x="633210" y="1620715"/>
            <a:ext cx="161192" cy="165530"/>
          </a:xfrm>
          <a:custGeom>
            <a:avLst/>
            <a:gdLst/>
            <a:ahLst/>
            <a:cxnLst/>
            <a:rect l="l" t="t" r="r" b="b"/>
            <a:pathLst>
              <a:path w="174625" h="179324">
                <a:moveTo>
                  <a:pt x="0" y="89662"/>
                </a:moveTo>
                <a:cubicBezTo>
                  <a:pt x="0" y="40132"/>
                  <a:pt x="39091" y="0"/>
                  <a:pt x="87313" y="0"/>
                </a:cubicBezTo>
                <a:cubicBezTo>
                  <a:pt x="135535" y="0"/>
                  <a:pt x="174625" y="40132"/>
                  <a:pt x="174625" y="89662"/>
                </a:cubicBezTo>
                <a:cubicBezTo>
                  <a:pt x="174625" y="139192"/>
                  <a:pt x="135535" y="179324"/>
                  <a:pt x="87313" y="179324"/>
                </a:cubicBezTo>
                <a:cubicBezTo>
                  <a:pt x="39091" y="179324"/>
                  <a:pt x="0" y="139192"/>
                  <a:pt x="0" y="89662"/>
                </a:cubicBezTo>
                <a:close/>
              </a:path>
            </a:pathLst>
          </a:custGeom>
          <a:solidFill>
            <a:srgbClr val="95B3D7"/>
          </a:solidFill>
        </p:spPr>
        <p:txBody>
          <a:bodyPr wrap="square" lIns="0" tIns="0" rIns="0" bIns="0" rtlCol="0">
            <a:noAutofit/>
          </a:bodyPr>
          <a:lstStyle/>
          <a:p>
            <a:endParaRPr sz="1662"/>
          </a:p>
        </p:txBody>
      </p:sp>
      <p:sp>
        <p:nvSpPr>
          <p:cNvPr id="528" name="object 528"/>
          <p:cNvSpPr/>
          <p:nvPr/>
        </p:nvSpPr>
        <p:spPr>
          <a:xfrm>
            <a:off x="628814" y="1616319"/>
            <a:ext cx="169985" cy="174322"/>
          </a:xfrm>
          <a:custGeom>
            <a:avLst/>
            <a:gdLst/>
            <a:ahLst/>
            <a:cxnLst/>
            <a:rect l="l" t="t" r="r" b="b"/>
            <a:pathLst>
              <a:path w="184150" h="188849">
                <a:moveTo>
                  <a:pt x="4762" y="94425"/>
                </a:moveTo>
                <a:cubicBezTo>
                  <a:pt x="4762" y="44895"/>
                  <a:pt x="43853" y="4763"/>
                  <a:pt x="92075" y="4763"/>
                </a:cubicBezTo>
                <a:cubicBezTo>
                  <a:pt x="140297" y="4763"/>
                  <a:pt x="179387" y="44895"/>
                  <a:pt x="179387" y="94425"/>
                </a:cubicBezTo>
                <a:cubicBezTo>
                  <a:pt x="179387" y="143955"/>
                  <a:pt x="140297" y="184087"/>
                  <a:pt x="92075" y="184087"/>
                </a:cubicBezTo>
                <a:cubicBezTo>
                  <a:pt x="43853" y="184087"/>
                  <a:pt x="4762" y="143955"/>
                  <a:pt x="4762" y="94425"/>
                </a:cubicBezTo>
                <a:close/>
              </a:path>
            </a:pathLst>
          </a:custGeom>
          <a:ln w="9525">
            <a:solidFill>
              <a:srgbClr val="FFFFFF"/>
            </a:solidFill>
          </a:ln>
        </p:spPr>
        <p:txBody>
          <a:bodyPr wrap="square" lIns="0" tIns="0" rIns="0" bIns="0" rtlCol="0">
            <a:noAutofit/>
          </a:bodyPr>
          <a:lstStyle/>
          <a:p>
            <a:endParaRPr sz="1662"/>
          </a:p>
        </p:txBody>
      </p:sp>
      <p:sp>
        <p:nvSpPr>
          <p:cNvPr id="256" name="text 1"/>
          <p:cNvSpPr txBox="1"/>
          <p:nvPr/>
        </p:nvSpPr>
        <p:spPr>
          <a:xfrm>
            <a:off x="686784" y="1653585"/>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529" name="object 529"/>
          <p:cNvSpPr/>
          <p:nvPr/>
        </p:nvSpPr>
        <p:spPr>
          <a:xfrm>
            <a:off x="1175825" y="2447076"/>
            <a:ext cx="161192" cy="165647"/>
          </a:xfrm>
          <a:custGeom>
            <a:avLst/>
            <a:gdLst/>
            <a:ahLst/>
            <a:cxnLst/>
            <a:rect l="l" t="t" r="r" b="b"/>
            <a:pathLst>
              <a:path w="174625" h="179451">
                <a:moveTo>
                  <a:pt x="0" y="89789"/>
                </a:moveTo>
                <a:cubicBezTo>
                  <a:pt x="0" y="40259"/>
                  <a:pt x="39116" y="0"/>
                  <a:pt x="87376" y="0"/>
                </a:cubicBezTo>
                <a:cubicBezTo>
                  <a:pt x="135509" y="0"/>
                  <a:pt x="174625" y="40259"/>
                  <a:pt x="174625" y="89789"/>
                </a:cubicBezTo>
                <a:cubicBezTo>
                  <a:pt x="174625" y="139319"/>
                  <a:pt x="135509" y="179451"/>
                  <a:pt x="87376" y="179451"/>
                </a:cubicBezTo>
                <a:cubicBezTo>
                  <a:pt x="39116" y="179451"/>
                  <a:pt x="0" y="139319"/>
                  <a:pt x="0" y="89789"/>
                </a:cubicBezTo>
                <a:close/>
              </a:path>
            </a:pathLst>
          </a:custGeom>
          <a:solidFill>
            <a:srgbClr val="95B3D7"/>
          </a:solidFill>
        </p:spPr>
        <p:txBody>
          <a:bodyPr wrap="square" lIns="0" tIns="0" rIns="0" bIns="0" rtlCol="0">
            <a:noAutofit/>
          </a:bodyPr>
          <a:lstStyle/>
          <a:p>
            <a:endParaRPr sz="1662"/>
          </a:p>
        </p:txBody>
      </p:sp>
      <p:sp>
        <p:nvSpPr>
          <p:cNvPr id="530" name="object 530"/>
          <p:cNvSpPr/>
          <p:nvPr/>
        </p:nvSpPr>
        <p:spPr>
          <a:xfrm>
            <a:off x="1171428" y="2442679"/>
            <a:ext cx="169985" cy="174439"/>
          </a:xfrm>
          <a:custGeom>
            <a:avLst/>
            <a:gdLst/>
            <a:ahLst/>
            <a:cxnLst/>
            <a:rect l="l" t="t" r="r" b="b"/>
            <a:pathLst>
              <a:path w="184150" h="188976">
                <a:moveTo>
                  <a:pt x="4763" y="94552"/>
                </a:moveTo>
                <a:cubicBezTo>
                  <a:pt x="4763" y="45022"/>
                  <a:pt x="43879" y="4763"/>
                  <a:pt x="92139" y="4763"/>
                </a:cubicBezTo>
                <a:cubicBezTo>
                  <a:pt x="140272" y="4763"/>
                  <a:pt x="179388" y="45022"/>
                  <a:pt x="179388" y="94552"/>
                </a:cubicBezTo>
                <a:cubicBezTo>
                  <a:pt x="179388" y="144082"/>
                  <a:pt x="140272" y="184214"/>
                  <a:pt x="92139" y="184214"/>
                </a:cubicBezTo>
                <a:cubicBezTo>
                  <a:pt x="43879" y="184214"/>
                  <a:pt x="4763" y="144082"/>
                  <a:pt x="4763" y="94552"/>
                </a:cubicBezTo>
                <a:close/>
              </a:path>
            </a:pathLst>
          </a:custGeom>
          <a:ln w="9525">
            <a:solidFill>
              <a:srgbClr val="FFFFFF"/>
            </a:solidFill>
          </a:ln>
        </p:spPr>
        <p:txBody>
          <a:bodyPr wrap="square" lIns="0" tIns="0" rIns="0" bIns="0" rtlCol="0">
            <a:noAutofit/>
          </a:bodyPr>
          <a:lstStyle/>
          <a:p>
            <a:endParaRPr sz="1662"/>
          </a:p>
        </p:txBody>
      </p:sp>
      <p:sp>
        <p:nvSpPr>
          <p:cNvPr id="257" name="text 1"/>
          <p:cNvSpPr txBox="1"/>
          <p:nvPr/>
        </p:nvSpPr>
        <p:spPr>
          <a:xfrm>
            <a:off x="1229516" y="2480179"/>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531" name="object 531"/>
          <p:cNvSpPr/>
          <p:nvPr/>
        </p:nvSpPr>
        <p:spPr>
          <a:xfrm>
            <a:off x="1201147" y="2147199"/>
            <a:ext cx="161192" cy="167054"/>
          </a:xfrm>
          <a:custGeom>
            <a:avLst/>
            <a:gdLst/>
            <a:ahLst/>
            <a:cxnLst/>
            <a:rect l="l" t="t" r="r" b="b"/>
            <a:pathLst>
              <a:path w="174625" h="180975">
                <a:moveTo>
                  <a:pt x="0" y="90424"/>
                </a:moveTo>
                <a:cubicBezTo>
                  <a:pt x="0" y="40513"/>
                  <a:pt x="38989" y="0"/>
                  <a:pt x="87249" y="0"/>
                </a:cubicBezTo>
                <a:cubicBezTo>
                  <a:pt x="135509" y="0"/>
                  <a:pt x="174625" y="40513"/>
                  <a:pt x="174625" y="90424"/>
                </a:cubicBezTo>
                <a:cubicBezTo>
                  <a:pt x="174625" y="140462"/>
                  <a:pt x="135509" y="180975"/>
                  <a:pt x="87249" y="180975"/>
                </a:cubicBezTo>
                <a:cubicBezTo>
                  <a:pt x="38989" y="180975"/>
                  <a:pt x="0" y="140462"/>
                  <a:pt x="0" y="90424"/>
                </a:cubicBezTo>
                <a:close/>
              </a:path>
            </a:pathLst>
          </a:custGeom>
          <a:solidFill>
            <a:srgbClr val="95B3D7"/>
          </a:solidFill>
        </p:spPr>
        <p:txBody>
          <a:bodyPr wrap="square" lIns="0" tIns="0" rIns="0" bIns="0" rtlCol="0">
            <a:noAutofit/>
          </a:bodyPr>
          <a:lstStyle/>
          <a:p>
            <a:endParaRPr sz="1662"/>
          </a:p>
        </p:txBody>
      </p:sp>
      <p:sp>
        <p:nvSpPr>
          <p:cNvPr id="532" name="object 532"/>
          <p:cNvSpPr/>
          <p:nvPr/>
        </p:nvSpPr>
        <p:spPr>
          <a:xfrm>
            <a:off x="1196750" y="2142802"/>
            <a:ext cx="169985" cy="175846"/>
          </a:xfrm>
          <a:custGeom>
            <a:avLst/>
            <a:gdLst/>
            <a:ahLst/>
            <a:cxnLst/>
            <a:rect l="l" t="t" r="r" b="b"/>
            <a:pathLst>
              <a:path w="184150" h="190500">
                <a:moveTo>
                  <a:pt x="4763" y="95187"/>
                </a:moveTo>
                <a:cubicBezTo>
                  <a:pt x="4763" y="45276"/>
                  <a:pt x="43752" y="4763"/>
                  <a:pt x="92012" y="4763"/>
                </a:cubicBezTo>
                <a:cubicBezTo>
                  <a:pt x="140272" y="4763"/>
                  <a:pt x="179388" y="45276"/>
                  <a:pt x="179388" y="95187"/>
                </a:cubicBezTo>
                <a:cubicBezTo>
                  <a:pt x="179388" y="145225"/>
                  <a:pt x="140272" y="185738"/>
                  <a:pt x="92012" y="185738"/>
                </a:cubicBezTo>
                <a:cubicBezTo>
                  <a:pt x="43752"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258" name="text 1"/>
          <p:cNvSpPr txBox="1"/>
          <p:nvPr/>
        </p:nvSpPr>
        <p:spPr>
          <a:xfrm>
            <a:off x="1254838" y="2180889"/>
            <a:ext cx="54054" cy="113557"/>
          </a:xfrm>
          <a:prstGeom prst="rect">
            <a:avLst/>
          </a:prstGeom>
        </p:spPr>
        <p:txBody>
          <a:bodyPr vert="horz" wrap="none" lIns="0" tIns="0" rIns="0" bIns="0" rtlCol="0">
            <a:spAutoFit/>
          </a:bodyPr>
          <a:lstStyle/>
          <a:p>
            <a:r>
              <a:rPr sz="738" spc="9" dirty="0">
                <a:latin typeface="Arial"/>
                <a:cs typeface="Arial"/>
              </a:rPr>
              <a:t>4</a:t>
            </a:r>
            <a:endParaRPr sz="738">
              <a:latin typeface="Arial"/>
              <a:cs typeface="Arial"/>
            </a:endParaRPr>
          </a:p>
        </p:txBody>
      </p:sp>
      <p:sp>
        <p:nvSpPr>
          <p:cNvPr id="533" name="object 533"/>
          <p:cNvSpPr/>
          <p:nvPr/>
        </p:nvSpPr>
        <p:spPr>
          <a:xfrm>
            <a:off x="376604" y="3433572"/>
            <a:ext cx="161192" cy="165646"/>
          </a:xfrm>
          <a:custGeom>
            <a:avLst/>
            <a:gdLst/>
            <a:ahLst/>
            <a:cxnLst/>
            <a:rect l="l" t="t" r="r" b="b"/>
            <a:pathLst>
              <a:path w="174625" h="179450">
                <a:moveTo>
                  <a:pt x="0" y="89789"/>
                </a:moveTo>
                <a:cubicBezTo>
                  <a:pt x="0" y="40259"/>
                  <a:pt x="39091" y="0"/>
                  <a:pt x="87313" y="0"/>
                </a:cubicBezTo>
                <a:cubicBezTo>
                  <a:pt x="135534" y="0"/>
                  <a:pt x="174625" y="40259"/>
                  <a:pt x="174625" y="89789"/>
                </a:cubicBezTo>
                <a:cubicBezTo>
                  <a:pt x="174625" y="139318"/>
                  <a:pt x="135534" y="179451"/>
                  <a:pt x="87313" y="179451"/>
                </a:cubicBezTo>
                <a:cubicBezTo>
                  <a:pt x="39091" y="179451"/>
                  <a:pt x="0" y="139318"/>
                  <a:pt x="0" y="89789"/>
                </a:cubicBezTo>
                <a:close/>
              </a:path>
            </a:pathLst>
          </a:custGeom>
          <a:solidFill>
            <a:srgbClr val="95B3D7"/>
          </a:solidFill>
        </p:spPr>
        <p:txBody>
          <a:bodyPr wrap="square" lIns="0" tIns="0" rIns="0" bIns="0" rtlCol="0">
            <a:noAutofit/>
          </a:bodyPr>
          <a:lstStyle/>
          <a:p>
            <a:endParaRPr sz="1662"/>
          </a:p>
        </p:txBody>
      </p:sp>
      <p:sp>
        <p:nvSpPr>
          <p:cNvPr id="534" name="object 534"/>
          <p:cNvSpPr/>
          <p:nvPr/>
        </p:nvSpPr>
        <p:spPr>
          <a:xfrm>
            <a:off x="372208" y="3429176"/>
            <a:ext cx="169985" cy="174438"/>
          </a:xfrm>
          <a:custGeom>
            <a:avLst/>
            <a:gdLst/>
            <a:ahLst/>
            <a:cxnLst/>
            <a:rect l="l" t="t" r="r" b="b"/>
            <a:pathLst>
              <a:path w="184150" h="188975">
                <a:moveTo>
                  <a:pt x="4762" y="94552"/>
                </a:moveTo>
                <a:cubicBezTo>
                  <a:pt x="4762" y="45022"/>
                  <a:pt x="43853" y="4763"/>
                  <a:pt x="92075" y="4763"/>
                </a:cubicBezTo>
                <a:cubicBezTo>
                  <a:pt x="140296" y="4763"/>
                  <a:pt x="179387" y="45022"/>
                  <a:pt x="179387" y="94552"/>
                </a:cubicBezTo>
                <a:cubicBezTo>
                  <a:pt x="179387" y="144081"/>
                  <a:pt x="140296" y="184214"/>
                  <a:pt x="92075" y="184214"/>
                </a:cubicBezTo>
                <a:cubicBezTo>
                  <a:pt x="43853" y="184214"/>
                  <a:pt x="4762" y="144081"/>
                  <a:pt x="4762" y="94552"/>
                </a:cubicBezTo>
                <a:close/>
              </a:path>
            </a:pathLst>
          </a:custGeom>
          <a:ln w="9525">
            <a:solidFill>
              <a:srgbClr val="FFFFFF"/>
            </a:solidFill>
          </a:ln>
        </p:spPr>
        <p:txBody>
          <a:bodyPr wrap="square" lIns="0" tIns="0" rIns="0" bIns="0" rtlCol="0">
            <a:noAutofit/>
          </a:bodyPr>
          <a:lstStyle/>
          <a:p>
            <a:endParaRPr sz="1662"/>
          </a:p>
        </p:txBody>
      </p:sp>
      <p:sp>
        <p:nvSpPr>
          <p:cNvPr id="259" name="text 1"/>
          <p:cNvSpPr txBox="1"/>
          <p:nvPr/>
        </p:nvSpPr>
        <p:spPr>
          <a:xfrm>
            <a:off x="430190" y="3466910"/>
            <a:ext cx="54054" cy="113557"/>
          </a:xfrm>
          <a:prstGeom prst="rect">
            <a:avLst/>
          </a:prstGeom>
        </p:spPr>
        <p:txBody>
          <a:bodyPr vert="horz" wrap="none" lIns="0" tIns="0" rIns="0" bIns="0" rtlCol="0">
            <a:spAutoFit/>
          </a:bodyPr>
          <a:lstStyle/>
          <a:p>
            <a:r>
              <a:rPr sz="738" spc="9" dirty="0">
                <a:latin typeface="Arial"/>
                <a:cs typeface="Arial"/>
              </a:rPr>
              <a:t>#</a:t>
            </a:r>
            <a:endParaRPr sz="738">
              <a:latin typeface="Arial"/>
              <a:cs typeface="Arial"/>
            </a:endParaRPr>
          </a:p>
        </p:txBody>
      </p:sp>
      <p:sp>
        <p:nvSpPr>
          <p:cNvPr id="535" name="object 535"/>
          <p:cNvSpPr/>
          <p:nvPr/>
        </p:nvSpPr>
        <p:spPr>
          <a:xfrm>
            <a:off x="376463" y="3652325"/>
            <a:ext cx="161191" cy="167054"/>
          </a:xfrm>
          <a:custGeom>
            <a:avLst/>
            <a:gdLst/>
            <a:ahLst/>
            <a:cxnLst/>
            <a:rect l="l" t="t" r="r" b="b"/>
            <a:pathLst>
              <a:path w="174624" h="180975">
                <a:moveTo>
                  <a:pt x="0" y="90424"/>
                </a:moveTo>
                <a:cubicBezTo>
                  <a:pt x="0" y="40513"/>
                  <a:pt x="39090" y="0"/>
                  <a:pt x="87312" y="0"/>
                </a:cubicBezTo>
                <a:cubicBezTo>
                  <a:pt x="135534" y="0"/>
                  <a:pt x="174625" y="40513"/>
                  <a:pt x="174625" y="90424"/>
                </a:cubicBezTo>
                <a:cubicBezTo>
                  <a:pt x="174625" y="140462"/>
                  <a:pt x="135534" y="180975"/>
                  <a:pt x="87312" y="180975"/>
                </a:cubicBezTo>
                <a:cubicBezTo>
                  <a:pt x="39090" y="180975"/>
                  <a:pt x="0" y="140462"/>
                  <a:pt x="0" y="90424"/>
                </a:cubicBezTo>
                <a:close/>
              </a:path>
            </a:pathLst>
          </a:custGeom>
          <a:solidFill>
            <a:srgbClr val="FFE227"/>
          </a:solidFill>
        </p:spPr>
        <p:txBody>
          <a:bodyPr wrap="square" lIns="0" tIns="0" rIns="0" bIns="0" rtlCol="0">
            <a:noAutofit/>
          </a:bodyPr>
          <a:lstStyle/>
          <a:p>
            <a:endParaRPr sz="1662"/>
          </a:p>
        </p:txBody>
      </p:sp>
      <p:sp>
        <p:nvSpPr>
          <p:cNvPr id="536" name="object 536"/>
          <p:cNvSpPr/>
          <p:nvPr/>
        </p:nvSpPr>
        <p:spPr>
          <a:xfrm>
            <a:off x="372067" y="3647928"/>
            <a:ext cx="169984" cy="175846"/>
          </a:xfrm>
          <a:custGeom>
            <a:avLst/>
            <a:gdLst/>
            <a:ahLst/>
            <a:cxnLst/>
            <a:rect l="l" t="t" r="r" b="b"/>
            <a:pathLst>
              <a:path w="184149" h="190500">
                <a:moveTo>
                  <a:pt x="4763" y="95187"/>
                </a:moveTo>
                <a:cubicBezTo>
                  <a:pt x="4763" y="45276"/>
                  <a:pt x="43853" y="4763"/>
                  <a:pt x="92075" y="4763"/>
                </a:cubicBezTo>
                <a:cubicBezTo>
                  <a:pt x="140297" y="4763"/>
                  <a:pt x="179388" y="45276"/>
                  <a:pt x="179388" y="95187"/>
                </a:cubicBezTo>
                <a:cubicBezTo>
                  <a:pt x="179388" y="145225"/>
                  <a:pt x="140297" y="185738"/>
                  <a:pt x="92075" y="185738"/>
                </a:cubicBezTo>
                <a:cubicBezTo>
                  <a:pt x="43853" y="185738"/>
                  <a:pt x="4763" y="145225"/>
                  <a:pt x="4763" y="95187"/>
                </a:cubicBezTo>
                <a:close/>
              </a:path>
            </a:pathLst>
          </a:custGeom>
          <a:ln w="9525">
            <a:solidFill>
              <a:srgbClr val="FFFFFF"/>
            </a:solidFill>
          </a:ln>
        </p:spPr>
        <p:txBody>
          <a:bodyPr wrap="square" lIns="0" tIns="0" rIns="0" bIns="0" rtlCol="0">
            <a:noAutofit/>
          </a:bodyPr>
          <a:lstStyle/>
          <a:p>
            <a:endParaRPr sz="1662"/>
          </a:p>
        </p:txBody>
      </p:sp>
      <p:sp>
        <p:nvSpPr>
          <p:cNvPr id="260" name="text 1"/>
          <p:cNvSpPr txBox="1"/>
          <p:nvPr/>
        </p:nvSpPr>
        <p:spPr>
          <a:xfrm>
            <a:off x="430190" y="3686366"/>
            <a:ext cx="54054" cy="113557"/>
          </a:xfrm>
          <a:prstGeom prst="rect">
            <a:avLst/>
          </a:prstGeom>
        </p:spPr>
        <p:txBody>
          <a:bodyPr vert="horz" wrap="none" lIns="0" tIns="0" rIns="0" bIns="0" rtlCol="0">
            <a:spAutoFit/>
          </a:bodyPr>
          <a:lstStyle/>
          <a:p>
            <a:r>
              <a:rPr sz="738" spc="9" dirty="0">
                <a:latin typeface="Arial"/>
                <a:cs typeface="Arial"/>
              </a:rPr>
              <a:t>#</a:t>
            </a:r>
            <a:endParaRPr sz="738">
              <a:latin typeface="Arial"/>
              <a:cs typeface="Arial"/>
            </a:endParaRPr>
          </a:p>
        </p:txBody>
      </p:sp>
      <p:sp>
        <p:nvSpPr>
          <p:cNvPr id="261" name="text 1"/>
          <p:cNvSpPr txBox="1"/>
          <p:nvPr/>
        </p:nvSpPr>
        <p:spPr>
          <a:xfrm>
            <a:off x="568054" y="3456740"/>
            <a:ext cx="1123897" cy="142027"/>
          </a:xfrm>
          <a:prstGeom prst="rect">
            <a:avLst/>
          </a:prstGeom>
        </p:spPr>
        <p:txBody>
          <a:bodyPr vert="horz" wrap="none" lIns="0" tIns="0" rIns="0" bIns="0" rtlCol="0">
            <a:spAutoFit/>
          </a:bodyPr>
          <a:lstStyle/>
          <a:p>
            <a:r>
              <a:rPr sz="923" spc="9" dirty="0">
                <a:latin typeface="Arial"/>
                <a:cs typeface="Arial"/>
              </a:rPr>
              <a:t>New Priority Projects</a:t>
            </a:r>
            <a:endParaRPr sz="923">
              <a:latin typeface="Arial"/>
              <a:cs typeface="Arial"/>
            </a:endParaRPr>
          </a:p>
        </p:txBody>
      </p:sp>
      <p:sp>
        <p:nvSpPr>
          <p:cNvPr id="262" name="text 1"/>
          <p:cNvSpPr txBox="1"/>
          <p:nvPr/>
        </p:nvSpPr>
        <p:spPr>
          <a:xfrm>
            <a:off x="568615" y="3668574"/>
            <a:ext cx="784254" cy="133434"/>
          </a:xfrm>
          <a:prstGeom prst="rect">
            <a:avLst/>
          </a:prstGeom>
        </p:spPr>
        <p:txBody>
          <a:bodyPr vert="horz" wrap="none" lIns="0" tIns="0" rIns="0" bIns="0" rtlCol="0">
            <a:spAutoFit/>
          </a:bodyPr>
          <a:lstStyle/>
          <a:p>
            <a:r>
              <a:rPr sz="867" spc="9" dirty="0">
                <a:latin typeface="Arial"/>
                <a:cs typeface="Arial"/>
              </a:rPr>
              <a:t>Existing Priority</a:t>
            </a:r>
            <a:endParaRPr sz="831">
              <a:latin typeface="Arial"/>
              <a:cs typeface="Arial"/>
            </a:endParaRPr>
          </a:p>
        </p:txBody>
      </p:sp>
      <p:sp>
        <p:nvSpPr>
          <p:cNvPr id="263" name="text 1"/>
          <p:cNvSpPr txBox="1"/>
          <p:nvPr/>
        </p:nvSpPr>
        <p:spPr>
          <a:xfrm>
            <a:off x="1406499" y="3668575"/>
            <a:ext cx="437236" cy="142027"/>
          </a:xfrm>
          <a:prstGeom prst="rect">
            <a:avLst/>
          </a:prstGeom>
        </p:spPr>
        <p:txBody>
          <a:bodyPr vert="horz" wrap="none" lIns="0" tIns="0" rIns="0" bIns="0" rtlCol="0">
            <a:spAutoFit/>
          </a:bodyPr>
          <a:lstStyle/>
          <a:p>
            <a:r>
              <a:rPr sz="923" spc="9" dirty="0">
                <a:latin typeface="Arial"/>
                <a:cs typeface="Arial"/>
              </a:rPr>
              <a:t>Projects</a:t>
            </a:r>
            <a:endParaRPr sz="923">
              <a:latin typeface="Arial"/>
              <a:cs typeface="Arial"/>
            </a:endParaRPr>
          </a:p>
        </p:txBody>
      </p:sp>
      <p:sp>
        <p:nvSpPr>
          <p:cNvPr id="537" name="object 537"/>
          <p:cNvSpPr/>
          <p:nvPr/>
        </p:nvSpPr>
        <p:spPr>
          <a:xfrm>
            <a:off x="356088" y="1038161"/>
            <a:ext cx="8524318" cy="491759"/>
          </a:xfrm>
          <a:custGeom>
            <a:avLst/>
            <a:gdLst/>
            <a:ahLst/>
            <a:cxnLst/>
            <a:rect l="l" t="t" r="r" b="b"/>
            <a:pathLst>
              <a:path w="9234678" h="532739">
                <a:moveTo>
                  <a:pt x="4763" y="527977"/>
                </a:moveTo>
                <a:lnTo>
                  <a:pt x="4763" y="4762"/>
                </a:lnTo>
                <a:lnTo>
                  <a:pt x="9229916" y="4762"/>
                </a:lnTo>
                <a:lnTo>
                  <a:pt x="9229916" y="527977"/>
                </a:lnTo>
                <a:lnTo>
                  <a:pt x="4763" y="527977"/>
                </a:lnTo>
                <a:close/>
              </a:path>
            </a:pathLst>
          </a:custGeom>
          <a:ln w="9525">
            <a:solidFill>
              <a:srgbClr val="F79646"/>
            </a:solidFill>
          </a:ln>
        </p:spPr>
        <p:txBody>
          <a:bodyPr wrap="square" lIns="0" tIns="0" rIns="0" bIns="0" rtlCol="0">
            <a:noAutofit/>
          </a:bodyPr>
          <a:lstStyle/>
          <a:p>
            <a:endParaRPr sz="1662"/>
          </a:p>
        </p:txBody>
      </p:sp>
      <p:sp>
        <p:nvSpPr>
          <p:cNvPr id="265" name="text 1"/>
          <p:cNvSpPr txBox="1"/>
          <p:nvPr/>
        </p:nvSpPr>
        <p:spPr>
          <a:xfrm>
            <a:off x="735177" y="1095097"/>
            <a:ext cx="7464864" cy="380553"/>
          </a:xfrm>
          <a:prstGeom prst="rect">
            <a:avLst/>
          </a:prstGeom>
        </p:spPr>
        <p:txBody>
          <a:bodyPr vert="horz" wrap="none" lIns="0" tIns="0" rIns="0" bIns="0" rtlCol="0">
            <a:spAutoFit/>
          </a:bodyPr>
          <a:lstStyle/>
          <a:p>
            <a:r>
              <a:rPr sz="1181" spc="9" dirty="0">
                <a:latin typeface="Arial"/>
                <a:cs typeface="Arial"/>
              </a:rPr>
              <a:t>The Government of Indonesia has also issued the Coordinating Ministry of Economic Affairs Regulation No.</a:t>
            </a:r>
            <a:endParaRPr sz="1108">
              <a:latin typeface="Arial"/>
              <a:cs typeface="Arial"/>
            </a:endParaRPr>
          </a:p>
          <a:p>
            <a:pPr marL="534913"/>
            <a:r>
              <a:rPr sz="1292" spc="9" dirty="0">
                <a:latin typeface="Arial"/>
                <a:cs typeface="Arial"/>
              </a:rPr>
              <a:t>12/2015 to stipulate 30 priority projects which will potentially be revised to 37 priority projects </a:t>
            </a:r>
            <a:endParaRPr sz="1292">
              <a:latin typeface="Arial"/>
              <a:cs typeface="Arial"/>
            </a:endParaRPr>
          </a:p>
        </p:txBody>
      </p:sp>
      <p:sp>
        <p:nvSpPr>
          <p:cNvPr id="266" name="text 1"/>
          <p:cNvSpPr txBox="1"/>
          <p:nvPr/>
        </p:nvSpPr>
        <p:spPr>
          <a:xfrm>
            <a:off x="769503" y="6363359"/>
            <a:ext cx="1994713" cy="142027"/>
          </a:xfrm>
          <a:prstGeom prst="rect">
            <a:avLst/>
          </a:prstGeom>
        </p:spPr>
        <p:txBody>
          <a:bodyPr vert="horz" wrap="none" lIns="0" tIns="0" rIns="0" bIns="0" rtlCol="0">
            <a:spAutoFit/>
          </a:bodyPr>
          <a:lstStyle/>
          <a:p>
            <a:r>
              <a:rPr sz="923" spc="9" dirty="0">
                <a:solidFill>
                  <a:srgbClr val="558ED5"/>
                </a:solidFill>
                <a:latin typeface="Arial"/>
                <a:cs typeface="Arial"/>
              </a:rPr>
              <a:t>Text in blue are New Priority Projects</a:t>
            </a:r>
            <a:endParaRPr sz="923">
              <a:latin typeface="Arial"/>
              <a:cs typeface="Arial"/>
            </a:endParaRPr>
          </a:p>
        </p:txBody>
      </p:sp>
      <p:sp>
        <p:nvSpPr>
          <p:cNvPr id="2" name="text 1"/>
          <p:cNvSpPr txBox="1"/>
          <p:nvPr/>
        </p:nvSpPr>
        <p:spPr>
          <a:xfrm>
            <a:off x="506999" y="389088"/>
            <a:ext cx="7742504" cy="502895"/>
          </a:xfrm>
          <a:prstGeom prst="rect">
            <a:avLst/>
          </a:prstGeom>
        </p:spPr>
        <p:txBody>
          <a:bodyPr vert="horz" wrap="none" lIns="0" tIns="0" rIns="0" bIns="0" rtlCol="0">
            <a:spAutoFit/>
          </a:bodyPr>
          <a:lstStyle/>
          <a:p>
            <a:r>
              <a:rPr sz="1606" b="1" spc="9" dirty="0">
                <a:solidFill>
                  <a:srgbClr val="2185C5"/>
                </a:solidFill>
                <a:latin typeface="Arial"/>
                <a:cs typeface="Arial"/>
              </a:rPr>
              <a:t>In addition, KPPIP has selected 30 Priority Projects out of the PSN, that will be</a:t>
            </a:r>
            <a:endParaRPr sz="1569" dirty="0">
              <a:solidFill>
                <a:srgbClr val="2185C5"/>
              </a:solidFill>
              <a:latin typeface="Arial"/>
              <a:cs typeface="Arial"/>
            </a:endParaRPr>
          </a:p>
          <a:p>
            <a:r>
              <a:rPr sz="1662" b="1" spc="9" dirty="0">
                <a:solidFill>
                  <a:srgbClr val="2185C5"/>
                </a:solidFill>
                <a:latin typeface="Arial"/>
                <a:cs typeface="Arial"/>
              </a:rPr>
              <a:t>revised to be 37 priority projects</a:t>
            </a:r>
            <a:endParaRPr sz="1662" dirty="0">
              <a:solidFill>
                <a:srgbClr val="2185C5"/>
              </a:solidFill>
              <a:latin typeface="Arial"/>
              <a:cs typeface="Arial"/>
            </a:endParaRPr>
          </a:p>
        </p:txBody>
      </p:sp>
    </p:spTree>
    <p:extLst>
      <p:ext uri="{BB962C8B-B14F-4D97-AF65-F5344CB8AC3E}">
        <p14:creationId xmlns:p14="http://schemas.microsoft.com/office/powerpoint/2010/main" val="794801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857500" y="3522785"/>
            <a:ext cx="417928" cy="458958"/>
          </a:xfrm>
          <a:custGeom>
            <a:avLst/>
            <a:gdLst/>
            <a:ahLst/>
            <a:cxnLst/>
            <a:rect l="l" t="t" r="r" b="b"/>
            <a:pathLst>
              <a:path w="452754" h="497204">
                <a:moveTo>
                  <a:pt x="452500" y="496950"/>
                </a:moveTo>
                <a:lnTo>
                  <a:pt x="452500" y="0"/>
                </a:lnTo>
                <a:lnTo>
                  <a:pt x="0" y="0"/>
                </a:lnTo>
              </a:path>
            </a:pathLst>
          </a:custGeom>
          <a:ln w="9525">
            <a:solidFill>
              <a:srgbClr val="EDEBE0"/>
            </a:solidFill>
          </a:ln>
        </p:spPr>
        <p:txBody>
          <a:bodyPr wrap="square" lIns="0" tIns="0" rIns="0" bIns="0" rtlCol="0"/>
          <a:lstStyle/>
          <a:p>
            <a:endParaRPr sz="1662"/>
          </a:p>
        </p:txBody>
      </p:sp>
      <p:sp>
        <p:nvSpPr>
          <p:cNvPr id="3" name="object 3"/>
          <p:cNvSpPr/>
          <p:nvPr/>
        </p:nvSpPr>
        <p:spPr>
          <a:xfrm>
            <a:off x="4567662" y="2077916"/>
            <a:ext cx="0" cy="778412"/>
          </a:xfrm>
          <a:custGeom>
            <a:avLst/>
            <a:gdLst/>
            <a:ahLst/>
            <a:cxnLst/>
            <a:rect l="l" t="t" r="r" b="b"/>
            <a:pathLst>
              <a:path h="843280">
                <a:moveTo>
                  <a:pt x="0" y="0"/>
                </a:moveTo>
                <a:lnTo>
                  <a:pt x="0" y="843026"/>
                </a:lnTo>
              </a:path>
            </a:pathLst>
          </a:custGeom>
          <a:ln w="9525">
            <a:solidFill>
              <a:srgbClr val="EDEBE0"/>
            </a:solidFill>
          </a:ln>
        </p:spPr>
        <p:txBody>
          <a:bodyPr wrap="square" lIns="0" tIns="0" rIns="0" bIns="0" rtlCol="0"/>
          <a:lstStyle/>
          <a:p>
            <a:endParaRPr sz="1662"/>
          </a:p>
        </p:txBody>
      </p:sp>
      <p:sp>
        <p:nvSpPr>
          <p:cNvPr id="4" name="object 4"/>
          <p:cNvSpPr/>
          <p:nvPr/>
        </p:nvSpPr>
        <p:spPr>
          <a:xfrm>
            <a:off x="2857500" y="4765431"/>
            <a:ext cx="709246" cy="0"/>
          </a:xfrm>
          <a:custGeom>
            <a:avLst/>
            <a:gdLst/>
            <a:ahLst/>
            <a:cxnLst/>
            <a:rect l="l" t="t" r="r" b="b"/>
            <a:pathLst>
              <a:path w="768350">
                <a:moveTo>
                  <a:pt x="0" y="0"/>
                </a:moveTo>
                <a:lnTo>
                  <a:pt x="768350" y="0"/>
                </a:lnTo>
              </a:path>
            </a:pathLst>
          </a:custGeom>
          <a:ln w="9525">
            <a:solidFill>
              <a:srgbClr val="EDEBE0"/>
            </a:solidFill>
          </a:ln>
        </p:spPr>
        <p:txBody>
          <a:bodyPr wrap="square" lIns="0" tIns="0" rIns="0" bIns="0" rtlCol="0"/>
          <a:lstStyle/>
          <a:p>
            <a:endParaRPr sz="1662"/>
          </a:p>
        </p:txBody>
      </p:sp>
      <p:sp>
        <p:nvSpPr>
          <p:cNvPr id="5" name="object 5"/>
          <p:cNvSpPr/>
          <p:nvPr/>
        </p:nvSpPr>
        <p:spPr>
          <a:xfrm>
            <a:off x="2857500" y="5137638"/>
            <a:ext cx="1482969" cy="731520"/>
          </a:xfrm>
          <a:custGeom>
            <a:avLst/>
            <a:gdLst/>
            <a:ahLst/>
            <a:cxnLst/>
            <a:rect l="l" t="t" r="r" b="b"/>
            <a:pathLst>
              <a:path w="1606550" h="792479">
                <a:moveTo>
                  <a:pt x="1606550" y="0"/>
                </a:moveTo>
                <a:lnTo>
                  <a:pt x="313563" y="0"/>
                </a:lnTo>
                <a:lnTo>
                  <a:pt x="313563" y="792162"/>
                </a:lnTo>
                <a:lnTo>
                  <a:pt x="0" y="792162"/>
                </a:lnTo>
              </a:path>
            </a:pathLst>
          </a:custGeom>
          <a:ln w="9525">
            <a:solidFill>
              <a:srgbClr val="4D4D4D"/>
            </a:solidFill>
          </a:ln>
        </p:spPr>
        <p:txBody>
          <a:bodyPr wrap="square" lIns="0" tIns="0" rIns="0" bIns="0" rtlCol="0"/>
          <a:lstStyle/>
          <a:p>
            <a:endParaRPr sz="1662"/>
          </a:p>
        </p:txBody>
      </p:sp>
      <p:sp>
        <p:nvSpPr>
          <p:cNvPr id="6" name="object 6"/>
          <p:cNvSpPr/>
          <p:nvPr/>
        </p:nvSpPr>
        <p:spPr>
          <a:xfrm>
            <a:off x="5411724" y="5015953"/>
            <a:ext cx="0" cy="606669"/>
          </a:xfrm>
          <a:custGeom>
            <a:avLst/>
            <a:gdLst/>
            <a:ahLst/>
            <a:cxnLst/>
            <a:rect l="l" t="t" r="r" b="b"/>
            <a:pathLst>
              <a:path h="657225">
                <a:moveTo>
                  <a:pt x="0" y="0"/>
                </a:moveTo>
                <a:lnTo>
                  <a:pt x="0" y="657059"/>
                </a:lnTo>
              </a:path>
            </a:pathLst>
          </a:custGeom>
          <a:ln w="9525">
            <a:solidFill>
              <a:srgbClr val="EDEBE0"/>
            </a:solidFill>
          </a:ln>
        </p:spPr>
        <p:txBody>
          <a:bodyPr wrap="square" lIns="0" tIns="0" rIns="0" bIns="0" rtlCol="0"/>
          <a:lstStyle/>
          <a:p>
            <a:endParaRPr sz="1662"/>
          </a:p>
        </p:txBody>
      </p:sp>
      <p:sp>
        <p:nvSpPr>
          <p:cNvPr id="8" name="object 8"/>
          <p:cNvSpPr/>
          <p:nvPr/>
        </p:nvSpPr>
        <p:spPr>
          <a:xfrm>
            <a:off x="3179885" y="2576087"/>
            <a:ext cx="2927838" cy="2850232"/>
          </a:xfrm>
          <a:prstGeom prst="rect">
            <a:avLst/>
          </a:prstGeom>
          <a:blipFill>
            <a:blip r:embed="rId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662"/>
          </a:p>
        </p:txBody>
      </p:sp>
      <p:sp>
        <p:nvSpPr>
          <p:cNvPr id="9" name="object 9"/>
          <p:cNvSpPr txBox="1"/>
          <p:nvPr/>
        </p:nvSpPr>
        <p:spPr>
          <a:xfrm>
            <a:off x="3421731" y="1374531"/>
            <a:ext cx="2444262" cy="687901"/>
          </a:xfrm>
          <a:prstGeom prst="rect">
            <a:avLst/>
          </a:prstGeom>
          <a:solidFill>
            <a:schemeClr val="bg1">
              <a:lumMod val="85000"/>
            </a:schemeClr>
          </a:solidFill>
          <a:ln w="9525">
            <a:solidFill>
              <a:srgbClr val="EDEBE0"/>
            </a:solidFill>
          </a:ln>
        </p:spPr>
        <p:txBody>
          <a:bodyPr vert="horz" wrap="square" lIns="0" tIns="5862" rIns="0" bIns="0" rtlCol="0">
            <a:spAutoFit/>
          </a:bodyPr>
          <a:lstStyle/>
          <a:p>
            <a:pPr marL="567411">
              <a:spcBef>
                <a:spcPts val="46"/>
              </a:spcBef>
            </a:pPr>
            <a:r>
              <a:rPr sz="1108" b="1" spc="-23" dirty="0">
                <a:latin typeface="Calibri"/>
                <a:cs typeface="Calibri"/>
              </a:rPr>
              <a:t>Toll </a:t>
            </a:r>
            <a:r>
              <a:rPr sz="1108" b="1" spc="-9" dirty="0">
                <a:latin typeface="Calibri"/>
                <a:cs typeface="Calibri"/>
              </a:rPr>
              <a:t>Roads </a:t>
            </a:r>
            <a:r>
              <a:rPr sz="1108" b="1" spc="-5" dirty="0">
                <a:latin typeface="Calibri"/>
                <a:cs typeface="Calibri"/>
              </a:rPr>
              <a:t>and</a:t>
            </a:r>
            <a:r>
              <a:rPr sz="1108" b="1" spc="46" dirty="0">
                <a:latin typeface="Calibri"/>
                <a:cs typeface="Calibri"/>
              </a:rPr>
              <a:t> </a:t>
            </a:r>
            <a:r>
              <a:rPr sz="1108" b="1" spc="-5" dirty="0">
                <a:latin typeface="Calibri"/>
                <a:cs typeface="Calibri"/>
              </a:rPr>
              <a:t>Bridges</a:t>
            </a:r>
            <a:endParaRPr sz="1108" dirty="0">
              <a:latin typeface="Calibri"/>
              <a:cs typeface="Calibri"/>
            </a:endParaRPr>
          </a:p>
          <a:p>
            <a:pPr marL="351701" indent="-161783">
              <a:buClr>
                <a:srgbClr val="177A56"/>
              </a:buClr>
              <a:buFont typeface="Arial"/>
              <a:buChar char="•"/>
              <a:tabLst>
                <a:tab pos="352287" algn="l"/>
              </a:tabLst>
            </a:pPr>
            <a:r>
              <a:rPr sz="1108" spc="-5" dirty="0">
                <a:latin typeface="Calibri"/>
                <a:cs typeface="Calibri"/>
              </a:rPr>
              <a:t>Land</a:t>
            </a:r>
            <a:r>
              <a:rPr sz="1108" spc="-18" dirty="0">
                <a:latin typeface="Calibri"/>
                <a:cs typeface="Calibri"/>
              </a:rPr>
              <a:t> </a:t>
            </a:r>
            <a:r>
              <a:rPr sz="1108" dirty="0">
                <a:latin typeface="Calibri"/>
                <a:cs typeface="Calibri"/>
              </a:rPr>
              <a:t>acquisition</a:t>
            </a:r>
          </a:p>
          <a:p>
            <a:pPr marL="351701" indent="-161783">
              <a:buClr>
                <a:srgbClr val="177A56"/>
              </a:buClr>
              <a:buFont typeface="Arial"/>
              <a:buChar char="•"/>
              <a:tabLst>
                <a:tab pos="352287" algn="l"/>
              </a:tabLst>
            </a:pPr>
            <a:r>
              <a:rPr sz="1108" spc="-5" dirty="0">
                <a:latin typeface="Calibri"/>
                <a:cs typeface="Calibri"/>
              </a:rPr>
              <a:t>Maturity</a:t>
            </a:r>
            <a:r>
              <a:rPr sz="1108" spc="-37" dirty="0">
                <a:latin typeface="Calibri"/>
                <a:cs typeface="Calibri"/>
              </a:rPr>
              <a:t> </a:t>
            </a:r>
            <a:r>
              <a:rPr sz="1108" spc="-5" dirty="0">
                <a:latin typeface="Calibri"/>
                <a:cs typeface="Calibri"/>
              </a:rPr>
              <a:t>mismatch</a:t>
            </a:r>
            <a:endParaRPr sz="1108" dirty="0">
              <a:latin typeface="Calibri"/>
              <a:cs typeface="Calibri"/>
            </a:endParaRPr>
          </a:p>
          <a:p>
            <a:pPr marL="351701" indent="-161783">
              <a:buClr>
                <a:srgbClr val="177A56"/>
              </a:buClr>
              <a:buFont typeface="Arial"/>
              <a:buChar char="•"/>
              <a:tabLst>
                <a:tab pos="352287" algn="l"/>
              </a:tabLst>
            </a:pPr>
            <a:r>
              <a:rPr sz="1108" spc="-5" dirty="0">
                <a:latin typeface="Calibri"/>
                <a:cs typeface="Calibri"/>
              </a:rPr>
              <a:t>Inadequate project</a:t>
            </a:r>
            <a:r>
              <a:rPr sz="1108" spc="-37" dirty="0">
                <a:latin typeface="Calibri"/>
                <a:cs typeface="Calibri"/>
              </a:rPr>
              <a:t> </a:t>
            </a:r>
            <a:r>
              <a:rPr sz="1108" spc="-9" dirty="0">
                <a:latin typeface="Calibri"/>
                <a:cs typeface="Calibri"/>
              </a:rPr>
              <a:t>preparation</a:t>
            </a:r>
            <a:endParaRPr sz="1108" dirty="0">
              <a:latin typeface="Calibri"/>
              <a:cs typeface="Calibri"/>
            </a:endParaRPr>
          </a:p>
        </p:txBody>
      </p:sp>
      <p:sp>
        <p:nvSpPr>
          <p:cNvPr id="10" name="object 10"/>
          <p:cNvSpPr txBox="1"/>
          <p:nvPr/>
        </p:nvSpPr>
        <p:spPr>
          <a:xfrm>
            <a:off x="6302296" y="1374531"/>
            <a:ext cx="2448951" cy="372360"/>
          </a:xfrm>
          <a:prstGeom prst="rect">
            <a:avLst/>
          </a:prstGeom>
          <a:solidFill>
            <a:schemeClr val="bg1">
              <a:lumMod val="85000"/>
            </a:schemeClr>
          </a:solidFill>
          <a:ln w="9525">
            <a:solidFill>
              <a:srgbClr val="EDEBE0"/>
            </a:solidFill>
          </a:ln>
        </p:spPr>
        <p:txBody>
          <a:bodyPr vert="horz" wrap="square" lIns="0" tIns="31066" rIns="0" bIns="0" rtlCol="0">
            <a:spAutoFit/>
          </a:bodyPr>
          <a:lstStyle/>
          <a:p>
            <a:pPr algn="ctr">
              <a:spcBef>
                <a:spcPts val="245"/>
              </a:spcBef>
            </a:pPr>
            <a:r>
              <a:rPr sz="1108" b="1" spc="-5" dirty="0">
                <a:latin typeface="Calibri"/>
                <a:cs typeface="Calibri"/>
              </a:rPr>
              <a:t>Public roads</a:t>
            </a:r>
            <a:endParaRPr sz="1108">
              <a:latin typeface="Calibri"/>
              <a:cs typeface="Calibri"/>
            </a:endParaRPr>
          </a:p>
          <a:p>
            <a:pPr marL="349943" indent="-161783">
              <a:buClr>
                <a:srgbClr val="177A56"/>
              </a:buClr>
              <a:buFont typeface="Arial"/>
              <a:buChar char="•"/>
              <a:tabLst>
                <a:tab pos="350529" algn="l"/>
              </a:tabLst>
            </a:pPr>
            <a:r>
              <a:rPr sz="1108" dirty="0">
                <a:latin typeface="Calibri"/>
                <a:cs typeface="Calibri"/>
              </a:rPr>
              <a:t>No mechanism </a:t>
            </a:r>
            <a:r>
              <a:rPr sz="1108" spc="-9" dirty="0">
                <a:latin typeface="Calibri"/>
                <a:cs typeface="Calibri"/>
              </a:rPr>
              <a:t>for</a:t>
            </a:r>
            <a:r>
              <a:rPr sz="1108" spc="-23" dirty="0">
                <a:latin typeface="Calibri"/>
                <a:cs typeface="Calibri"/>
              </a:rPr>
              <a:t> </a:t>
            </a:r>
            <a:r>
              <a:rPr sz="1108" dirty="0">
                <a:latin typeface="Calibri"/>
                <a:cs typeface="Calibri"/>
              </a:rPr>
              <a:t>PPP</a:t>
            </a:r>
            <a:endParaRPr sz="1108">
              <a:latin typeface="Calibri"/>
              <a:cs typeface="Calibri"/>
            </a:endParaRPr>
          </a:p>
        </p:txBody>
      </p:sp>
      <p:sp>
        <p:nvSpPr>
          <p:cNvPr id="11" name="object 11"/>
          <p:cNvSpPr txBox="1"/>
          <p:nvPr/>
        </p:nvSpPr>
        <p:spPr>
          <a:xfrm>
            <a:off x="6302678" y="5701209"/>
            <a:ext cx="2447192" cy="507703"/>
          </a:xfrm>
          <a:prstGeom prst="rect">
            <a:avLst/>
          </a:prstGeom>
          <a:solidFill>
            <a:schemeClr val="bg1">
              <a:lumMod val="85000"/>
            </a:schemeClr>
          </a:solidFill>
          <a:ln w="9525">
            <a:solidFill>
              <a:srgbClr val="EDEBE0"/>
            </a:solidFill>
          </a:ln>
        </p:spPr>
        <p:txBody>
          <a:bodyPr vert="horz" wrap="square" lIns="0" tIns="0" rIns="0" bIns="0" rtlCol="0">
            <a:spAutoFit/>
          </a:bodyPr>
          <a:lstStyle/>
          <a:p>
            <a:pPr algn="ctr">
              <a:lnSpc>
                <a:spcPts val="1325"/>
              </a:lnSpc>
            </a:pPr>
            <a:r>
              <a:rPr sz="1108" b="1" dirty="0">
                <a:latin typeface="Calibri"/>
                <a:cs typeface="Calibri"/>
              </a:rPr>
              <a:t>Oil </a:t>
            </a:r>
            <a:r>
              <a:rPr sz="1108" b="1" spc="-5" dirty="0">
                <a:latin typeface="Calibri"/>
                <a:cs typeface="Calibri"/>
              </a:rPr>
              <a:t>and</a:t>
            </a:r>
            <a:r>
              <a:rPr sz="1108" b="1" dirty="0">
                <a:latin typeface="Calibri"/>
                <a:cs typeface="Calibri"/>
              </a:rPr>
              <a:t> </a:t>
            </a:r>
            <a:r>
              <a:rPr sz="1108" b="1" spc="-14" dirty="0">
                <a:latin typeface="Calibri"/>
                <a:cs typeface="Calibri"/>
              </a:rPr>
              <a:t>gas</a:t>
            </a:r>
            <a:endParaRPr sz="1108">
              <a:latin typeface="Calibri"/>
              <a:cs typeface="Calibri"/>
            </a:endParaRPr>
          </a:p>
          <a:p>
            <a:pPr marL="352287" indent="-161783">
              <a:buClr>
                <a:srgbClr val="177A56"/>
              </a:buClr>
              <a:buFont typeface="Arial"/>
              <a:buChar char="•"/>
              <a:tabLst>
                <a:tab pos="352873" algn="l"/>
              </a:tabLst>
            </a:pPr>
            <a:r>
              <a:rPr sz="1108" dirty="0">
                <a:latin typeface="Calibri"/>
                <a:cs typeface="Calibri"/>
              </a:rPr>
              <a:t>Declining oil</a:t>
            </a:r>
            <a:r>
              <a:rPr sz="1108" spc="-28" dirty="0">
                <a:latin typeface="Calibri"/>
                <a:cs typeface="Calibri"/>
              </a:rPr>
              <a:t> </a:t>
            </a:r>
            <a:r>
              <a:rPr sz="1108" spc="-5" dirty="0">
                <a:latin typeface="Calibri"/>
                <a:cs typeface="Calibri"/>
              </a:rPr>
              <a:t>production</a:t>
            </a:r>
            <a:endParaRPr sz="1108">
              <a:latin typeface="Calibri"/>
              <a:cs typeface="Calibri"/>
            </a:endParaRPr>
          </a:p>
          <a:p>
            <a:pPr marL="352287" indent="-161783">
              <a:buClr>
                <a:srgbClr val="177A56"/>
              </a:buClr>
              <a:buFont typeface="Arial"/>
              <a:buChar char="•"/>
              <a:tabLst>
                <a:tab pos="352873" algn="l"/>
              </a:tabLst>
            </a:pPr>
            <a:r>
              <a:rPr sz="1108" spc="-5" dirty="0">
                <a:latin typeface="Calibri"/>
                <a:cs typeface="Calibri"/>
              </a:rPr>
              <a:t>Little </a:t>
            </a:r>
            <a:r>
              <a:rPr sz="1108" dirty="0">
                <a:latin typeface="Calibri"/>
                <a:cs typeface="Calibri"/>
              </a:rPr>
              <a:t>or no </a:t>
            </a:r>
            <a:r>
              <a:rPr sz="1108" spc="-5" dirty="0">
                <a:latin typeface="Calibri"/>
                <a:cs typeface="Calibri"/>
              </a:rPr>
              <a:t>history </a:t>
            </a:r>
            <a:r>
              <a:rPr sz="1108" dirty="0">
                <a:latin typeface="Calibri"/>
                <a:cs typeface="Calibri"/>
              </a:rPr>
              <a:t>of</a:t>
            </a:r>
            <a:r>
              <a:rPr sz="1108" spc="-55" dirty="0">
                <a:latin typeface="Calibri"/>
                <a:cs typeface="Calibri"/>
              </a:rPr>
              <a:t> </a:t>
            </a:r>
            <a:r>
              <a:rPr sz="1108" dirty="0">
                <a:latin typeface="Calibri"/>
                <a:cs typeface="Calibri"/>
              </a:rPr>
              <a:t>PPP</a:t>
            </a:r>
            <a:endParaRPr sz="1108">
              <a:latin typeface="Calibri"/>
              <a:cs typeface="Calibri"/>
            </a:endParaRPr>
          </a:p>
        </p:txBody>
      </p:sp>
      <p:sp>
        <p:nvSpPr>
          <p:cNvPr id="12" name="object 12"/>
          <p:cNvSpPr/>
          <p:nvPr/>
        </p:nvSpPr>
        <p:spPr>
          <a:xfrm>
            <a:off x="3429001" y="5622469"/>
            <a:ext cx="2447192" cy="520505"/>
          </a:xfrm>
          <a:custGeom>
            <a:avLst/>
            <a:gdLst/>
            <a:ahLst/>
            <a:cxnLst/>
            <a:rect l="l" t="t" r="r" b="b"/>
            <a:pathLst>
              <a:path w="2651125" h="563879">
                <a:moveTo>
                  <a:pt x="0" y="563562"/>
                </a:moveTo>
                <a:lnTo>
                  <a:pt x="2651125" y="563562"/>
                </a:lnTo>
                <a:lnTo>
                  <a:pt x="2651125" y="0"/>
                </a:lnTo>
                <a:lnTo>
                  <a:pt x="0" y="0"/>
                </a:lnTo>
                <a:lnTo>
                  <a:pt x="0" y="563562"/>
                </a:lnTo>
                <a:close/>
              </a:path>
            </a:pathLst>
          </a:custGeom>
          <a:solidFill>
            <a:schemeClr val="bg1">
              <a:lumMod val="85000"/>
            </a:schemeClr>
          </a:solidFill>
        </p:spPr>
        <p:txBody>
          <a:bodyPr wrap="square" lIns="0" tIns="0" rIns="0" bIns="0" rtlCol="0"/>
          <a:lstStyle/>
          <a:p>
            <a:endParaRPr sz="1662"/>
          </a:p>
        </p:txBody>
      </p:sp>
      <p:sp>
        <p:nvSpPr>
          <p:cNvPr id="13" name="object 13"/>
          <p:cNvSpPr txBox="1"/>
          <p:nvPr/>
        </p:nvSpPr>
        <p:spPr>
          <a:xfrm>
            <a:off x="3429001" y="5694836"/>
            <a:ext cx="2447192" cy="352828"/>
          </a:xfrm>
          <a:prstGeom prst="rect">
            <a:avLst/>
          </a:prstGeom>
        </p:spPr>
        <p:txBody>
          <a:bodyPr vert="horz" wrap="square" lIns="0" tIns="11723" rIns="0" bIns="0" rtlCol="0">
            <a:spAutoFit/>
          </a:bodyPr>
          <a:lstStyle/>
          <a:p>
            <a:pPr algn="ctr">
              <a:spcBef>
                <a:spcPts val="92"/>
              </a:spcBef>
            </a:pPr>
            <a:r>
              <a:rPr sz="1108" b="1" spc="-18" dirty="0">
                <a:latin typeface="Calibri"/>
                <a:cs typeface="Calibri"/>
              </a:rPr>
              <a:t>Telecoms</a:t>
            </a:r>
            <a:endParaRPr sz="1108">
              <a:latin typeface="Calibri"/>
              <a:cs typeface="Calibri"/>
            </a:endParaRPr>
          </a:p>
          <a:p>
            <a:pPr marL="351701" indent="-161783">
              <a:buClr>
                <a:srgbClr val="177A56"/>
              </a:buClr>
              <a:buFont typeface="Arial"/>
              <a:buChar char="•"/>
              <a:tabLst>
                <a:tab pos="352287" algn="l"/>
              </a:tabLst>
            </a:pPr>
            <a:r>
              <a:rPr sz="1108" dirty="0">
                <a:latin typeface="Calibri"/>
                <a:cs typeface="Calibri"/>
              </a:rPr>
              <a:t>No </a:t>
            </a:r>
            <a:r>
              <a:rPr sz="1108" spc="-5" dirty="0">
                <a:latin typeface="Calibri"/>
                <a:cs typeface="Calibri"/>
              </a:rPr>
              <a:t>independent</a:t>
            </a:r>
            <a:r>
              <a:rPr sz="1108" spc="-42" dirty="0">
                <a:latin typeface="Calibri"/>
                <a:cs typeface="Calibri"/>
              </a:rPr>
              <a:t> </a:t>
            </a:r>
            <a:r>
              <a:rPr sz="1108" spc="-5" dirty="0">
                <a:latin typeface="Calibri"/>
                <a:cs typeface="Calibri"/>
              </a:rPr>
              <a:t>regulator</a:t>
            </a:r>
            <a:endParaRPr sz="1108">
              <a:latin typeface="Calibri"/>
              <a:cs typeface="Calibri"/>
            </a:endParaRPr>
          </a:p>
        </p:txBody>
      </p:sp>
      <p:sp>
        <p:nvSpPr>
          <p:cNvPr id="14" name="object 14"/>
          <p:cNvSpPr txBox="1"/>
          <p:nvPr/>
        </p:nvSpPr>
        <p:spPr>
          <a:xfrm>
            <a:off x="410308" y="5608027"/>
            <a:ext cx="2447192" cy="507703"/>
          </a:xfrm>
          <a:prstGeom prst="rect">
            <a:avLst/>
          </a:prstGeom>
          <a:solidFill>
            <a:schemeClr val="bg1">
              <a:lumMod val="85000"/>
            </a:schemeClr>
          </a:solidFill>
        </p:spPr>
        <p:txBody>
          <a:bodyPr vert="horz" wrap="square" lIns="0" tIns="0" rIns="0" bIns="0" rtlCol="0">
            <a:spAutoFit/>
          </a:bodyPr>
          <a:lstStyle/>
          <a:p>
            <a:pPr marL="1041035">
              <a:lnSpc>
                <a:spcPts val="1325"/>
              </a:lnSpc>
            </a:pPr>
            <a:r>
              <a:rPr sz="1108" b="1" spc="-14" dirty="0">
                <a:latin typeface="Calibri"/>
                <a:cs typeface="Calibri"/>
              </a:rPr>
              <a:t>Waste</a:t>
            </a:r>
            <a:endParaRPr sz="1108" dirty="0">
              <a:latin typeface="Calibri"/>
              <a:cs typeface="Calibri"/>
            </a:endParaRPr>
          </a:p>
          <a:p>
            <a:pPr marL="351701" marR="91442" indent="-161783">
              <a:buClr>
                <a:srgbClr val="177A56"/>
              </a:buClr>
              <a:buFont typeface="Arial"/>
              <a:buChar char="•"/>
              <a:tabLst>
                <a:tab pos="352287" algn="l"/>
              </a:tabLst>
            </a:pPr>
            <a:r>
              <a:rPr sz="1108" spc="-5" dirty="0">
                <a:latin typeface="Calibri"/>
                <a:cs typeface="Calibri"/>
              </a:rPr>
              <a:t>Regulatory framework </a:t>
            </a:r>
            <a:r>
              <a:rPr sz="1108" dirty="0">
                <a:latin typeface="Calibri"/>
                <a:cs typeface="Calibri"/>
              </a:rPr>
              <a:t>only</a:t>
            </a:r>
            <a:r>
              <a:rPr sz="1108" spc="-102" dirty="0">
                <a:latin typeface="Calibri"/>
                <a:cs typeface="Calibri"/>
              </a:rPr>
              <a:t> </a:t>
            </a:r>
            <a:r>
              <a:rPr sz="1108" spc="-14" dirty="0">
                <a:latin typeface="Calibri"/>
                <a:cs typeface="Calibri"/>
              </a:rPr>
              <a:t>favours  </a:t>
            </a:r>
            <a:r>
              <a:rPr sz="1108" spc="-9" dirty="0">
                <a:latin typeface="Calibri"/>
                <a:cs typeface="Calibri"/>
              </a:rPr>
              <a:t>waste </a:t>
            </a:r>
            <a:r>
              <a:rPr sz="1108" spc="-5" dirty="0">
                <a:latin typeface="Calibri"/>
                <a:cs typeface="Calibri"/>
              </a:rPr>
              <a:t>to</a:t>
            </a:r>
            <a:r>
              <a:rPr sz="1108" spc="14" dirty="0">
                <a:latin typeface="Calibri"/>
                <a:cs typeface="Calibri"/>
              </a:rPr>
              <a:t> </a:t>
            </a:r>
            <a:r>
              <a:rPr sz="1108" spc="-5" dirty="0">
                <a:latin typeface="Calibri"/>
                <a:cs typeface="Calibri"/>
              </a:rPr>
              <a:t>energy</a:t>
            </a:r>
            <a:endParaRPr sz="1108" dirty="0">
              <a:latin typeface="Calibri"/>
              <a:cs typeface="Calibri"/>
            </a:endParaRPr>
          </a:p>
        </p:txBody>
      </p:sp>
      <p:sp>
        <p:nvSpPr>
          <p:cNvPr id="15" name="object 15"/>
          <p:cNvSpPr txBox="1"/>
          <p:nvPr/>
        </p:nvSpPr>
        <p:spPr>
          <a:xfrm>
            <a:off x="410308" y="3874477"/>
            <a:ext cx="2447192" cy="1197020"/>
          </a:xfrm>
          <a:prstGeom prst="rect">
            <a:avLst/>
          </a:prstGeom>
          <a:solidFill>
            <a:schemeClr val="bg1">
              <a:lumMod val="85000"/>
            </a:schemeClr>
          </a:solidFill>
        </p:spPr>
        <p:txBody>
          <a:bodyPr vert="horz" wrap="square" lIns="0" tIns="3517" rIns="0" bIns="0" rtlCol="0">
            <a:spAutoFit/>
          </a:bodyPr>
          <a:lstStyle/>
          <a:p>
            <a:pPr marL="1036932"/>
            <a:r>
              <a:rPr sz="1108" b="1" spc="-9" dirty="0" smtClean="0">
                <a:latin typeface="Calibri"/>
                <a:cs typeface="Calibri"/>
              </a:rPr>
              <a:t>Power</a:t>
            </a:r>
            <a:endParaRPr sz="1108" dirty="0">
              <a:latin typeface="Calibri"/>
              <a:cs typeface="Calibri"/>
            </a:endParaRPr>
          </a:p>
          <a:p>
            <a:pPr marL="351701" marR="153576" indent="-161783">
              <a:buClr>
                <a:srgbClr val="177A56"/>
              </a:buClr>
              <a:buFont typeface="Arial"/>
              <a:buChar char="•"/>
              <a:tabLst>
                <a:tab pos="352287" algn="l"/>
              </a:tabLst>
            </a:pPr>
            <a:r>
              <a:rPr sz="1108" spc="-9" dirty="0">
                <a:latin typeface="Calibri"/>
                <a:cs typeface="Calibri"/>
              </a:rPr>
              <a:t>Investor </a:t>
            </a:r>
            <a:r>
              <a:rPr sz="1108" spc="-5" dirty="0">
                <a:latin typeface="Calibri"/>
                <a:cs typeface="Calibri"/>
              </a:rPr>
              <a:t>caution </a:t>
            </a:r>
            <a:r>
              <a:rPr sz="1108" dirty="0">
                <a:latin typeface="Calibri"/>
                <a:cs typeface="Calibri"/>
              </a:rPr>
              <a:t>due </a:t>
            </a:r>
            <a:r>
              <a:rPr sz="1108" spc="-5" dirty="0">
                <a:latin typeface="Calibri"/>
                <a:cs typeface="Calibri"/>
              </a:rPr>
              <a:t>to post-1998  </a:t>
            </a:r>
            <a:r>
              <a:rPr sz="1108" dirty="0">
                <a:latin typeface="Calibri"/>
                <a:cs typeface="Calibri"/>
              </a:rPr>
              <a:t>price</a:t>
            </a:r>
            <a:r>
              <a:rPr sz="1108" spc="-14" dirty="0">
                <a:latin typeface="Calibri"/>
                <a:cs typeface="Calibri"/>
              </a:rPr>
              <a:t> </a:t>
            </a:r>
            <a:r>
              <a:rPr sz="1108" spc="-5" dirty="0">
                <a:latin typeface="Calibri"/>
                <a:cs typeface="Calibri"/>
              </a:rPr>
              <a:t>renegotiations</a:t>
            </a:r>
            <a:endParaRPr sz="1108" dirty="0">
              <a:latin typeface="Calibri"/>
              <a:cs typeface="Calibri"/>
            </a:endParaRPr>
          </a:p>
          <a:p>
            <a:pPr marL="351701" marR="322393" indent="-161783">
              <a:buClr>
                <a:srgbClr val="177A56"/>
              </a:buClr>
              <a:buFont typeface="Arial"/>
              <a:buChar char="•"/>
              <a:tabLst>
                <a:tab pos="352287" algn="l"/>
              </a:tabLst>
            </a:pPr>
            <a:r>
              <a:rPr sz="1108" dirty="0">
                <a:latin typeface="Calibri"/>
                <a:cs typeface="Calibri"/>
              </a:rPr>
              <a:t>PLN monopoly in</a:t>
            </a:r>
            <a:r>
              <a:rPr sz="1108" spc="-92" dirty="0">
                <a:latin typeface="Calibri"/>
                <a:cs typeface="Calibri"/>
              </a:rPr>
              <a:t> </a:t>
            </a:r>
            <a:r>
              <a:rPr sz="1108" spc="-5" dirty="0">
                <a:latin typeface="Calibri"/>
                <a:cs typeface="Calibri"/>
              </a:rPr>
              <a:t>transmission,  distribution,</a:t>
            </a:r>
            <a:r>
              <a:rPr sz="1108" spc="-37" dirty="0">
                <a:latin typeface="Calibri"/>
                <a:cs typeface="Calibri"/>
              </a:rPr>
              <a:t> </a:t>
            </a:r>
            <a:r>
              <a:rPr sz="1108" spc="-5" dirty="0">
                <a:latin typeface="Calibri"/>
                <a:cs typeface="Calibri"/>
              </a:rPr>
              <a:t>sales</a:t>
            </a:r>
            <a:endParaRPr sz="1108" dirty="0">
              <a:latin typeface="Calibri"/>
              <a:cs typeface="Calibri"/>
            </a:endParaRPr>
          </a:p>
          <a:p>
            <a:pPr marL="351701" marR="564480" indent="-161783">
              <a:buClr>
                <a:srgbClr val="177A56"/>
              </a:buClr>
              <a:buFont typeface="Arial"/>
              <a:buChar char="•"/>
              <a:tabLst>
                <a:tab pos="352287" algn="l"/>
              </a:tabLst>
            </a:pPr>
            <a:r>
              <a:rPr sz="1108" spc="-5" dirty="0">
                <a:latin typeface="Calibri"/>
                <a:cs typeface="Calibri"/>
              </a:rPr>
              <a:t>Lack </a:t>
            </a:r>
            <a:r>
              <a:rPr sz="1108" dirty="0">
                <a:latin typeface="Calibri"/>
                <a:cs typeface="Calibri"/>
              </a:rPr>
              <a:t>of </a:t>
            </a:r>
            <a:r>
              <a:rPr sz="1108" spc="-9" dirty="0">
                <a:latin typeface="Calibri"/>
                <a:cs typeface="Calibri"/>
              </a:rPr>
              <a:t>differentiated</a:t>
            </a:r>
            <a:r>
              <a:rPr sz="1108" spc="-69" dirty="0">
                <a:latin typeface="Calibri"/>
                <a:cs typeface="Calibri"/>
              </a:rPr>
              <a:t> </a:t>
            </a:r>
            <a:r>
              <a:rPr sz="1108" spc="-5" dirty="0">
                <a:latin typeface="Calibri"/>
                <a:cs typeface="Calibri"/>
              </a:rPr>
              <a:t>tariff  structure</a:t>
            </a:r>
            <a:endParaRPr sz="1108" dirty="0">
              <a:latin typeface="Calibri"/>
              <a:cs typeface="Calibri"/>
            </a:endParaRPr>
          </a:p>
        </p:txBody>
      </p:sp>
      <p:sp>
        <p:nvSpPr>
          <p:cNvPr id="16" name="object 16"/>
          <p:cNvSpPr txBox="1"/>
          <p:nvPr/>
        </p:nvSpPr>
        <p:spPr>
          <a:xfrm>
            <a:off x="410308" y="3263412"/>
            <a:ext cx="2447192" cy="425038"/>
          </a:xfrm>
          <a:prstGeom prst="rect">
            <a:avLst/>
          </a:prstGeom>
          <a:solidFill>
            <a:schemeClr val="bg1">
              <a:lumMod val="85000"/>
            </a:schemeClr>
          </a:solidFill>
        </p:spPr>
        <p:txBody>
          <a:bodyPr vert="horz" wrap="square" lIns="0" tIns="83234" rIns="0" bIns="0" rtlCol="0">
            <a:spAutoFit/>
          </a:bodyPr>
          <a:lstStyle/>
          <a:p>
            <a:pPr marL="492382">
              <a:spcBef>
                <a:spcPts val="655"/>
              </a:spcBef>
            </a:pPr>
            <a:r>
              <a:rPr sz="1108" b="1" spc="-5" dirty="0">
                <a:latin typeface="Calibri"/>
                <a:cs typeface="Calibri"/>
              </a:rPr>
              <a:t>Irrigation and</a:t>
            </a:r>
            <a:r>
              <a:rPr sz="1108" b="1" spc="5" dirty="0">
                <a:latin typeface="Calibri"/>
                <a:cs typeface="Calibri"/>
              </a:rPr>
              <a:t> </a:t>
            </a:r>
            <a:r>
              <a:rPr sz="1108" b="1" spc="-9" dirty="0">
                <a:latin typeface="Calibri"/>
                <a:cs typeface="Calibri"/>
              </a:rPr>
              <a:t>waterways</a:t>
            </a:r>
            <a:endParaRPr sz="1108">
              <a:latin typeface="Calibri"/>
              <a:cs typeface="Calibri"/>
            </a:endParaRPr>
          </a:p>
          <a:p>
            <a:pPr marL="351701" indent="-161783">
              <a:buClr>
                <a:srgbClr val="177A56"/>
              </a:buClr>
              <a:buFont typeface="Arial"/>
              <a:buChar char="•"/>
              <a:tabLst>
                <a:tab pos="352287" algn="l"/>
              </a:tabLst>
            </a:pPr>
            <a:r>
              <a:rPr sz="1108" dirty="0">
                <a:latin typeface="Calibri"/>
                <a:cs typeface="Calibri"/>
              </a:rPr>
              <a:t>No </a:t>
            </a:r>
            <a:r>
              <a:rPr sz="1108" spc="-5" dirty="0">
                <a:latin typeface="Calibri"/>
                <a:cs typeface="Calibri"/>
              </a:rPr>
              <a:t>legislation supporting</a:t>
            </a:r>
            <a:r>
              <a:rPr sz="1108" spc="-42" dirty="0">
                <a:latin typeface="Calibri"/>
                <a:cs typeface="Calibri"/>
              </a:rPr>
              <a:t> </a:t>
            </a:r>
            <a:r>
              <a:rPr sz="1108" dirty="0">
                <a:latin typeface="Calibri"/>
                <a:cs typeface="Calibri"/>
              </a:rPr>
              <a:t>PPP</a:t>
            </a:r>
            <a:endParaRPr sz="1108">
              <a:latin typeface="Calibri"/>
              <a:cs typeface="Calibri"/>
            </a:endParaRPr>
          </a:p>
        </p:txBody>
      </p:sp>
      <p:sp>
        <p:nvSpPr>
          <p:cNvPr id="17" name="object 17"/>
          <p:cNvSpPr txBox="1"/>
          <p:nvPr/>
        </p:nvSpPr>
        <p:spPr>
          <a:xfrm>
            <a:off x="410308" y="2094034"/>
            <a:ext cx="2447192" cy="1045464"/>
          </a:xfrm>
          <a:prstGeom prst="rect">
            <a:avLst/>
          </a:prstGeom>
          <a:solidFill>
            <a:schemeClr val="bg1">
              <a:lumMod val="85000"/>
            </a:schemeClr>
          </a:solidFill>
        </p:spPr>
        <p:txBody>
          <a:bodyPr vert="horz" wrap="square" lIns="0" tIns="22274" rIns="0" bIns="0" rtlCol="0">
            <a:spAutoFit/>
          </a:bodyPr>
          <a:lstStyle/>
          <a:p>
            <a:pPr marL="835876">
              <a:spcBef>
                <a:spcPts val="175"/>
              </a:spcBef>
            </a:pPr>
            <a:r>
              <a:rPr sz="1108" b="1" spc="-18" dirty="0">
                <a:latin typeface="Calibri"/>
                <a:cs typeface="Calibri"/>
              </a:rPr>
              <a:t>Water</a:t>
            </a:r>
            <a:r>
              <a:rPr sz="1108" b="1" spc="-9" dirty="0">
                <a:latin typeface="Calibri"/>
                <a:cs typeface="Calibri"/>
              </a:rPr>
              <a:t> </a:t>
            </a:r>
            <a:r>
              <a:rPr sz="1108" b="1" dirty="0">
                <a:latin typeface="Calibri"/>
                <a:cs typeface="Calibri"/>
              </a:rPr>
              <a:t>supply</a:t>
            </a:r>
            <a:endParaRPr sz="1108">
              <a:latin typeface="Calibri"/>
              <a:cs typeface="Calibri"/>
            </a:endParaRPr>
          </a:p>
          <a:p>
            <a:pPr marL="351701" marR="399180" indent="-161783">
              <a:buClr>
                <a:srgbClr val="177A56"/>
              </a:buClr>
              <a:buFont typeface="Arial"/>
              <a:buChar char="•"/>
              <a:tabLst>
                <a:tab pos="352287" algn="l"/>
              </a:tabLst>
            </a:pPr>
            <a:r>
              <a:rPr sz="1108" spc="-5" dirty="0">
                <a:latin typeface="Calibri"/>
                <a:cs typeface="Calibri"/>
              </a:rPr>
              <a:t>Challenging local government  approval</a:t>
            </a:r>
            <a:r>
              <a:rPr sz="1108" spc="-37" dirty="0">
                <a:latin typeface="Calibri"/>
                <a:cs typeface="Calibri"/>
              </a:rPr>
              <a:t> </a:t>
            </a:r>
            <a:r>
              <a:rPr sz="1108" spc="-5" dirty="0">
                <a:latin typeface="Calibri"/>
                <a:cs typeface="Calibri"/>
              </a:rPr>
              <a:t>process</a:t>
            </a:r>
            <a:endParaRPr sz="1108">
              <a:latin typeface="Calibri"/>
              <a:cs typeface="Calibri"/>
            </a:endParaRPr>
          </a:p>
          <a:p>
            <a:pPr marL="351701" marR="188746" indent="-161783">
              <a:buClr>
                <a:srgbClr val="177A56"/>
              </a:buClr>
              <a:buFont typeface="Arial"/>
              <a:buChar char="•"/>
              <a:tabLst>
                <a:tab pos="352287" algn="l"/>
              </a:tabLst>
            </a:pPr>
            <a:r>
              <a:rPr sz="1108" spc="-5" dirty="0">
                <a:latin typeface="Calibri"/>
                <a:cs typeface="Calibri"/>
              </a:rPr>
              <a:t>Lack </a:t>
            </a:r>
            <a:r>
              <a:rPr sz="1108" dirty="0">
                <a:latin typeface="Calibri"/>
                <a:cs typeface="Calibri"/>
              </a:rPr>
              <a:t>of </a:t>
            </a:r>
            <a:r>
              <a:rPr sz="1108" spc="-5" dirty="0">
                <a:latin typeface="Calibri"/>
                <a:cs typeface="Calibri"/>
              </a:rPr>
              <a:t>commitment </a:t>
            </a:r>
            <a:r>
              <a:rPr sz="1108" dirty="0">
                <a:latin typeface="Calibri"/>
                <a:cs typeface="Calibri"/>
              </a:rPr>
              <a:t>and </a:t>
            </a:r>
            <a:r>
              <a:rPr sz="1108" spc="-5" dirty="0">
                <a:latin typeface="Calibri"/>
                <a:cs typeface="Calibri"/>
              </a:rPr>
              <a:t>support  </a:t>
            </a:r>
            <a:r>
              <a:rPr sz="1108" spc="-9" dirty="0">
                <a:latin typeface="Calibri"/>
                <a:cs typeface="Calibri"/>
              </a:rPr>
              <a:t>towards </a:t>
            </a:r>
            <a:r>
              <a:rPr sz="1108" spc="-5" dirty="0">
                <a:latin typeface="Calibri"/>
                <a:cs typeface="Calibri"/>
              </a:rPr>
              <a:t>central government  initiated</a:t>
            </a:r>
            <a:r>
              <a:rPr sz="1108" spc="-37" dirty="0">
                <a:latin typeface="Calibri"/>
                <a:cs typeface="Calibri"/>
              </a:rPr>
              <a:t> </a:t>
            </a:r>
            <a:r>
              <a:rPr sz="1108" spc="-5" dirty="0">
                <a:latin typeface="Calibri"/>
                <a:cs typeface="Calibri"/>
              </a:rPr>
              <a:t>project</a:t>
            </a:r>
            <a:endParaRPr sz="1108">
              <a:latin typeface="Calibri"/>
              <a:cs typeface="Calibri"/>
            </a:endParaRPr>
          </a:p>
        </p:txBody>
      </p:sp>
      <p:sp>
        <p:nvSpPr>
          <p:cNvPr id="18" name="object 18"/>
          <p:cNvSpPr txBox="1"/>
          <p:nvPr/>
        </p:nvSpPr>
        <p:spPr>
          <a:xfrm>
            <a:off x="6302296" y="1765703"/>
            <a:ext cx="2448951" cy="1360181"/>
          </a:xfrm>
          <a:prstGeom prst="rect">
            <a:avLst/>
          </a:prstGeom>
          <a:solidFill>
            <a:schemeClr val="bg1">
              <a:lumMod val="85000"/>
            </a:schemeClr>
          </a:solidFill>
          <a:ln w="9525">
            <a:solidFill>
              <a:srgbClr val="EDEBE0"/>
            </a:solidFill>
          </a:ln>
        </p:spPr>
        <p:txBody>
          <a:bodyPr vert="horz" wrap="square" lIns="0" tIns="0" rIns="0" bIns="0" rtlCol="0">
            <a:spAutoFit/>
          </a:bodyPr>
          <a:lstStyle/>
          <a:p>
            <a:pPr marL="967178">
              <a:lnSpc>
                <a:spcPts val="1302"/>
              </a:lnSpc>
            </a:pPr>
            <a:r>
              <a:rPr sz="1108" b="1" spc="-9" dirty="0">
                <a:latin typeface="Calibri"/>
                <a:cs typeface="Calibri"/>
              </a:rPr>
              <a:t>Railways</a:t>
            </a:r>
            <a:endParaRPr sz="1108" dirty="0">
              <a:latin typeface="Calibri"/>
              <a:cs typeface="Calibri"/>
            </a:endParaRPr>
          </a:p>
          <a:p>
            <a:pPr marL="349943" marR="120751" indent="-161783">
              <a:buClr>
                <a:srgbClr val="177A56"/>
              </a:buClr>
              <a:buFont typeface="Arial"/>
              <a:buChar char="•"/>
              <a:tabLst>
                <a:tab pos="350529" algn="l"/>
              </a:tabLst>
            </a:pPr>
            <a:r>
              <a:rPr sz="1108" spc="-14" dirty="0">
                <a:latin typeface="Calibri"/>
                <a:cs typeface="Calibri"/>
              </a:rPr>
              <a:t>PSO-IMO-TAC </a:t>
            </a:r>
            <a:r>
              <a:rPr sz="1108" spc="-5" dirty="0">
                <a:latin typeface="Calibri"/>
                <a:cs typeface="Calibri"/>
              </a:rPr>
              <a:t>framework</a:t>
            </a:r>
            <a:r>
              <a:rPr sz="1108" spc="-37" dirty="0">
                <a:latin typeface="Calibri"/>
                <a:cs typeface="Calibri"/>
              </a:rPr>
              <a:t> </a:t>
            </a:r>
            <a:r>
              <a:rPr sz="1108" dirty="0">
                <a:latin typeface="Calibri"/>
                <a:cs typeface="Calibri"/>
              </a:rPr>
              <a:t>does</a:t>
            </a:r>
            <a:r>
              <a:rPr sz="1108" spc="-9" dirty="0">
                <a:latin typeface="Calibri"/>
                <a:cs typeface="Calibri"/>
              </a:rPr>
              <a:t> </a:t>
            </a:r>
            <a:r>
              <a:rPr sz="1108" dirty="0">
                <a:latin typeface="Calibri"/>
                <a:cs typeface="Calibri"/>
              </a:rPr>
              <a:t>not  allow financial </a:t>
            </a:r>
            <a:r>
              <a:rPr sz="1108" spc="-5" dirty="0">
                <a:latin typeface="Calibri"/>
                <a:cs typeface="Calibri"/>
              </a:rPr>
              <a:t>feasibility with  current level </a:t>
            </a:r>
            <a:r>
              <a:rPr sz="1108" dirty="0">
                <a:latin typeface="Calibri"/>
                <a:cs typeface="Calibri"/>
              </a:rPr>
              <a:t>of </a:t>
            </a:r>
            <a:r>
              <a:rPr sz="1108" spc="-5" dirty="0">
                <a:latin typeface="Calibri"/>
                <a:cs typeface="Calibri"/>
              </a:rPr>
              <a:t>accounting</a:t>
            </a:r>
            <a:r>
              <a:rPr sz="1108" spc="-69" dirty="0">
                <a:latin typeface="Calibri"/>
                <a:cs typeface="Calibri"/>
              </a:rPr>
              <a:t> </a:t>
            </a:r>
            <a:r>
              <a:rPr sz="1108" spc="-5" dirty="0">
                <a:latin typeface="Calibri"/>
                <a:cs typeface="Calibri"/>
              </a:rPr>
              <a:t>detail</a:t>
            </a:r>
            <a:endParaRPr sz="1108" dirty="0">
              <a:latin typeface="Calibri"/>
              <a:cs typeface="Calibri"/>
            </a:endParaRPr>
          </a:p>
          <a:p>
            <a:pPr marL="349943" indent="-161783">
              <a:buClr>
                <a:srgbClr val="177A56"/>
              </a:buClr>
              <a:buFont typeface="Arial"/>
              <a:buChar char="•"/>
              <a:tabLst>
                <a:tab pos="350529" algn="l"/>
              </a:tabLst>
            </a:pPr>
            <a:r>
              <a:rPr sz="1108" dirty="0">
                <a:latin typeface="Calibri"/>
                <a:cs typeface="Calibri"/>
              </a:rPr>
              <a:t>No </a:t>
            </a:r>
            <a:r>
              <a:rPr sz="1108" spc="-5" dirty="0">
                <a:latin typeface="Calibri"/>
                <a:cs typeface="Calibri"/>
              </a:rPr>
              <a:t>independent</a:t>
            </a:r>
            <a:r>
              <a:rPr sz="1108" spc="-42" dirty="0">
                <a:latin typeface="Calibri"/>
                <a:cs typeface="Calibri"/>
              </a:rPr>
              <a:t> </a:t>
            </a:r>
            <a:r>
              <a:rPr sz="1108" spc="-5" dirty="0">
                <a:latin typeface="Calibri"/>
                <a:cs typeface="Calibri"/>
              </a:rPr>
              <a:t>regulator</a:t>
            </a:r>
            <a:endParaRPr sz="1108" dirty="0">
              <a:latin typeface="Calibri"/>
              <a:cs typeface="Calibri"/>
            </a:endParaRPr>
          </a:p>
          <a:p>
            <a:pPr marL="349943" marR="165300" indent="-161783">
              <a:buClr>
                <a:srgbClr val="177A56"/>
              </a:buClr>
              <a:buFont typeface="Arial"/>
              <a:buChar char="•"/>
              <a:tabLst>
                <a:tab pos="350529" algn="l"/>
              </a:tabLst>
            </a:pPr>
            <a:r>
              <a:rPr sz="1108" spc="-5" dirty="0">
                <a:latin typeface="Calibri"/>
                <a:cs typeface="Calibri"/>
              </a:rPr>
              <a:t>Existing </a:t>
            </a:r>
            <a:r>
              <a:rPr sz="1108" spc="-9" dirty="0">
                <a:latin typeface="Calibri"/>
                <a:cs typeface="Calibri"/>
              </a:rPr>
              <a:t>infrastructure</a:t>
            </a:r>
            <a:r>
              <a:rPr sz="1108" spc="-42" dirty="0">
                <a:latin typeface="Calibri"/>
                <a:cs typeface="Calibri"/>
              </a:rPr>
              <a:t> </a:t>
            </a:r>
            <a:r>
              <a:rPr sz="1108" spc="-5" dirty="0">
                <a:latin typeface="Calibri"/>
                <a:cs typeface="Calibri"/>
              </a:rPr>
              <a:t>dated:</a:t>
            </a:r>
            <a:r>
              <a:rPr sz="1108" spc="-18" dirty="0">
                <a:latin typeface="Calibri"/>
                <a:cs typeface="Calibri"/>
              </a:rPr>
              <a:t> </a:t>
            </a:r>
            <a:r>
              <a:rPr sz="1108" dirty="0">
                <a:latin typeface="Calibri"/>
                <a:cs typeface="Calibri"/>
              </a:rPr>
              <a:t>load  </a:t>
            </a:r>
            <a:r>
              <a:rPr sz="1108" spc="-5" dirty="0">
                <a:latin typeface="Calibri"/>
                <a:cs typeface="Calibri"/>
              </a:rPr>
              <a:t>handling cannot compete with  </a:t>
            </a:r>
            <a:r>
              <a:rPr sz="1108" spc="-9" dirty="0">
                <a:latin typeface="Calibri"/>
                <a:cs typeface="Calibri"/>
              </a:rPr>
              <a:t>road</a:t>
            </a:r>
            <a:endParaRPr sz="1108" dirty="0">
              <a:latin typeface="Calibri"/>
              <a:cs typeface="Calibri"/>
            </a:endParaRPr>
          </a:p>
        </p:txBody>
      </p:sp>
      <p:sp>
        <p:nvSpPr>
          <p:cNvPr id="19" name="object 19"/>
          <p:cNvSpPr txBox="1"/>
          <p:nvPr/>
        </p:nvSpPr>
        <p:spPr>
          <a:xfrm>
            <a:off x="6302296" y="3126070"/>
            <a:ext cx="2448951" cy="1366331"/>
          </a:xfrm>
          <a:prstGeom prst="rect">
            <a:avLst/>
          </a:prstGeom>
          <a:solidFill>
            <a:schemeClr val="bg1">
              <a:lumMod val="85000"/>
            </a:schemeClr>
          </a:solidFill>
          <a:ln w="9525">
            <a:solidFill>
              <a:srgbClr val="EDEBE0"/>
            </a:solidFill>
          </a:ln>
        </p:spPr>
        <p:txBody>
          <a:bodyPr vert="horz" wrap="square" lIns="0" tIns="2345" rIns="0" bIns="0" rtlCol="0">
            <a:spAutoFit/>
          </a:bodyPr>
          <a:lstStyle/>
          <a:p>
            <a:pPr marL="981246">
              <a:spcBef>
                <a:spcPts val="18"/>
              </a:spcBef>
            </a:pPr>
            <a:r>
              <a:rPr sz="1108" b="1" dirty="0">
                <a:latin typeface="Calibri"/>
                <a:cs typeface="Calibri"/>
              </a:rPr>
              <a:t>Airports</a:t>
            </a:r>
            <a:endParaRPr sz="1108" dirty="0">
              <a:latin typeface="Calibri"/>
              <a:cs typeface="Calibri"/>
            </a:endParaRPr>
          </a:p>
          <a:p>
            <a:pPr marL="349943" marR="312428" indent="-161783">
              <a:buClr>
                <a:srgbClr val="177A56"/>
              </a:buClr>
              <a:buFont typeface="Arial"/>
              <a:buChar char="•"/>
              <a:tabLst>
                <a:tab pos="350529" algn="l"/>
              </a:tabLst>
            </a:pPr>
            <a:r>
              <a:rPr sz="1108" spc="-5" dirty="0">
                <a:latin typeface="Calibri"/>
                <a:cs typeface="Calibri"/>
              </a:rPr>
              <a:t>Low </a:t>
            </a:r>
            <a:r>
              <a:rPr sz="1108" dirty="0">
                <a:latin typeface="Calibri"/>
                <a:cs typeface="Calibri"/>
              </a:rPr>
              <a:t>airport </a:t>
            </a:r>
            <a:r>
              <a:rPr sz="1108" spc="-5" dirty="0">
                <a:latin typeface="Calibri"/>
                <a:cs typeface="Calibri"/>
              </a:rPr>
              <a:t>profitability </a:t>
            </a:r>
            <a:r>
              <a:rPr sz="1108" dirty="0">
                <a:latin typeface="Calibri"/>
                <a:cs typeface="Calibri"/>
              </a:rPr>
              <a:t>due </a:t>
            </a:r>
            <a:r>
              <a:rPr sz="1108" spc="-5" dirty="0">
                <a:latin typeface="Calibri"/>
                <a:cs typeface="Calibri"/>
              </a:rPr>
              <a:t>to  </a:t>
            </a:r>
            <a:r>
              <a:rPr sz="1108" dirty="0">
                <a:latin typeface="Calibri"/>
                <a:cs typeface="Calibri"/>
              </a:rPr>
              <a:t>politicised </a:t>
            </a:r>
            <a:r>
              <a:rPr sz="1108" spc="-5" dirty="0">
                <a:latin typeface="Calibri"/>
                <a:cs typeface="Calibri"/>
              </a:rPr>
              <a:t>tariff setting  process</a:t>
            </a:r>
            <a:endParaRPr sz="1108" dirty="0">
              <a:latin typeface="Calibri"/>
              <a:cs typeface="Calibri"/>
            </a:endParaRPr>
          </a:p>
          <a:p>
            <a:pPr marL="349943" indent="-161783">
              <a:buClr>
                <a:srgbClr val="177A56"/>
              </a:buClr>
              <a:buFont typeface="Arial"/>
              <a:buChar char="•"/>
              <a:tabLst>
                <a:tab pos="350529" algn="l"/>
              </a:tabLst>
            </a:pPr>
            <a:r>
              <a:rPr sz="1108" spc="-5" dirty="0">
                <a:latin typeface="Calibri"/>
                <a:cs typeface="Calibri"/>
              </a:rPr>
              <a:t>Land </a:t>
            </a:r>
            <a:r>
              <a:rPr sz="1108" dirty="0">
                <a:latin typeface="Calibri"/>
                <a:cs typeface="Calibri"/>
              </a:rPr>
              <a:t>acquisition</a:t>
            </a:r>
            <a:r>
              <a:rPr sz="1108" spc="-42" dirty="0">
                <a:latin typeface="Calibri"/>
                <a:cs typeface="Calibri"/>
              </a:rPr>
              <a:t> </a:t>
            </a:r>
            <a:r>
              <a:rPr sz="1108" spc="-5" dirty="0">
                <a:latin typeface="Calibri"/>
                <a:cs typeface="Calibri"/>
              </a:rPr>
              <a:t>challenges</a:t>
            </a:r>
            <a:endParaRPr sz="1108" dirty="0">
              <a:latin typeface="Calibri"/>
              <a:cs typeface="Calibri"/>
            </a:endParaRPr>
          </a:p>
          <a:p>
            <a:pPr marL="349943" marR="567997" indent="-161783">
              <a:buClr>
                <a:srgbClr val="177A56"/>
              </a:buClr>
              <a:buFont typeface="Arial"/>
              <a:buChar char="•"/>
              <a:tabLst>
                <a:tab pos="350529" algn="l"/>
              </a:tabLst>
            </a:pPr>
            <a:r>
              <a:rPr sz="1108" spc="-5" dirty="0">
                <a:latin typeface="Calibri"/>
                <a:cs typeface="Calibri"/>
              </a:rPr>
              <a:t>Lack </a:t>
            </a:r>
            <a:r>
              <a:rPr sz="1108" dirty="0">
                <a:latin typeface="Calibri"/>
                <a:cs typeface="Calibri"/>
              </a:rPr>
              <a:t>of </a:t>
            </a:r>
            <a:r>
              <a:rPr sz="1108" spc="-5" dirty="0">
                <a:latin typeface="Calibri"/>
                <a:cs typeface="Calibri"/>
              </a:rPr>
              <a:t>expertise </a:t>
            </a:r>
            <a:r>
              <a:rPr sz="1108" dirty="0">
                <a:latin typeface="Calibri"/>
                <a:cs typeface="Calibri"/>
              </a:rPr>
              <a:t>in  airport</a:t>
            </a:r>
            <a:r>
              <a:rPr sz="1108" spc="-5" dirty="0">
                <a:latin typeface="Calibri"/>
                <a:cs typeface="Calibri"/>
              </a:rPr>
              <a:t> operation</a:t>
            </a:r>
            <a:endParaRPr sz="1108" dirty="0">
              <a:latin typeface="Calibri"/>
              <a:cs typeface="Calibri"/>
            </a:endParaRPr>
          </a:p>
          <a:p>
            <a:pPr marL="349943" indent="-161783">
              <a:buClr>
                <a:srgbClr val="177A56"/>
              </a:buClr>
              <a:buFont typeface="Arial"/>
              <a:buChar char="•"/>
              <a:tabLst>
                <a:tab pos="350529" algn="l"/>
              </a:tabLst>
            </a:pPr>
            <a:r>
              <a:rPr sz="1108" dirty="0">
                <a:latin typeface="Calibri"/>
                <a:cs typeface="Calibri"/>
              </a:rPr>
              <a:t>No </a:t>
            </a:r>
            <a:r>
              <a:rPr sz="1108" spc="-5" dirty="0">
                <a:latin typeface="Calibri"/>
                <a:cs typeface="Calibri"/>
              </a:rPr>
              <a:t>independent</a:t>
            </a:r>
            <a:r>
              <a:rPr sz="1108" spc="-42" dirty="0">
                <a:latin typeface="Calibri"/>
                <a:cs typeface="Calibri"/>
              </a:rPr>
              <a:t> </a:t>
            </a:r>
            <a:r>
              <a:rPr sz="1108" spc="-5" dirty="0">
                <a:latin typeface="Calibri"/>
                <a:cs typeface="Calibri"/>
              </a:rPr>
              <a:t>regulator</a:t>
            </a:r>
            <a:endParaRPr sz="1108" dirty="0">
              <a:latin typeface="Calibri"/>
              <a:cs typeface="Calibri"/>
            </a:endParaRPr>
          </a:p>
        </p:txBody>
      </p:sp>
      <p:sp>
        <p:nvSpPr>
          <p:cNvPr id="20" name="object 20"/>
          <p:cNvSpPr txBox="1"/>
          <p:nvPr/>
        </p:nvSpPr>
        <p:spPr>
          <a:xfrm>
            <a:off x="6301798" y="4497043"/>
            <a:ext cx="2448951" cy="1214184"/>
          </a:xfrm>
          <a:prstGeom prst="rect">
            <a:avLst/>
          </a:prstGeom>
          <a:solidFill>
            <a:schemeClr val="bg1">
              <a:lumMod val="85000"/>
            </a:schemeClr>
          </a:solidFill>
          <a:ln w="9525">
            <a:solidFill>
              <a:srgbClr val="EDEBE0"/>
            </a:solidFill>
          </a:ln>
        </p:spPr>
        <p:txBody>
          <a:bodyPr vert="horz" wrap="square" lIns="0" tIns="20515" rIns="0" bIns="0" rtlCol="0">
            <a:spAutoFit/>
          </a:bodyPr>
          <a:lstStyle/>
          <a:p>
            <a:pPr marL="1080309">
              <a:spcBef>
                <a:spcPts val="162"/>
              </a:spcBef>
            </a:pPr>
            <a:r>
              <a:rPr sz="1108" b="1" spc="-5" dirty="0">
                <a:latin typeface="Calibri"/>
                <a:cs typeface="Calibri"/>
              </a:rPr>
              <a:t>Ports</a:t>
            </a:r>
            <a:endParaRPr sz="1108" dirty="0">
              <a:latin typeface="Calibri"/>
              <a:cs typeface="Calibri"/>
            </a:endParaRPr>
          </a:p>
          <a:p>
            <a:pPr marL="359907" indent="-161783">
              <a:buClr>
                <a:srgbClr val="177A56"/>
              </a:buClr>
              <a:buFont typeface="Arial"/>
              <a:buChar char="•"/>
              <a:tabLst>
                <a:tab pos="360494" algn="l"/>
              </a:tabLst>
            </a:pPr>
            <a:r>
              <a:rPr sz="1108" dirty="0">
                <a:latin typeface="Calibri"/>
                <a:cs typeface="Calibri"/>
              </a:rPr>
              <a:t>No </a:t>
            </a:r>
            <a:r>
              <a:rPr sz="1108" spc="-9" dirty="0">
                <a:latin typeface="Calibri"/>
                <a:cs typeface="Calibri"/>
              </a:rPr>
              <a:t>differentiated </a:t>
            </a:r>
            <a:r>
              <a:rPr sz="1108" spc="-5" dirty="0">
                <a:latin typeface="Calibri"/>
                <a:cs typeface="Calibri"/>
              </a:rPr>
              <a:t>tariff</a:t>
            </a:r>
            <a:r>
              <a:rPr sz="1108" spc="-60" dirty="0">
                <a:latin typeface="Calibri"/>
                <a:cs typeface="Calibri"/>
              </a:rPr>
              <a:t> </a:t>
            </a:r>
            <a:r>
              <a:rPr sz="1108" spc="-5" dirty="0">
                <a:latin typeface="Calibri"/>
                <a:cs typeface="Calibri"/>
              </a:rPr>
              <a:t>structure</a:t>
            </a:r>
            <a:endParaRPr sz="1108" dirty="0">
              <a:latin typeface="Calibri"/>
              <a:cs typeface="Calibri"/>
            </a:endParaRPr>
          </a:p>
          <a:p>
            <a:pPr marL="359907" indent="-161783">
              <a:spcBef>
                <a:spcPts val="5"/>
              </a:spcBef>
              <a:buClr>
                <a:srgbClr val="177A56"/>
              </a:buClr>
              <a:buFont typeface="Arial"/>
              <a:buChar char="•"/>
              <a:tabLst>
                <a:tab pos="360494" algn="l"/>
              </a:tabLst>
            </a:pPr>
            <a:r>
              <a:rPr sz="1108" dirty="0">
                <a:latin typeface="Calibri"/>
                <a:cs typeface="Calibri"/>
              </a:rPr>
              <a:t>No </a:t>
            </a:r>
            <a:r>
              <a:rPr sz="1108" spc="-5" dirty="0">
                <a:latin typeface="Calibri"/>
                <a:cs typeface="Calibri"/>
              </a:rPr>
              <a:t>independent</a:t>
            </a:r>
            <a:r>
              <a:rPr sz="1108" spc="-42" dirty="0">
                <a:latin typeface="Calibri"/>
                <a:cs typeface="Calibri"/>
              </a:rPr>
              <a:t> </a:t>
            </a:r>
            <a:r>
              <a:rPr sz="1108" spc="-5" dirty="0">
                <a:latin typeface="Calibri"/>
                <a:cs typeface="Calibri"/>
              </a:rPr>
              <a:t>regulator</a:t>
            </a:r>
            <a:endParaRPr sz="1108" dirty="0">
              <a:latin typeface="Calibri"/>
              <a:cs typeface="Calibri"/>
            </a:endParaRPr>
          </a:p>
          <a:p>
            <a:pPr marL="359907" marR="241501" indent="-161783">
              <a:buClr>
                <a:srgbClr val="177A56"/>
              </a:buClr>
              <a:buFont typeface="Arial"/>
              <a:buChar char="•"/>
              <a:tabLst>
                <a:tab pos="360494" algn="l"/>
              </a:tabLst>
            </a:pPr>
            <a:r>
              <a:rPr sz="1108" spc="-5" dirty="0">
                <a:latin typeface="Calibri"/>
                <a:cs typeface="Calibri"/>
              </a:rPr>
              <a:t>Lack </a:t>
            </a:r>
            <a:r>
              <a:rPr sz="1108" dirty="0">
                <a:latin typeface="Calibri"/>
                <a:cs typeface="Calibri"/>
              </a:rPr>
              <a:t>of </a:t>
            </a:r>
            <a:r>
              <a:rPr sz="1108" spc="-5" dirty="0">
                <a:latin typeface="Calibri"/>
                <a:cs typeface="Calibri"/>
              </a:rPr>
              <a:t>competition,</a:t>
            </a:r>
            <a:r>
              <a:rPr sz="1108" spc="-18" dirty="0">
                <a:latin typeface="Calibri"/>
                <a:cs typeface="Calibri"/>
              </a:rPr>
              <a:t> </a:t>
            </a:r>
            <a:r>
              <a:rPr sz="1108" spc="-5" dirty="0">
                <a:latin typeface="Calibri"/>
                <a:cs typeface="Calibri"/>
              </a:rPr>
              <a:t>restrictions  </a:t>
            </a:r>
            <a:r>
              <a:rPr sz="1108" dirty="0">
                <a:latin typeface="Calibri"/>
                <a:cs typeface="Calibri"/>
              </a:rPr>
              <a:t>on </a:t>
            </a:r>
            <a:r>
              <a:rPr sz="1108" spc="-5" dirty="0">
                <a:latin typeface="Calibri"/>
                <a:cs typeface="Calibri"/>
              </a:rPr>
              <a:t>foreign</a:t>
            </a:r>
            <a:r>
              <a:rPr sz="1108" spc="-42" dirty="0">
                <a:latin typeface="Calibri"/>
                <a:cs typeface="Calibri"/>
              </a:rPr>
              <a:t> </a:t>
            </a:r>
            <a:r>
              <a:rPr sz="1108" spc="-5" dirty="0">
                <a:latin typeface="Calibri"/>
                <a:cs typeface="Calibri"/>
              </a:rPr>
              <a:t>involvement</a:t>
            </a:r>
            <a:endParaRPr sz="1108" dirty="0">
              <a:latin typeface="Calibri"/>
              <a:cs typeface="Calibri"/>
            </a:endParaRPr>
          </a:p>
          <a:p>
            <a:pPr marL="359907" marR="563308" indent="-161783">
              <a:buClr>
                <a:srgbClr val="177A56"/>
              </a:buClr>
              <a:buFont typeface="Arial"/>
              <a:buChar char="•"/>
              <a:tabLst>
                <a:tab pos="360494" algn="l"/>
              </a:tabLst>
            </a:pPr>
            <a:r>
              <a:rPr sz="1108" spc="-5" dirty="0">
                <a:latin typeface="Calibri"/>
                <a:cs typeface="Calibri"/>
              </a:rPr>
              <a:t>Lack </a:t>
            </a:r>
            <a:r>
              <a:rPr sz="1108" dirty="0">
                <a:latin typeface="Calibri"/>
                <a:cs typeface="Calibri"/>
              </a:rPr>
              <a:t>of </a:t>
            </a:r>
            <a:r>
              <a:rPr sz="1108" spc="-9" dirty="0">
                <a:latin typeface="Calibri"/>
                <a:cs typeface="Calibri"/>
              </a:rPr>
              <a:t>natural </a:t>
            </a:r>
            <a:r>
              <a:rPr sz="1108" dirty="0">
                <a:latin typeface="Calibri"/>
                <a:cs typeface="Calibri"/>
              </a:rPr>
              <a:t>deep</a:t>
            </a:r>
            <a:r>
              <a:rPr sz="1108" spc="-88" dirty="0">
                <a:latin typeface="Calibri"/>
                <a:cs typeface="Calibri"/>
              </a:rPr>
              <a:t> </a:t>
            </a:r>
            <a:r>
              <a:rPr sz="1108" spc="-9" dirty="0">
                <a:latin typeface="Calibri"/>
                <a:cs typeface="Calibri"/>
              </a:rPr>
              <a:t>water  </a:t>
            </a:r>
            <a:r>
              <a:rPr sz="1108" spc="-5" dirty="0">
                <a:latin typeface="Calibri"/>
                <a:cs typeface="Calibri"/>
              </a:rPr>
              <a:t>harbours</a:t>
            </a:r>
            <a:endParaRPr sz="1108" dirty="0">
              <a:latin typeface="Calibri"/>
              <a:cs typeface="Calibri"/>
            </a:endParaRPr>
          </a:p>
        </p:txBody>
      </p:sp>
      <p:sp>
        <p:nvSpPr>
          <p:cNvPr id="21" name="object 21"/>
          <p:cNvSpPr/>
          <p:nvPr/>
        </p:nvSpPr>
        <p:spPr>
          <a:xfrm>
            <a:off x="5968570" y="3971192"/>
            <a:ext cx="334108" cy="2098431"/>
          </a:xfrm>
          <a:custGeom>
            <a:avLst/>
            <a:gdLst/>
            <a:ahLst/>
            <a:cxnLst/>
            <a:rect l="l" t="t" r="r" b="b"/>
            <a:pathLst>
              <a:path w="361950" h="2273300">
                <a:moveTo>
                  <a:pt x="361950" y="2273300"/>
                </a:moveTo>
                <a:lnTo>
                  <a:pt x="104521" y="2273300"/>
                </a:lnTo>
                <a:lnTo>
                  <a:pt x="104521" y="0"/>
                </a:lnTo>
                <a:lnTo>
                  <a:pt x="0" y="0"/>
                </a:lnTo>
              </a:path>
            </a:pathLst>
          </a:custGeom>
          <a:ln w="9525">
            <a:solidFill>
              <a:srgbClr val="4D4D4D"/>
            </a:solidFill>
          </a:ln>
        </p:spPr>
        <p:txBody>
          <a:bodyPr wrap="square" lIns="0" tIns="0" rIns="0" bIns="0" rtlCol="0"/>
          <a:lstStyle/>
          <a:p>
            <a:endParaRPr sz="1662"/>
          </a:p>
        </p:txBody>
      </p:sp>
      <p:sp>
        <p:nvSpPr>
          <p:cNvPr id="22" name="object 22"/>
          <p:cNvSpPr/>
          <p:nvPr/>
        </p:nvSpPr>
        <p:spPr>
          <a:xfrm>
            <a:off x="2857500" y="2631831"/>
            <a:ext cx="679938" cy="606669"/>
          </a:xfrm>
          <a:custGeom>
            <a:avLst/>
            <a:gdLst/>
            <a:ahLst/>
            <a:cxnLst/>
            <a:rect l="l" t="t" r="r" b="b"/>
            <a:pathLst>
              <a:path w="736600" h="657225">
                <a:moveTo>
                  <a:pt x="736600" y="657225"/>
                </a:moveTo>
                <a:lnTo>
                  <a:pt x="368300" y="657225"/>
                </a:lnTo>
                <a:lnTo>
                  <a:pt x="368300" y="0"/>
                </a:lnTo>
                <a:lnTo>
                  <a:pt x="0" y="0"/>
                </a:lnTo>
              </a:path>
            </a:pathLst>
          </a:custGeom>
          <a:ln w="9525">
            <a:solidFill>
              <a:srgbClr val="808080"/>
            </a:solidFill>
          </a:ln>
        </p:spPr>
        <p:txBody>
          <a:bodyPr wrap="square" lIns="0" tIns="0" rIns="0" bIns="0" rtlCol="0"/>
          <a:lstStyle/>
          <a:p>
            <a:endParaRPr sz="1662"/>
          </a:p>
        </p:txBody>
      </p:sp>
      <p:sp>
        <p:nvSpPr>
          <p:cNvPr id="23" name="object 23"/>
          <p:cNvSpPr/>
          <p:nvPr/>
        </p:nvSpPr>
        <p:spPr>
          <a:xfrm>
            <a:off x="5707732" y="3188677"/>
            <a:ext cx="391551" cy="0"/>
          </a:xfrm>
          <a:custGeom>
            <a:avLst/>
            <a:gdLst/>
            <a:ahLst/>
            <a:cxnLst/>
            <a:rect l="l" t="t" r="r" b="b"/>
            <a:pathLst>
              <a:path w="424179">
                <a:moveTo>
                  <a:pt x="0" y="0"/>
                </a:moveTo>
                <a:lnTo>
                  <a:pt x="423799" y="0"/>
                </a:lnTo>
              </a:path>
            </a:pathLst>
          </a:custGeom>
          <a:ln w="9525">
            <a:solidFill>
              <a:srgbClr val="EDEBE0"/>
            </a:solidFill>
          </a:ln>
        </p:spPr>
        <p:txBody>
          <a:bodyPr wrap="square" lIns="0" tIns="0" rIns="0" bIns="0" rtlCol="0"/>
          <a:lstStyle/>
          <a:p>
            <a:endParaRPr sz="1662"/>
          </a:p>
        </p:txBody>
      </p:sp>
      <p:sp>
        <p:nvSpPr>
          <p:cNvPr id="24" name="object 24"/>
          <p:cNvSpPr/>
          <p:nvPr/>
        </p:nvSpPr>
        <p:spPr>
          <a:xfrm>
            <a:off x="6098931" y="1582616"/>
            <a:ext cx="201050" cy="1604889"/>
          </a:xfrm>
          <a:custGeom>
            <a:avLst/>
            <a:gdLst/>
            <a:ahLst/>
            <a:cxnLst/>
            <a:rect l="l" t="t" r="r" b="b"/>
            <a:pathLst>
              <a:path w="217804" h="1738630">
                <a:moveTo>
                  <a:pt x="0" y="1738376"/>
                </a:moveTo>
                <a:lnTo>
                  <a:pt x="108711" y="1738376"/>
                </a:lnTo>
                <a:lnTo>
                  <a:pt x="108711" y="0"/>
                </a:lnTo>
                <a:lnTo>
                  <a:pt x="217550" y="0"/>
                </a:lnTo>
              </a:path>
            </a:pathLst>
          </a:custGeom>
          <a:solidFill>
            <a:schemeClr val="bg1">
              <a:lumMod val="85000"/>
            </a:schemeClr>
          </a:solidFill>
          <a:ln w="9525">
            <a:solidFill>
              <a:srgbClr val="808080"/>
            </a:solidFill>
          </a:ln>
        </p:spPr>
        <p:txBody>
          <a:bodyPr wrap="square" lIns="0" tIns="0" rIns="0" bIns="0" rtlCol="0"/>
          <a:lstStyle/>
          <a:p>
            <a:endParaRPr sz="1662"/>
          </a:p>
        </p:txBody>
      </p:sp>
      <p:sp>
        <p:nvSpPr>
          <p:cNvPr id="25" name="object 25"/>
          <p:cNvSpPr/>
          <p:nvPr/>
        </p:nvSpPr>
        <p:spPr>
          <a:xfrm>
            <a:off x="6098931" y="2526323"/>
            <a:ext cx="201050" cy="661182"/>
          </a:xfrm>
          <a:custGeom>
            <a:avLst/>
            <a:gdLst/>
            <a:ahLst/>
            <a:cxnLst/>
            <a:rect l="l" t="t" r="r" b="b"/>
            <a:pathLst>
              <a:path w="217804" h="716280">
                <a:moveTo>
                  <a:pt x="0" y="716026"/>
                </a:moveTo>
                <a:lnTo>
                  <a:pt x="108711" y="716026"/>
                </a:lnTo>
                <a:lnTo>
                  <a:pt x="108711" y="0"/>
                </a:lnTo>
                <a:lnTo>
                  <a:pt x="217550" y="0"/>
                </a:lnTo>
              </a:path>
            </a:pathLst>
          </a:custGeom>
          <a:solidFill>
            <a:schemeClr val="bg1">
              <a:lumMod val="85000"/>
            </a:schemeClr>
          </a:solidFill>
          <a:ln w="9525">
            <a:solidFill>
              <a:srgbClr val="808080"/>
            </a:solidFill>
          </a:ln>
        </p:spPr>
        <p:txBody>
          <a:bodyPr wrap="square" lIns="0" tIns="0" rIns="0" bIns="0" rtlCol="0"/>
          <a:lstStyle/>
          <a:p>
            <a:endParaRPr sz="1662"/>
          </a:p>
        </p:txBody>
      </p:sp>
      <p:sp>
        <p:nvSpPr>
          <p:cNvPr id="26" name="object 26"/>
          <p:cNvSpPr/>
          <p:nvPr/>
        </p:nvSpPr>
        <p:spPr>
          <a:xfrm>
            <a:off x="6098931" y="3187270"/>
            <a:ext cx="201050" cy="674077"/>
          </a:xfrm>
          <a:custGeom>
            <a:avLst/>
            <a:gdLst/>
            <a:ahLst/>
            <a:cxnLst/>
            <a:rect l="l" t="t" r="r" b="b"/>
            <a:pathLst>
              <a:path w="217804" h="730250">
                <a:moveTo>
                  <a:pt x="0" y="0"/>
                </a:moveTo>
                <a:lnTo>
                  <a:pt x="108711" y="0"/>
                </a:lnTo>
                <a:lnTo>
                  <a:pt x="108711" y="730250"/>
                </a:lnTo>
                <a:lnTo>
                  <a:pt x="217550" y="730250"/>
                </a:lnTo>
              </a:path>
            </a:pathLst>
          </a:custGeom>
          <a:solidFill>
            <a:schemeClr val="bg1">
              <a:lumMod val="85000"/>
            </a:schemeClr>
          </a:solidFill>
          <a:ln w="9525">
            <a:solidFill>
              <a:srgbClr val="808080"/>
            </a:solidFill>
          </a:ln>
        </p:spPr>
        <p:txBody>
          <a:bodyPr wrap="square" lIns="0" tIns="0" rIns="0" bIns="0" rtlCol="0"/>
          <a:lstStyle/>
          <a:p>
            <a:endParaRPr sz="1662"/>
          </a:p>
        </p:txBody>
      </p:sp>
      <p:sp>
        <p:nvSpPr>
          <p:cNvPr id="27" name="object 27"/>
          <p:cNvSpPr/>
          <p:nvPr/>
        </p:nvSpPr>
        <p:spPr>
          <a:xfrm>
            <a:off x="6098931" y="3187152"/>
            <a:ext cx="211015" cy="1949548"/>
          </a:xfrm>
          <a:custGeom>
            <a:avLst/>
            <a:gdLst/>
            <a:ahLst/>
            <a:cxnLst/>
            <a:rect l="l" t="t" r="r" b="b"/>
            <a:pathLst>
              <a:path w="228600" h="2112010">
                <a:moveTo>
                  <a:pt x="0" y="0"/>
                </a:moveTo>
                <a:lnTo>
                  <a:pt x="114300" y="0"/>
                </a:lnTo>
                <a:lnTo>
                  <a:pt x="114300" y="2111502"/>
                </a:lnTo>
                <a:lnTo>
                  <a:pt x="228600" y="2111502"/>
                </a:lnTo>
              </a:path>
            </a:pathLst>
          </a:custGeom>
          <a:solidFill>
            <a:schemeClr val="bg1">
              <a:lumMod val="85000"/>
            </a:schemeClr>
          </a:solidFill>
          <a:ln w="9525">
            <a:solidFill>
              <a:srgbClr val="808080"/>
            </a:solidFill>
          </a:ln>
        </p:spPr>
        <p:txBody>
          <a:bodyPr wrap="square" lIns="0" tIns="0" rIns="0" bIns="0" rtlCol="0"/>
          <a:lstStyle/>
          <a:p>
            <a:endParaRPr sz="1662"/>
          </a:p>
        </p:txBody>
      </p:sp>
      <p:sp>
        <p:nvSpPr>
          <p:cNvPr id="28" name="object 28"/>
          <p:cNvSpPr txBox="1"/>
          <p:nvPr/>
        </p:nvSpPr>
        <p:spPr>
          <a:xfrm>
            <a:off x="189826" y="6719099"/>
            <a:ext cx="2295965" cy="125986"/>
          </a:xfrm>
          <a:prstGeom prst="rect">
            <a:avLst/>
          </a:prstGeom>
        </p:spPr>
        <p:txBody>
          <a:bodyPr vert="horz" wrap="square" lIns="0" tIns="12309" rIns="0" bIns="0" rtlCol="0">
            <a:spAutoFit/>
          </a:bodyPr>
          <a:lstStyle/>
          <a:p>
            <a:pPr marL="11723">
              <a:spcBef>
                <a:spcPts val="97"/>
              </a:spcBef>
            </a:pPr>
            <a:r>
              <a:rPr sz="738" spc="-5" dirty="0">
                <a:latin typeface="Calibri"/>
                <a:cs typeface="Calibri"/>
              </a:rPr>
              <a:t>Source: Morgan Stanley Infrastructure </a:t>
            </a:r>
            <a:r>
              <a:rPr sz="738" spc="-9" dirty="0">
                <a:latin typeface="Calibri"/>
                <a:cs typeface="Calibri"/>
              </a:rPr>
              <a:t>Report; </a:t>
            </a:r>
            <a:r>
              <a:rPr sz="738" spc="-5" dirty="0">
                <a:latin typeface="Calibri"/>
                <a:cs typeface="Calibri"/>
              </a:rPr>
              <a:t>BCG</a:t>
            </a:r>
            <a:r>
              <a:rPr sz="738" spc="42" dirty="0">
                <a:latin typeface="Calibri"/>
                <a:cs typeface="Calibri"/>
              </a:rPr>
              <a:t> </a:t>
            </a:r>
            <a:r>
              <a:rPr sz="738" spc="-5" dirty="0">
                <a:latin typeface="Calibri"/>
                <a:cs typeface="Calibri"/>
              </a:rPr>
              <a:t>Analysis</a:t>
            </a:r>
            <a:endParaRPr sz="738" dirty="0">
              <a:latin typeface="Calibri"/>
              <a:cs typeface="Calibri"/>
            </a:endParaRPr>
          </a:p>
        </p:txBody>
      </p:sp>
      <p:sp>
        <p:nvSpPr>
          <p:cNvPr id="29" name="object 29"/>
          <p:cNvSpPr txBox="1"/>
          <p:nvPr/>
        </p:nvSpPr>
        <p:spPr>
          <a:xfrm>
            <a:off x="411773" y="1389243"/>
            <a:ext cx="2441331" cy="506104"/>
          </a:xfrm>
          <a:prstGeom prst="rect">
            <a:avLst/>
          </a:prstGeom>
          <a:solidFill>
            <a:schemeClr val="bg1">
              <a:lumMod val="85000"/>
            </a:schemeClr>
          </a:solidFill>
        </p:spPr>
        <p:txBody>
          <a:bodyPr vert="horz" wrap="square" lIns="0" tIns="50994" rIns="0" bIns="0" rtlCol="0">
            <a:spAutoFit/>
          </a:bodyPr>
          <a:lstStyle/>
          <a:p>
            <a:pPr algn="ctr">
              <a:spcBef>
                <a:spcPts val="401"/>
              </a:spcBef>
            </a:pPr>
            <a:r>
              <a:rPr sz="1477" b="1" spc="-18" dirty="0">
                <a:latin typeface="Calibri"/>
                <a:cs typeface="Calibri"/>
              </a:rPr>
              <a:t>Key </a:t>
            </a:r>
            <a:r>
              <a:rPr sz="1477" b="1" spc="-9" dirty="0">
                <a:latin typeface="Calibri"/>
                <a:cs typeface="Calibri"/>
              </a:rPr>
              <a:t>challenges</a:t>
            </a:r>
            <a:r>
              <a:rPr sz="1477" b="1" spc="5" dirty="0">
                <a:latin typeface="Calibri"/>
                <a:cs typeface="Calibri"/>
              </a:rPr>
              <a:t> </a:t>
            </a:r>
            <a:r>
              <a:rPr sz="1477" b="1" spc="-5" dirty="0">
                <a:latin typeface="Calibri"/>
                <a:cs typeface="Calibri"/>
              </a:rPr>
              <a:t>limiting</a:t>
            </a:r>
            <a:endParaRPr sz="1477">
              <a:latin typeface="Calibri"/>
              <a:cs typeface="Calibri"/>
            </a:endParaRPr>
          </a:p>
          <a:p>
            <a:pPr algn="ctr">
              <a:spcBef>
                <a:spcPts val="5"/>
              </a:spcBef>
            </a:pPr>
            <a:r>
              <a:rPr sz="1477" b="1" spc="-14" dirty="0">
                <a:latin typeface="Calibri"/>
                <a:cs typeface="Calibri"/>
              </a:rPr>
              <a:t>infrastructure</a:t>
            </a:r>
            <a:r>
              <a:rPr sz="1477" b="1" spc="32" dirty="0">
                <a:latin typeface="Calibri"/>
                <a:cs typeface="Calibri"/>
              </a:rPr>
              <a:t> </a:t>
            </a:r>
            <a:r>
              <a:rPr sz="1477" b="1" spc="-14" dirty="0">
                <a:latin typeface="Calibri"/>
                <a:cs typeface="Calibri"/>
              </a:rPr>
              <a:t>investment</a:t>
            </a:r>
            <a:endParaRPr sz="1477">
              <a:latin typeface="Calibri"/>
              <a:cs typeface="Calibri"/>
            </a:endParaRPr>
          </a:p>
        </p:txBody>
      </p:sp>
      <p:sp>
        <p:nvSpPr>
          <p:cNvPr id="30" name="object 30"/>
          <p:cNvSpPr/>
          <p:nvPr/>
        </p:nvSpPr>
        <p:spPr>
          <a:xfrm>
            <a:off x="3868615" y="3276600"/>
            <a:ext cx="1465385" cy="1418492"/>
          </a:xfrm>
          <a:custGeom>
            <a:avLst/>
            <a:gdLst/>
            <a:ahLst/>
            <a:cxnLst/>
            <a:rect l="l" t="t" r="r" b="b"/>
            <a:pathLst>
              <a:path w="1587500" h="1536700">
                <a:moveTo>
                  <a:pt x="793750" y="0"/>
                </a:moveTo>
                <a:lnTo>
                  <a:pt x="745394" y="1402"/>
                </a:lnTo>
                <a:lnTo>
                  <a:pt x="697804" y="5556"/>
                </a:lnTo>
                <a:lnTo>
                  <a:pt x="651065" y="12380"/>
                </a:lnTo>
                <a:lnTo>
                  <a:pt x="605257" y="21795"/>
                </a:lnTo>
                <a:lnTo>
                  <a:pt x="560466" y="33720"/>
                </a:lnTo>
                <a:lnTo>
                  <a:pt x="516773" y="48074"/>
                </a:lnTo>
                <a:lnTo>
                  <a:pt x="474262" y="64778"/>
                </a:lnTo>
                <a:lnTo>
                  <a:pt x="433015" y="83750"/>
                </a:lnTo>
                <a:lnTo>
                  <a:pt x="393116" y="104911"/>
                </a:lnTo>
                <a:lnTo>
                  <a:pt x="354648" y="128180"/>
                </a:lnTo>
                <a:lnTo>
                  <a:pt x="317693" y="153476"/>
                </a:lnTo>
                <a:lnTo>
                  <a:pt x="282335" y="180719"/>
                </a:lnTo>
                <a:lnTo>
                  <a:pt x="248656" y="209829"/>
                </a:lnTo>
                <a:lnTo>
                  <a:pt x="216741" y="240726"/>
                </a:lnTo>
                <a:lnTo>
                  <a:pt x="186670" y="273328"/>
                </a:lnTo>
                <a:lnTo>
                  <a:pt x="158529" y="307556"/>
                </a:lnTo>
                <a:lnTo>
                  <a:pt x="132399" y="343329"/>
                </a:lnTo>
                <a:lnTo>
                  <a:pt x="108363" y="380567"/>
                </a:lnTo>
                <a:lnTo>
                  <a:pt x="86506" y="419189"/>
                </a:lnTo>
                <a:lnTo>
                  <a:pt x="66909" y="459115"/>
                </a:lnTo>
                <a:lnTo>
                  <a:pt x="49655" y="500264"/>
                </a:lnTo>
                <a:lnTo>
                  <a:pt x="34829" y="542556"/>
                </a:lnTo>
                <a:lnTo>
                  <a:pt x="22511" y="585911"/>
                </a:lnTo>
                <a:lnTo>
                  <a:pt x="12787" y="630248"/>
                </a:lnTo>
                <a:lnTo>
                  <a:pt x="5738" y="675487"/>
                </a:lnTo>
                <a:lnTo>
                  <a:pt x="1448" y="721548"/>
                </a:lnTo>
                <a:lnTo>
                  <a:pt x="0" y="768350"/>
                </a:lnTo>
                <a:lnTo>
                  <a:pt x="1448" y="815151"/>
                </a:lnTo>
                <a:lnTo>
                  <a:pt x="5738" y="861212"/>
                </a:lnTo>
                <a:lnTo>
                  <a:pt x="12787" y="906451"/>
                </a:lnTo>
                <a:lnTo>
                  <a:pt x="22511" y="950788"/>
                </a:lnTo>
                <a:lnTo>
                  <a:pt x="34829" y="994143"/>
                </a:lnTo>
                <a:lnTo>
                  <a:pt x="49655" y="1036435"/>
                </a:lnTo>
                <a:lnTo>
                  <a:pt x="66909" y="1077584"/>
                </a:lnTo>
                <a:lnTo>
                  <a:pt x="86506" y="1117510"/>
                </a:lnTo>
                <a:lnTo>
                  <a:pt x="108363" y="1156132"/>
                </a:lnTo>
                <a:lnTo>
                  <a:pt x="132399" y="1193370"/>
                </a:lnTo>
                <a:lnTo>
                  <a:pt x="158529" y="1229143"/>
                </a:lnTo>
                <a:lnTo>
                  <a:pt x="186670" y="1263371"/>
                </a:lnTo>
                <a:lnTo>
                  <a:pt x="216741" y="1295973"/>
                </a:lnTo>
                <a:lnTo>
                  <a:pt x="248656" y="1326870"/>
                </a:lnTo>
                <a:lnTo>
                  <a:pt x="282335" y="1355980"/>
                </a:lnTo>
                <a:lnTo>
                  <a:pt x="317693" y="1383223"/>
                </a:lnTo>
                <a:lnTo>
                  <a:pt x="354648" y="1408519"/>
                </a:lnTo>
                <a:lnTo>
                  <a:pt x="393116" y="1431788"/>
                </a:lnTo>
                <a:lnTo>
                  <a:pt x="433015" y="1452949"/>
                </a:lnTo>
                <a:lnTo>
                  <a:pt x="474262" y="1471921"/>
                </a:lnTo>
                <a:lnTo>
                  <a:pt x="516773" y="1488625"/>
                </a:lnTo>
                <a:lnTo>
                  <a:pt x="560466" y="1502979"/>
                </a:lnTo>
                <a:lnTo>
                  <a:pt x="605257" y="1514904"/>
                </a:lnTo>
                <a:lnTo>
                  <a:pt x="651065" y="1524319"/>
                </a:lnTo>
                <a:lnTo>
                  <a:pt x="697804" y="1531143"/>
                </a:lnTo>
                <a:lnTo>
                  <a:pt x="745394" y="1535297"/>
                </a:lnTo>
                <a:lnTo>
                  <a:pt x="793750" y="1536700"/>
                </a:lnTo>
                <a:lnTo>
                  <a:pt x="842105" y="1535297"/>
                </a:lnTo>
                <a:lnTo>
                  <a:pt x="889695" y="1531143"/>
                </a:lnTo>
                <a:lnTo>
                  <a:pt x="936434" y="1524319"/>
                </a:lnTo>
                <a:lnTo>
                  <a:pt x="982242" y="1514904"/>
                </a:lnTo>
                <a:lnTo>
                  <a:pt x="1027033" y="1502979"/>
                </a:lnTo>
                <a:lnTo>
                  <a:pt x="1070726" y="1488625"/>
                </a:lnTo>
                <a:lnTo>
                  <a:pt x="1113237" y="1471921"/>
                </a:lnTo>
                <a:lnTo>
                  <a:pt x="1154484" y="1452949"/>
                </a:lnTo>
                <a:lnTo>
                  <a:pt x="1194383" y="1431788"/>
                </a:lnTo>
                <a:lnTo>
                  <a:pt x="1232851" y="1408519"/>
                </a:lnTo>
                <a:lnTo>
                  <a:pt x="1269806" y="1383223"/>
                </a:lnTo>
                <a:lnTo>
                  <a:pt x="1305164" y="1355980"/>
                </a:lnTo>
                <a:lnTo>
                  <a:pt x="1338843" y="1326870"/>
                </a:lnTo>
                <a:lnTo>
                  <a:pt x="1370758" y="1295973"/>
                </a:lnTo>
                <a:lnTo>
                  <a:pt x="1400829" y="1263371"/>
                </a:lnTo>
                <a:lnTo>
                  <a:pt x="1428970" y="1229143"/>
                </a:lnTo>
                <a:lnTo>
                  <a:pt x="1455100" y="1193370"/>
                </a:lnTo>
                <a:lnTo>
                  <a:pt x="1479136" y="1156132"/>
                </a:lnTo>
                <a:lnTo>
                  <a:pt x="1500993" y="1117510"/>
                </a:lnTo>
                <a:lnTo>
                  <a:pt x="1520590" y="1077584"/>
                </a:lnTo>
                <a:lnTo>
                  <a:pt x="1537844" y="1036435"/>
                </a:lnTo>
                <a:lnTo>
                  <a:pt x="1552670" y="994143"/>
                </a:lnTo>
                <a:lnTo>
                  <a:pt x="1564988" y="950788"/>
                </a:lnTo>
                <a:lnTo>
                  <a:pt x="1574712" y="906451"/>
                </a:lnTo>
                <a:lnTo>
                  <a:pt x="1581761" y="861212"/>
                </a:lnTo>
                <a:lnTo>
                  <a:pt x="1586051" y="815151"/>
                </a:lnTo>
                <a:lnTo>
                  <a:pt x="1587500" y="768350"/>
                </a:lnTo>
                <a:lnTo>
                  <a:pt x="1586051" y="721548"/>
                </a:lnTo>
                <a:lnTo>
                  <a:pt x="1581761" y="675487"/>
                </a:lnTo>
                <a:lnTo>
                  <a:pt x="1574712" y="630248"/>
                </a:lnTo>
                <a:lnTo>
                  <a:pt x="1564988" y="585911"/>
                </a:lnTo>
                <a:lnTo>
                  <a:pt x="1552670" y="542556"/>
                </a:lnTo>
                <a:lnTo>
                  <a:pt x="1537844" y="500264"/>
                </a:lnTo>
                <a:lnTo>
                  <a:pt x="1520590" y="459115"/>
                </a:lnTo>
                <a:lnTo>
                  <a:pt x="1500993" y="419189"/>
                </a:lnTo>
                <a:lnTo>
                  <a:pt x="1479136" y="380567"/>
                </a:lnTo>
                <a:lnTo>
                  <a:pt x="1455100" y="343329"/>
                </a:lnTo>
                <a:lnTo>
                  <a:pt x="1428970" y="307556"/>
                </a:lnTo>
                <a:lnTo>
                  <a:pt x="1400829" y="273328"/>
                </a:lnTo>
                <a:lnTo>
                  <a:pt x="1370758" y="240726"/>
                </a:lnTo>
                <a:lnTo>
                  <a:pt x="1338843" y="209829"/>
                </a:lnTo>
                <a:lnTo>
                  <a:pt x="1305164" y="180719"/>
                </a:lnTo>
                <a:lnTo>
                  <a:pt x="1269806" y="153476"/>
                </a:lnTo>
                <a:lnTo>
                  <a:pt x="1232851" y="128180"/>
                </a:lnTo>
                <a:lnTo>
                  <a:pt x="1194383" y="104911"/>
                </a:lnTo>
                <a:lnTo>
                  <a:pt x="1154484" y="83750"/>
                </a:lnTo>
                <a:lnTo>
                  <a:pt x="1113237" y="64778"/>
                </a:lnTo>
                <a:lnTo>
                  <a:pt x="1070726" y="48074"/>
                </a:lnTo>
                <a:lnTo>
                  <a:pt x="1027033" y="33720"/>
                </a:lnTo>
                <a:lnTo>
                  <a:pt x="982242" y="21795"/>
                </a:lnTo>
                <a:lnTo>
                  <a:pt x="936434" y="12380"/>
                </a:lnTo>
                <a:lnTo>
                  <a:pt x="889695" y="5556"/>
                </a:lnTo>
                <a:lnTo>
                  <a:pt x="842105" y="1402"/>
                </a:lnTo>
                <a:lnTo>
                  <a:pt x="793750" y="0"/>
                </a:lnTo>
                <a:close/>
              </a:path>
            </a:pathLst>
          </a:custGeom>
          <a:solidFill>
            <a:srgbClr val="F8EEBC"/>
          </a:solidFill>
        </p:spPr>
        <p:txBody>
          <a:bodyPr wrap="square" lIns="0" tIns="0" rIns="0" bIns="0" rtlCol="0"/>
          <a:lstStyle/>
          <a:p>
            <a:endParaRPr sz="1662"/>
          </a:p>
        </p:txBody>
      </p:sp>
      <p:sp>
        <p:nvSpPr>
          <p:cNvPr id="31" name="object 31"/>
          <p:cNvSpPr/>
          <p:nvPr/>
        </p:nvSpPr>
        <p:spPr>
          <a:xfrm>
            <a:off x="3868615" y="3276600"/>
            <a:ext cx="1465385" cy="1418492"/>
          </a:xfrm>
          <a:custGeom>
            <a:avLst/>
            <a:gdLst/>
            <a:ahLst/>
            <a:cxnLst/>
            <a:rect l="l" t="t" r="r" b="b"/>
            <a:pathLst>
              <a:path w="1587500" h="1536700">
                <a:moveTo>
                  <a:pt x="0" y="768350"/>
                </a:moveTo>
                <a:lnTo>
                  <a:pt x="1448" y="721548"/>
                </a:lnTo>
                <a:lnTo>
                  <a:pt x="5738" y="675487"/>
                </a:lnTo>
                <a:lnTo>
                  <a:pt x="12787" y="630248"/>
                </a:lnTo>
                <a:lnTo>
                  <a:pt x="22511" y="585911"/>
                </a:lnTo>
                <a:lnTo>
                  <a:pt x="34829" y="542556"/>
                </a:lnTo>
                <a:lnTo>
                  <a:pt x="49655" y="500264"/>
                </a:lnTo>
                <a:lnTo>
                  <a:pt x="66909" y="459115"/>
                </a:lnTo>
                <a:lnTo>
                  <a:pt x="86506" y="419189"/>
                </a:lnTo>
                <a:lnTo>
                  <a:pt x="108363" y="380567"/>
                </a:lnTo>
                <a:lnTo>
                  <a:pt x="132399" y="343329"/>
                </a:lnTo>
                <a:lnTo>
                  <a:pt x="158529" y="307556"/>
                </a:lnTo>
                <a:lnTo>
                  <a:pt x="186670" y="273328"/>
                </a:lnTo>
                <a:lnTo>
                  <a:pt x="216741" y="240726"/>
                </a:lnTo>
                <a:lnTo>
                  <a:pt x="248656" y="209829"/>
                </a:lnTo>
                <a:lnTo>
                  <a:pt x="282335" y="180719"/>
                </a:lnTo>
                <a:lnTo>
                  <a:pt x="317693" y="153476"/>
                </a:lnTo>
                <a:lnTo>
                  <a:pt x="354648" y="128180"/>
                </a:lnTo>
                <a:lnTo>
                  <a:pt x="393116" y="104911"/>
                </a:lnTo>
                <a:lnTo>
                  <a:pt x="433015" y="83750"/>
                </a:lnTo>
                <a:lnTo>
                  <a:pt x="474262" y="64778"/>
                </a:lnTo>
                <a:lnTo>
                  <a:pt x="516773" y="48074"/>
                </a:lnTo>
                <a:lnTo>
                  <a:pt x="560466" y="33720"/>
                </a:lnTo>
                <a:lnTo>
                  <a:pt x="605257" y="21795"/>
                </a:lnTo>
                <a:lnTo>
                  <a:pt x="651065" y="12380"/>
                </a:lnTo>
                <a:lnTo>
                  <a:pt x="697804" y="5556"/>
                </a:lnTo>
                <a:lnTo>
                  <a:pt x="745394" y="1402"/>
                </a:lnTo>
                <a:lnTo>
                  <a:pt x="793750" y="0"/>
                </a:lnTo>
                <a:lnTo>
                  <a:pt x="842105" y="1402"/>
                </a:lnTo>
                <a:lnTo>
                  <a:pt x="889695" y="5556"/>
                </a:lnTo>
                <a:lnTo>
                  <a:pt x="936434" y="12380"/>
                </a:lnTo>
                <a:lnTo>
                  <a:pt x="982242" y="21795"/>
                </a:lnTo>
                <a:lnTo>
                  <a:pt x="1027033" y="33720"/>
                </a:lnTo>
                <a:lnTo>
                  <a:pt x="1070726" y="48074"/>
                </a:lnTo>
                <a:lnTo>
                  <a:pt x="1113237" y="64778"/>
                </a:lnTo>
                <a:lnTo>
                  <a:pt x="1154484" y="83750"/>
                </a:lnTo>
                <a:lnTo>
                  <a:pt x="1194383" y="104911"/>
                </a:lnTo>
                <a:lnTo>
                  <a:pt x="1232851" y="128180"/>
                </a:lnTo>
                <a:lnTo>
                  <a:pt x="1269806" y="153476"/>
                </a:lnTo>
                <a:lnTo>
                  <a:pt x="1305164" y="180719"/>
                </a:lnTo>
                <a:lnTo>
                  <a:pt x="1338843" y="209829"/>
                </a:lnTo>
                <a:lnTo>
                  <a:pt x="1370758" y="240726"/>
                </a:lnTo>
                <a:lnTo>
                  <a:pt x="1400829" y="273328"/>
                </a:lnTo>
                <a:lnTo>
                  <a:pt x="1428970" y="307556"/>
                </a:lnTo>
                <a:lnTo>
                  <a:pt x="1455100" y="343329"/>
                </a:lnTo>
                <a:lnTo>
                  <a:pt x="1479136" y="380567"/>
                </a:lnTo>
                <a:lnTo>
                  <a:pt x="1500993" y="419189"/>
                </a:lnTo>
                <a:lnTo>
                  <a:pt x="1520590" y="459115"/>
                </a:lnTo>
                <a:lnTo>
                  <a:pt x="1537844" y="500264"/>
                </a:lnTo>
                <a:lnTo>
                  <a:pt x="1552670" y="542556"/>
                </a:lnTo>
                <a:lnTo>
                  <a:pt x="1564988" y="585911"/>
                </a:lnTo>
                <a:lnTo>
                  <a:pt x="1574712" y="630248"/>
                </a:lnTo>
                <a:lnTo>
                  <a:pt x="1581761" y="675487"/>
                </a:lnTo>
                <a:lnTo>
                  <a:pt x="1586051" y="721548"/>
                </a:lnTo>
                <a:lnTo>
                  <a:pt x="1587500" y="768350"/>
                </a:lnTo>
                <a:lnTo>
                  <a:pt x="1586051" y="815151"/>
                </a:lnTo>
                <a:lnTo>
                  <a:pt x="1581761" y="861212"/>
                </a:lnTo>
                <a:lnTo>
                  <a:pt x="1574712" y="906451"/>
                </a:lnTo>
                <a:lnTo>
                  <a:pt x="1564988" y="950788"/>
                </a:lnTo>
                <a:lnTo>
                  <a:pt x="1552670" y="994143"/>
                </a:lnTo>
                <a:lnTo>
                  <a:pt x="1537844" y="1036435"/>
                </a:lnTo>
                <a:lnTo>
                  <a:pt x="1520590" y="1077584"/>
                </a:lnTo>
                <a:lnTo>
                  <a:pt x="1500993" y="1117510"/>
                </a:lnTo>
                <a:lnTo>
                  <a:pt x="1479136" y="1156132"/>
                </a:lnTo>
                <a:lnTo>
                  <a:pt x="1455100" y="1193370"/>
                </a:lnTo>
                <a:lnTo>
                  <a:pt x="1428970" y="1229143"/>
                </a:lnTo>
                <a:lnTo>
                  <a:pt x="1400829" y="1263371"/>
                </a:lnTo>
                <a:lnTo>
                  <a:pt x="1370758" y="1295973"/>
                </a:lnTo>
                <a:lnTo>
                  <a:pt x="1338843" y="1326870"/>
                </a:lnTo>
                <a:lnTo>
                  <a:pt x="1305164" y="1355980"/>
                </a:lnTo>
                <a:lnTo>
                  <a:pt x="1269806" y="1383223"/>
                </a:lnTo>
                <a:lnTo>
                  <a:pt x="1232851" y="1408519"/>
                </a:lnTo>
                <a:lnTo>
                  <a:pt x="1194383" y="1431788"/>
                </a:lnTo>
                <a:lnTo>
                  <a:pt x="1154484" y="1452949"/>
                </a:lnTo>
                <a:lnTo>
                  <a:pt x="1113237" y="1471921"/>
                </a:lnTo>
                <a:lnTo>
                  <a:pt x="1070726" y="1488625"/>
                </a:lnTo>
                <a:lnTo>
                  <a:pt x="1027033" y="1502979"/>
                </a:lnTo>
                <a:lnTo>
                  <a:pt x="982242" y="1514904"/>
                </a:lnTo>
                <a:lnTo>
                  <a:pt x="936434" y="1524319"/>
                </a:lnTo>
                <a:lnTo>
                  <a:pt x="889695" y="1531143"/>
                </a:lnTo>
                <a:lnTo>
                  <a:pt x="842105" y="1535297"/>
                </a:lnTo>
                <a:lnTo>
                  <a:pt x="793750" y="1536700"/>
                </a:lnTo>
                <a:lnTo>
                  <a:pt x="745394" y="1535297"/>
                </a:lnTo>
                <a:lnTo>
                  <a:pt x="697804" y="1531143"/>
                </a:lnTo>
                <a:lnTo>
                  <a:pt x="651065" y="1524319"/>
                </a:lnTo>
                <a:lnTo>
                  <a:pt x="605257" y="1514904"/>
                </a:lnTo>
                <a:lnTo>
                  <a:pt x="560466" y="1502979"/>
                </a:lnTo>
                <a:lnTo>
                  <a:pt x="516773" y="1488625"/>
                </a:lnTo>
                <a:lnTo>
                  <a:pt x="474262" y="1471921"/>
                </a:lnTo>
                <a:lnTo>
                  <a:pt x="433015" y="1452949"/>
                </a:lnTo>
                <a:lnTo>
                  <a:pt x="393116" y="1431788"/>
                </a:lnTo>
                <a:lnTo>
                  <a:pt x="354648" y="1408519"/>
                </a:lnTo>
                <a:lnTo>
                  <a:pt x="317693" y="1383223"/>
                </a:lnTo>
                <a:lnTo>
                  <a:pt x="282335" y="1355980"/>
                </a:lnTo>
                <a:lnTo>
                  <a:pt x="248656" y="1326870"/>
                </a:lnTo>
                <a:lnTo>
                  <a:pt x="216741" y="1295973"/>
                </a:lnTo>
                <a:lnTo>
                  <a:pt x="186670" y="1263371"/>
                </a:lnTo>
                <a:lnTo>
                  <a:pt x="158529" y="1229143"/>
                </a:lnTo>
                <a:lnTo>
                  <a:pt x="132399" y="1193370"/>
                </a:lnTo>
                <a:lnTo>
                  <a:pt x="108363" y="1156132"/>
                </a:lnTo>
                <a:lnTo>
                  <a:pt x="86506" y="1117510"/>
                </a:lnTo>
                <a:lnTo>
                  <a:pt x="66909" y="1077584"/>
                </a:lnTo>
                <a:lnTo>
                  <a:pt x="49655" y="1036435"/>
                </a:lnTo>
                <a:lnTo>
                  <a:pt x="34829" y="994143"/>
                </a:lnTo>
                <a:lnTo>
                  <a:pt x="22511" y="950788"/>
                </a:lnTo>
                <a:lnTo>
                  <a:pt x="12787" y="906451"/>
                </a:lnTo>
                <a:lnTo>
                  <a:pt x="5738" y="861212"/>
                </a:lnTo>
                <a:lnTo>
                  <a:pt x="1448" y="815151"/>
                </a:lnTo>
                <a:lnTo>
                  <a:pt x="0" y="768350"/>
                </a:lnTo>
                <a:close/>
              </a:path>
            </a:pathLst>
          </a:custGeom>
          <a:ln w="9525">
            <a:solidFill>
              <a:srgbClr val="EDEBE0"/>
            </a:solidFill>
          </a:ln>
        </p:spPr>
        <p:txBody>
          <a:bodyPr wrap="square" lIns="0" tIns="0" rIns="0" bIns="0" rtlCol="0"/>
          <a:lstStyle/>
          <a:p>
            <a:endParaRPr sz="1662"/>
          </a:p>
        </p:txBody>
      </p:sp>
      <p:sp>
        <p:nvSpPr>
          <p:cNvPr id="32" name="object 32"/>
          <p:cNvSpPr txBox="1"/>
          <p:nvPr/>
        </p:nvSpPr>
        <p:spPr>
          <a:xfrm>
            <a:off x="4142701" y="3657014"/>
            <a:ext cx="967740" cy="608347"/>
          </a:xfrm>
          <a:prstGeom prst="rect">
            <a:avLst/>
          </a:prstGeom>
        </p:spPr>
        <p:txBody>
          <a:bodyPr vert="horz" wrap="square" lIns="0" tIns="11723" rIns="0" bIns="0" rtlCol="0">
            <a:spAutoFit/>
          </a:bodyPr>
          <a:lstStyle/>
          <a:p>
            <a:pPr marL="11723" marR="4689" indent="135991">
              <a:spcBef>
                <a:spcPts val="92"/>
              </a:spcBef>
            </a:pPr>
            <a:r>
              <a:rPr sz="1292" b="1" dirty="0">
                <a:latin typeface="Calibri"/>
                <a:cs typeface="Calibri"/>
              </a:rPr>
              <a:t>Indonesia  I</a:t>
            </a:r>
            <a:r>
              <a:rPr sz="1292" b="1" spc="-14" dirty="0">
                <a:latin typeface="Calibri"/>
                <a:cs typeface="Calibri"/>
              </a:rPr>
              <a:t>n</a:t>
            </a:r>
            <a:r>
              <a:rPr sz="1292" b="1" spc="-5" dirty="0">
                <a:latin typeface="Calibri"/>
                <a:cs typeface="Calibri"/>
              </a:rPr>
              <a:t>f</a:t>
            </a:r>
            <a:r>
              <a:rPr sz="1292" b="1" spc="-32" dirty="0">
                <a:latin typeface="Calibri"/>
                <a:cs typeface="Calibri"/>
              </a:rPr>
              <a:t>r</a:t>
            </a:r>
            <a:r>
              <a:rPr sz="1292" b="1" dirty="0">
                <a:latin typeface="Calibri"/>
                <a:cs typeface="Calibri"/>
              </a:rPr>
              <a:t>a</a:t>
            </a:r>
            <a:r>
              <a:rPr sz="1292" b="1" spc="-9" dirty="0">
                <a:latin typeface="Calibri"/>
                <a:cs typeface="Calibri"/>
              </a:rPr>
              <a:t>s</a:t>
            </a:r>
            <a:r>
              <a:rPr sz="1292" b="1" dirty="0">
                <a:latin typeface="Calibri"/>
                <a:cs typeface="Calibri"/>
              </a:rPr>
              <a:t>t</a:t>
            </a:r>
            <a:r>
              <a:rPr sz="1292" b="1" spc="5" dirty="0">
                <a:latin typeface="Calibri"/>
                <a:cs typeface="Calibri"/>
              </a:rPr>
              <a:t>r</a:t>
            </a:r>
            <a:r>
              <a:rPr sz="1292" b="1" dirty="0">
                <a:latin typeface="Calibri"/>
                <a:cs typeface="Calibri"/>
              </a:rPr>
              <a:t>uct</a:t>
            </a:r>
            <a:r>
              <a:rPr sz="1292" b="1" spc="-14" dirty="0">
                <a:latin typeface="Calibri"/>
                <a:cs typeface="Calibri"/>
              </a:rPr>
              <a:t>u</a:t>
            </a:r>
            <a:r>
              <a:rPr sz="1292" b="1" spc="-9" dirty="0">
                <a:latin typeface="Calibri"/>
                <a:cs typeface="Calibri"/>
              </a:rPr>
              <a:t>r</a:t>
            </a:r>
            <a:r>
              <a:rPr sz="1292" b="1" dirty="0">
                <a:latin typeface="Calibri"/>
                <a:cs typeface="Calibri"/>
              </a:rPr>
              <a:t>e  </a:t>
            </a:r>
            <a:r>
              <a:rPr sz="1292" b="1" spc="-5" dirty="0">
                <a:latin typeface="Calibri"/>
                <a:cs typeface="Calibri"/>
              </a:rPr>
              <a:t>Development</a:t>
            </a:r>
            <a:endParaRPr sz="1292">
              <a:latin typeface="Calibri"/>
              <a:cs typeface="Calibri"/>
            </a:endParaRPr>
          </a:p>
        </p:txBody>
      </p:sp>
      <p:sp>
        <p:nvSpPr>
          <p:cNvPr id="7" name="object 7"/>
          <p:cNvSpPr txBox="1">
            <a:spLocks noGrp="1"/>
          </p:cNvSpPr>
          <p:nvPr>
            <p:ph type="title"/>
          </p:nvPr>
        </p:nvSpPr>
        <p:spPr>
          <a:xfrm>
            <a:off x="409263" y="858014"/>
            <a:ext cx="6148754" cy="227873"/>
          </a:xfrm>
          <a:prstGeom prst="rect">
            <a:avLst/>
          </a:prstGeom>
        </p:spPr>
        <p:txBody>
          <a:bodyPr vert="horz" wrap="square" lIns="0" tIns="12309" rIns="0" bIns="0" rtlCol="0" anchor="ctr">
            <a:spAutoFit/>
          </a:bodyPr>
          <a:lstStyle/>
          <a:p>
            <a:pPr marL="11723">
              <a:lnSpc>
                <a:spcPct val="100000"/>
              </a:lnSpc>
              <a:spcBef>
                <a:spcPts val="97"/>
              </a:spcBef>
            </a:pPr>
            <a:r>
              <a:rPr lang="en-US" sz="1400" dirty="0" smtClean="0">
                <a:latin typeface="Trueno" panose="00000500000000000000" pitchFamily="50" charset="0"/>
              </a:rPr>
              <a:t>THERE ARE ALSO SECTOR SPECIFIC CHALLENGES IN</a:t>
            </a:r>
            <a:r>
              <a:rPr lang="en-US" sz="1400" spc="-217" dirty="0" smtClean="0">
                <a:latin typeface="Trueno" panose="00000500000000000000" pitchFamily="50" charset="0"/>
              </a:rPr>
              <a:t> </a:t>
            </a:r>
            <a:r>
              <a:rPr lang="en-US" sz="1400" dirty="0" smtClean="0">
                <a:latin typeface="Trueno" panose="00000500000000000000" pitchFamily="50" charset="0"/>
              </a:rPr>
              <a:t>INDONESIA</a:t>
            </a:r>
            <a:endParaRPr lang="en-US" sz="1400" dirty="0">
              <a:latin typeface="Trueno" panose="00000500000000000000" pitchFamily="50" charset="0"/>
            </a:endParaRPr>
          </a:p>
        </p:txBody>
      </p:sp>
      <p:sp>
        <p:nvSpPr>
          <p:cNvPr id="35" name="object 4"/>
          <p:cNvSpPr txBox="1"/>
          <p:nvPr/>
        </p:nvSpPr>
        <p:spPr>
          <a:xfrm>
            <a:off x="104540" y="242935"/>
            <a:ext cx="3486500" cy="615553"/>
          </a:xfrm>
          <a:prstGeom prst="rect">
            <a:avLst/>
          </a:prstGeom>
          <a:solidFill>
            <a:schemeClr val="bg1"/>
          </a:solidFill>
        </p:spPr>
        <p:txBody>
          <a:bodyPr vert="horz" wrap="square" lIns="0" tIns="0" rIns="0" bIns="0" rtlCol="0">
            <a:spAutoFit/>
          </a:bodyPr>
          <a:lstStyle/>
          <a:p>
            <a:pPr marL="12700" marR="5080" algn="ctr">
              <a:lnSpc>
                <a:spcPct val="100000"/>
              </a:lnSpc>
            </a:pPr>
            <a:r>
              <a:rPr lang="en-US" sz="4000" b="1" spc="114" dirty="0" smtClean="0">
                <a:solidFill>
                  <a:srgbClr val="2185C5"/>
                </a:solidFill>
                <a:latin typeface="Trueno" panose="00000500000000000000" pitchFamily="50" charset="0"/>
                <a:cs typeface="Tahoma"/>
              </a:rPr>
              <a:t>Challenges</a:t>
            </a:r>
            <a:endParaRPr lang="en-US" sz="4000" b="1" spc="114" dirty="0">
              <a:solidFill>
                <a:srgbClr val="2185C5"/>
              </a:solidFill>
              <a:latin typeface="Trueno" panose="00000500000000000000" pitchFamily="50" charset="0"/>
              <a:cs typeface="Tahoma"/>
            </a:endParaRPr>
          </a:p>
        </p:txBody>
      </p:sp>
      <p:sp>
        <p:nvSpPr>
          <p:cNvPr id="39" name="object 4"/>
          <p:cNvSpPr txBox="1"/>
          <p:nvPr/>
        </p:nvSpPr>
        <p:spPr>
          <a:xfrm>
            <a:off x="297532" y="6314596"/>
            <a:ext cx="8658078" cy="430226"/>
          </a:xfrm>
          <a:prstGeom prst="rect">
            <a:avLst/>
          </a:prstGeom>
          <a:solidFill>
            <a:schemeClr val="accent2"/>
          </a:solidFill>
        </p:spPr>
        <p:txBody>
          <a:bodyPr vert="horz" wrap="square" lIns="0" tIns="32238" rIns="0" bIns="0" rtlCol="0">
            <a:spAutoFit/>
          </a:bodyPr>
          <a:lstStyle/>
          <a:p>
            <a:pPr marL="2762026" marR="108441" indent="-2648309">
              <a:spcBef>
                <a:spcPts val="254"/>
              </a:spcBef>
            </a:pPr>
            <a:r>
              <a:rPr sz="1292" b="1" spc="-14" dirty="0">
                <a:solidFill>
                  <a:srgbClr val="FFFFFF"/>
                </a:solidFill>
                <a:latin typeface="Calibri"/>
                <a:cs typeface="Calibri"/>
              </a:rPr>
              <a:t>Even</a:t>
            </a:r>
            <a:r>
              <a:rPr sz="1292" b="1" spc="-9" dirty="0">
                <a:solidFill>
                  <a:srgbClr val="FFFFFF"/>
                </a:solidFill>
                <a:latin typeface="Calibri"/>
                <a:cs typeface="Calibri"/>
              </a:rPr>
              <a:t> </a:t>
            </a:r>
            <a:r>
              <a:rPr sz="1292" b="1" dirty="0">
                <a:solidFill>
                  <a:srgbClr val="FFFFFF"/>
                </a:solidFill>
                <a:latin typeface="Calibri"/>
                <a:cs typeface="Calibri"/>
              </a:rPr>
              <a:t>though</a:t>
            </a:r>
            <a:r>
              <a:rPr sz="1292" b="1" spc="-18" dirty="0">
                <a:solidFill>
                  <a:srgbClr val="FFFFFF"/>
                </a:solidFill>
                <a:latin typeface="Calibri"/>
                <a:cs typeface="Calibri"/>
              </a:rPr>
              <a:t> </a:t>
            </a:r>
            <a:r>
              <a:rPr sz="1292" b="1" spc="-5" dirty="0">
                <a:solidFill>
                  <a:srgbClr val="FFFFFF"/>
                </a:solidFill>
                <a:latin typeface="Calibri"/>
                <a:cs typeface="Calibri"/>
              </a:rPr>
              <a:t>regulatory</a:t>
            </a:r>
            <a:r>
              <a:rPr sz="1292" b="1" spc="-37" dirty="0">
                <a:solidFill>
                  <a:srgbClr val="FFFFFF"/>
                </a:solidFill>
                <a:latin typeface="Calibri"/>
                <a:cs typeface="Calibri"/>
              </a:rPr>
              <a:t> </a:t>
            </a:r>
            <a:r>
              <a:rPr sz="1292" b="1" spc="-9" dirty="0">
                <a:solidFill>
                  <a:srgbClr val="FFFFFF"/>
                </a:solidFill>
                <a:latin typeface="Calibri"/>
                <a:cs typeface="Calibri"/>
              </a:rPr>
              <a:t>framework</a:t>
            </a:r>
            <a:r>
              <a:rPr sz="1292" b="1" spc="-23" dirty="0">
                <a:solidFill>
                  <a:srgbClr val="FFFFFF"/>
                </a:solidFill>
                <a:latin typeface="Calibri"/>
                <a:cs typeface="Calibri"/>
              </a:rPr>
              <a:t> </a:t>
            </a:r>
            <a:r>
              <a:rPr sz="1292" b="1" dirty="0">
                <a:solidFill>
                  <a:srgbClr val="FFFFFF"/>
                </a:solidFill>
                <a:latin typeface="Calibri"/>
                <a:cs typeface="Calibri"/>
              </a:rPr>
              <a:t>has</a:t>
            </a:r>
            <a:r>
              <a:rPr sz="1292" b="1" spc="-14" dirty="0">
                <a:solidFill>
                  <a:srgbClr val="FFFFFF"/>
                </a:solidFill>
                <a:latin typeface="Calibri"/>
                <a:cs typeface="Calibri"/>
              </a:rPr>
              <a:t> </a:t>
            </a:r>
            <a:r>
              <a:rPr sz="1292" b="1" dirty="0">
                <a:solidFill>
                  <a:srgbClr val="FFFFFF"/>
                </a:solidFill>
                <a:latin typeface="Calibri"/>
                <a:cs typeface="Calibri"/>
              </a:rPr>
              <a:t>opened</a:t>
            </a:r>
            <a:r>
              <a:rPr sz="1292" b="1" spc="-32" dirty="0">
                <a:solidFill>
                  <a:srgbClr val="FFFFFF"/>
                </a:solidFill>
                <a:latin typeface="Calibri"/>
                <a:cs typeface="Calibri"/>
              </a:rPr>
              <a:t> </a:t>
            </a:r>
            <a:r>
              <a:rPr sz="1292" b="1" dirty="0">
                <a:solidFill>
                  <a:srgbClr val="FFFFFF"/>
                </a:solidFill>
                <a:latin typeface="Calibri"/>
                <a:cs typeface="Calibri"/>
              </a:rPr>
              <a:t>access</a:t>
            </a:r>
            <a:r>
              <a:rPr sz="1292" b="1" spc="-18" dirty="0">
                <a:solidFill>
                  <a:srgbClr val="FFFFFF"/>
                </a:solidFill>
                <a:latin typeface="Calibri"/>
                <a:cs typeface="Calibri"/>
              </a:rPr>
              <a:t> </a:t>
            </a:r>
            <a:r>
              <a:rPr sz="1292" b="1" spc="-9" dirty="0">
                <a:solidFill>
                  <a:srgbClr val="FFFFFF"/>
                </a:solidFill>
                <a:latin typeface="Calibri"/>
                <a:cs typeface="Calibri"/>
              </a:rPr>
              <a:t>for </a:t>
            </a:r>
            <a:r>
              <a:rPr sz="1292" b="1" spc="-5" dirty="0">
                <a:solidFill>
                  <a:srgbClr val="FFFFFF"/>
                </a:solidFill>
                <a:latin typeface="Calibri"/>
                <a:cs typeface="Calibri"/>
              </a:rPr>
              <a:t>private</a:t>
            </a:r>
            <a:r>
              <a:rPr sz="1292" b="1" spc="-18" dirty="0">
                <a:solidFill>
                  <a:srgbClr val="FFFFFF"/>
                </a:solidFill>
                <a:latin typeface="Calibri"/>
                <a:cs typeface="Calibri"/>
              </a:rPr>
              <a:t> </a:t>
            </a:r>
            <a:r>
              <a:rPr sz="1292" b="1" dirty="0">
                <a:solidFill>
                  <a:srgbClr val="FFFFFF"/>
                </a:solidFill>
                <a:latin typeface="Calibri"/>
                <a:cs typeface="Calibri"/>
              </a:rPr>
              <a:t>participation,</a:t>
            </a:r>
            <a:r>
              <a:rPr sz="1292" b="1" spc="-37" dirty="0">
                <a:solidFill>
                  <a:srgbClr val="FFFFFF"/>
                </a:solidFill>
                <a:latin typeface="Calibri"/>
                <a:cs typeface="Calibri"/>
              </a:rPr>
              <a:t> </a:t>
            </a:r>
            <a:r>
              <a:rPr sz="1292" b="1" spc="-5" dirty="0">
                <a:solidFill>
                  <a:srgbClr val="FFFFFF"/>
                </a:solidFill>
                <a:latin typeface="Calibri"/>
                <a:cs typeface="Calibri"/>
              </a:rPr>
              <a:t>most</a:t>
            </a:r>
            <a:r>
              <a:rPr sz="1292" b="1" spc="-9" dirty="0">
                <a:solidFill>
                  <a:srgbClr val="FFFFFF"/>
                </a:solidFill>
                <a:latin typeface="Calibri"/>
                <a:cs typeface="Calibri"/>
              </a:rPr>
              <a:t> </a:t>
            </a:r>
            <a:r>
              <a:rPr sz="1292" b="1" dirty="0">
                <a:solidFill>
                  <a:srgbClr val="FFFFFF"/>
                </a:solidFill>
                <a:latin typeface="Calibri"/>
                <a:cs typeface="Calibri"/>
              </a:rPr>
              <a:t>of</a:t>
            </a:r>
            <a:r>
              <a:rPr sz="1292" b="1" spc="-9" dirty="0">
                <a:solidFill>
                  <a:srgbClr val="FFFFFF"/>
                </a:solidFill>
                <a:latin typeface="Calibri"/>
                <a:cs typeface="Calibri"/>
              </a:rPr>
              <a:t> </a:t>
            </a:r>
            <a:r>
              <a:rPr sz="1292" b="1" dirty="0">
                <a:solidFill>
                  <a:srgbClr val="FFFFFF"/>
                </a:solidFill>
                <a:latin typeface="Calibri"/>
                <a:cs typeface="Calibri"/>
              </a:rPr>
              <a:t>the</a:t>
            </a:r>
            <a:r>
              <a:rPr sz="1292" b="1" spc="-14" dirty="0">
                <a:solidFill>
                  <a:srgbClr val="FFFFFF"/>
                </a:solidFill>
                <a:latin typeface="Calibri"/>
                <a:cs typeface="Calibri"/>
              </a:rPr>
              <a:t> </a:t>
            </a:r>
            <a:r>
              <a:rPr sz="1292" b="1" spc="-5" dirty="0">
                <a:solidFill>
                  <a:srgbClr val="FFFFFF"/>
                </a:solidFill>
                <a:latin typeface="Calibri"/>
                <a:cs typeface="Calibri"/>
              </a:rPr>
              <a:t>infrastructure</a:t>
            </a:r>
            <a:r>
              <a:rPr sz="1292" b="1" spc="-46" dirty="0">
                <a:solidFill>
                  <a:srgbClr val="FFFFFF"/>
                </a:solidFill>
                <a:latin typeface="Calibri"/>
                <a:cs typeface="Calibri"/>
              </a:rPr>
              <a:t> </a:t>
            </a:r>
            <a:r>
              <a:rPr sz="1292" b="1" dirty="0">
                <a:solidFill>
                  <a:srgbClr val="FFFFFF"/>
                </a:solidFill>
                <a:latin typeface="Calibri"/>
                <a:cs typeface="Calibri"/>
              </a:rPr>
              <a:t>sub-sector</a:t>
            </a:r>
            <a:r>
              <a:rPr sz="1292" b="1" spc="-37" dirty="0">
                <a:solidFill>
                  <a:srgbClr val="FFFFFF"/>
                </a:solidFill>
                <a:latin typeface="Calibri"/>
                <a:cs typeface="Calibri"/>
              </a:rPr>
              <a:t> </a:t>
            </a:r>
            <a:r>
              <a:rPr sz="1292" b="1" spc="-5" dirty="0">
                <a:solidFill>
                  <a:srgbClr val="FFFFFF"/>
                </a:solidFill>
                <a:latin typeface="Calibri"/>
                <a:cs typeface="Calibri"/>
              </a:rPr>
              <a:t>remain  dominated by </a:t>
            </a:r>
            <a:r>
              <a:rPr sz="1292" b="1" spc="-9" dirty="0">
                <a:solidFill>
                  <a:srgbClr val="FFFFFF"/>
                </a:solidFill>
                <a:latin typeface="Calibri"/>
                <a:cs typeface="Calibri"/>
              </a:rPr>
              <a:t>State </a:t>
            </a:r>
            <a:r>
              <a:rPr sz="1292" b="1" spc="-5" dirty="0">
                <a:solidFill>
                  <a:srgbClr val="FFFFFF"/>
                </a:solidFill>
                <a:latin typeface="Calibri"/>
                <a:cs typeface="Calibri"/>
              </a:rPr>
              <a:t>Owned Enterprises</a:t>
            </a:r>
            <a:r>
              <a:rPr sz="1292" b="1" spc="-125" dirty="0">
                <a:solidFill>
                  <a:srgbClr val="FFFFFF"/>
                </a:solidFill>
                <a:latin typeface="Calibri"/>
                <a:cs typeface="Calibri"/>
              </a:rPr>
              <a:t> </a:t>
            </a:r>
            <a:r>
              <a:rPr sz="1292" b="1" spc="-5" dirty="0">
                <a:solidFill>
                  <a:srgbClr val="FFFFFF"/>
                </a:solidFill>
                <a:latin typeface="Calibri"/>
                <a:cs typeface="Calibri"/>
              </a:rPr>
              <a:t>(SOEs)</a:t>
            </a:r>
            <a:endParaRPr sz="1292" dirty="0">
              <a:latin typeface="Calibri"/>
              <a:cs typeface="Calibri"/>
            </a:endParaRPr>
          </a:p>
        </p:txBody>
      </p:sp>
    </p:spTree>
    <p:extLst>
      <p:ext uri="{BB962C8B-B14F-4D97-AF65-F5344CB8AC3E}">
        <p14:creationId xmlns:p14="http://schemas.microsoft.com/office/powerpoint/2010/main" val="42885373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9"/>
          <p:cNvSpPr txBox="1"/>
          <p:nvPr/>
        </p:nvSpPr>
        <p:spPr>
          <a:xfrm>
            <a:off x="271719" y="1138157"/>
            <a:ext cx="2895600" cy="3877310"/>
          </a:xfrm>
          <a:prstGeom prst="rect">
            <a:avLst/>
          </a:prstGeom>
          <a:solidFill>
            <a:schemeClr val="bg1">
              <a:lumMod val="85000"/>
            </a:schemeClr>
          </a:solidFill>
        </p:spPr>
        <p:txBody>
          <a:bodyPr vert="horz" wrap="square" lIns="0" tIns="33020" rIns="0" bIns="0" rtlCol="0">
            <a:spAutoFit/>
          </a:bodyPr>
          <a:lstStyle/>
          <a:p>
            <a:pPr marL="339725">
              <a:spcBef>
                <a:spcPts val="260"/>
              </a:spcBef>
            </a:pPr>
            <a:r>
              <a:rPr sz="1600" b="1" spc="-5" dirty="0">
                <a:solidFill>
                  <a:prstClr val="black"/>
                </a:solidFill>
                <a:cs typeface="Calibri"/>
              </a:rPr>
              <a:t>Ministry of</a:t>
            </a:r>
            <a:r>
              <a:rPr sz="1600" b="1" dirty="0">
                <a:solidFill>
                  <a:prstClr val="black"/>
                </a:solidFill>
                <a:cs typeface="Calibri"/>
              </a:rPr>
              <a:t> </a:t>
            </a:r>
            <a:r>
              <a:rPr sz="1600" b="1" spc="-15" dirty="0">
                <a:solidFill>
                  <a:prstClr val="black"/>
                </a:solidFill>
                <a:cs typeface="Calibri"/>
              </a:rPr>
              <a:t>Transportation</a:t>
            </a:r>
            <a:endParaRPr sz="1600">
              <a:solidFill>
                <a:prstClr val="black"/>
              </a:solidFill>
              <a:cs typeface="Calibri"/>
            </a:endParaRPr>
          </a:p>
          <a:p>
            <a:pPr>
              <a:spcBef>
                <a:spcPts val="40"/>
              </a:spcBef>
            </a:pPr>
            <a:endParaRPr sz="1850">
              <a:solidFill>
                <a:prstClr val="black"/>
              </a:solidFill>
              <a:latin typeface="Times New Roman"/>
              <a:cs typeface="Times New Roman"/>
            </a:endParaRPr>
          </a:p>
          <a:p>
            <a:pPr marL="354965" marR="287020" indent="-264160">
              <a:spcBef>
                <a:spcPts val="5"/>
              </a:spcBef>
              <a:buFontTx/>
              <a:buAutoNum type="arabicPeriod"/>
              <a:tabLst>
                <a:tab pos="354965" algn="l"/>
                <a:tab pos="355600" algn="l"/>
              </a:tabLst>
            </a:pPr>
            <a:r>
              <a:rPr sz="1300" spc="-5" dirty="0">
                <a:solidFill>
                  <a:prstClr val="black"/>
                </a:solidFill>
                <a:cs typeface="Calibri"/>
              </a:rPr>
              <a:t>Business License of Sea </a:t>
            </a:r>
            <a:r>
              <a:rPr sz="1300" spc="-15" dirty="0">
                <a:solidFill>
                  <a:prstClr val="black"/>
                </a:solidFill>
                <a:cs typeface="Calibri"/>
              </a:rPr>
              <a:t>Transport  Company/SIUPAL</a:t>
            </a:r>
            <a:endParaRPr sz="1300">
              <a:solidFill>
                <a:prstClr val="black"/>
              </a:solidFill>
              <a:cs typeface="Calibri"/>
            </a:endParaRPr>
          </a:p>
          <a:p>
            <a:pPr marL="354965" indent="-264795">
              <a:spcBef>
                <a:spcPts val="600"/>
              </a:spcBef>
              <a:buFontTx/>
              <a:buAutoNum type="arabicPeriod"/>
              <a:tabLst>
                <a:tab pos="354965" algn="l"/>
                <a:tab pos="355600" algn="l"/>
              </a:tabLst>
            </a:pPr>
            <a:r>
              <a:rPr sz="1300" spc="-5" dirty="0">
                <a:solidFill>
                  <a:prstClr val="black"/>
                </a:solidFill>
                <a:cs typeface="Calibri"/>
              </a:rPr>
              <a:t>Publishing </a:t>
            </a:r>
            <a:r>
              <a:rPr sz="1300" spc="-10" dirty="0">
                <a:solidFill>
                  <a:prstClr val="black"/>
                </a:solidFill>
                <a:cs typeface="Calibri"/>
              </a:rPr>
              <a:t>Operation </a:t>
            </a:r>
            <a:r>
              <a:rPr sz="1300" spc="-5" dirty="0">
                <a:solidFill>
                  <a:prstClr val="black"/>
                </a:solidFill>
                <a:cs typeface="Calibri"/>
              </a:rPr>
              <a:t>License of</a:t>
            </a:r>
            <a:r>
              <a:rPr sz="1300" spc="100" dirty="0">
                <a:solidFill>
                  <a:prstClr val="black"/>
                </a:solidFill>
                <a:cs typeface="Calibri"/>
              </a:rPr>
              <a:t> </a:t>
            </a:r>
            <a:r>
              <a:rPr sz="1300" spc="-5" dirty="0">
                <a:solidFill>
                  <a:prstClr val="black"/>
                </a:solidFill>
                <a:cs typeface="Calibri"/>
              </a:rPr>
              <a:t>Sea</a:t>
            </a:r>
            <a:endParaRPr sz="1300">
              <a:solidFill>
                <a:prstClr val="black"/>
              </a:solidFill>
              <a:cs typeface="Calibri"/>
            </a:endParaRPr>
          </a:p>
          <a:p>
            <a:pPr marL="354965"/>
            <a:r>
              <a:rPr sz="1300" spc="-20" dirty="0">
                <a:solidFill>
                  <a:prstClr val="black"/>
                </a:solidFill>
                <a:cs typeface="Calibri"/>
              </a:rPr>
              <a:t>Transport </a:t>
            </a:r>
            <a:r>
              <a:rPr sz="1300" spc="-10" dirty="0">
                <a:solidFill>
                  <a:prstClr val="black"/>
                </a:solidFill>
                <a:cs typeface="Calibri"/>
              </a:rPr>
              <a:t>Company</a:t>
            </a:r>
            <a:r>
              <a:rPr sz="1300" spc="55" dirty="0">
                <a:solidFill>
                  <a:prstClr val="black"/>
                </a:solidFill>
                <a:cs typeface="Calibri"/>
              </a:rPr>
              <a:t> </a:t>
            </a:r>
            <a:r>
              <a:rPr sz="1300" spc="-5" dirty="0">
                <a:solidFill>
                  <a:prstClr val="black"/>
                </a:solidFill>
                <a:cs typeface="Calibri"/>
              </a:rPr>
              <a:t>(SIOPSUS)</a:t>
            </a:r>
            <a:endParaRPr sz="1300">
              <a:solidFill>
                <a:prstClr val="black"/>
              </a:solidFill>
              <a:cs typeface="Calibri"/>
            </a:endParaRPr>
          </a:p>
          <a:p>
            <a:pPr marL="354965" marR="363855" indent="-264160">
              <a:spcBef>
                <a:spcPts val="600"/>
              </a:spcBef>
              <a:buFontTx/>
              <a:buAutoNum type="arabicPeriod" startAt="3"/>
              <a:tabLst>
                <a:tab pos="354965" algn="l"/>
                <a:tab pos="355600" algn="l"/>
              </a:tabLst>
            </a:pPr>
            <a:r>
              <a:rPr sz="1300" spc="-5" dirty="0">
                <a:solidFill>
                  <a:prstClr val="black"/>
                </a:solidFill>
                <a:cs typeface="Calibri"/>
              </a:rPr>
              <a:t>Establishment of business entity  port</a:t>
            </a:r>
            <a:endParaRPr sz="1300">
              <a:solidFill>
                <a:prstClr val="black"/>
              </a:solidFill>
              <a:cs typeface="Calibri"/>
            </a:endParaRPr>
          </a:p>
          <a:p>
            <a:pPr marL="354965" marR="237490" indent="-264160">
              <a:spcBef>
                <a:spcPts val="600"/>
              </a:spcBef>
              <a:buFontTx/>
              <a:buAutoNum type="arabicPeriod" startAt="3"/>
              <a:tabLst>
                <a:tab pos="354965" algn="l"/>
                <a:tab pos="355600" algn="l"/>
              </a:tabLst>
            </a:pPr>
            <a:r>
              <a:rPr sz="1300" spc="-5" dirty="0">
                <a:solidFill>
                  <a:prstClr val="black"/>
                </a:solidFill>
                <a:cs typeface="Calibri"/>
              </a:rPr>
              <a:t>Business License </a:t>
            </a:r>
            <a:r>
              <a:rPr sz="1300" spc="-10" dirty="0">
                <a:solidFill>
                  <a:prstClr val="black"/>
                </a:solidFill>
                <a:cs typeface="Calibri"/>
              </a:rPr>
              <a:t>salvage company  </a:t>
            </a:r>
            <a:r>
              <a:rPr sz="1300" spc="-5" dirty="0">
                <a:solidFill>
                  <a:prstClr val="black"/>
                </a:solidFill>
                <a:cs typeface="Calibri"/>
              </a:rPr>
              <a:t>and </a:t>
            </a:r>
            <a:r>
              <a:rPr sz="1300" spc="-10" dirty="0">
                <a:solidFill>
                  <a:prstClr val="black"/>
                </a:solidFill>
                <a:cs typeface="Calibri"/>
              </a:rPr>
              <a:t>underwater</a:t>
            </a:r>
            <a:r>
              <a:rPr sz="1300" spc="35" dirty="0">
                <a:solidFill>
                  <a:prstClr val="black"/>
                </a:solidFill>
                <a:cs typeface="Calibri"/>
              </a:rPr>
              <a:t> </a:t>
            </a:r>
            <a:r>
              <a:rPr sz="1300" spc="-10" dirty="0">
                <a:solidFill>
                  <a:prstClr val="black"/>
                </a:solidFill>
                <a:cs typeface="Calibri"/>
              </a:rPr>
              <a:t>works</a:t>
            </a:r>
            <a:endParaRPr sz="1300">
              <a:solidFill>
                <a:prstClr val="black"/>
              </a:solidFill>
              <a:cs typeface="Calibri"/>
            </a:endParaRPr>
          </a:p>
          <a:p>
            <a:pPr marL="354965" indent="-264795">
              <a:spcBef>
                <a:spcPts val="600"/>
              </a:spcBef>
              <a:buFontTx/>
              <a:buAutoNum type="arabicPeriod" startAt="3"/>
              <a:tabLst>
                <a:tab pos="354965" algn="l"/>
                <a:tab pos="355600" algn="l"/>
              </a:tabLst>
            </a:pPr>
            <a:r>
              <a:rPr sz="1300" spc="-5" dirty="0">
                <a:solidFill>
                  <a:prstClr val="black"/>
                </a:solidFill>
                <a:cs typeface="Calibri"/>
              </a:rPr>
              <a:t>Business License of</a:t>
            </a:r>
            <a:r>
              <a:rPr sz="1300" spc="65" dirty="0">
                <a:solidFill>
                  <a:prstClr val="black"/>
                </a:solidFill>
                <a:cs typeface="Calibri"/>
              </a:rPr>
              <a:t> </a:t>
            </a:r>
            <a:r>
              <a:rPr sz="1300" spc="-5" dirty="0">
                <a:solidFill>
                  <a:prstClr val="black"/>
                </a:solidFill>
                <a:cs typeface="Calibri"/>
              </a:rPr>
              <a:t>Recruitment</a:t>
            </a:r>
            <a:endParaRPr sz="1300">
              <a:solidFill>
                <a:prstClr val="black"/>
              </a:solidFill>
              <a:cs typeface="Calibri"/>
            </a:endParaRPr>
          </a:p>
          <a:p>
            <a:pPr marL="354965">
              <a:spcBef>
                <a:spcPts val="5"/>
              </a:spcBef>
            </a:pPr>
            <a:r>
              <a:rPr sz="1300" spc="-5" dirty="0">
                <a:solidFill>
                  <a:prstClr val="black"/>
                </a:solidFill>
                <a:cs typeface="Calibri"/>
              </a:rPr>
              <a:t>and Placement </a:t>
            </a:r>
            <a:r>
              <a:rPr sz="1300" spc="-10" dirty="0">
                <a:solidFill>
                  <a:prstClr val="black"/>
                </a:solidFill>
                <a:cs typeface="Calibri"/>
              </a:rPr>
              <a:t>Crew</a:t>
            </a:r>
            <a:r>
              <a:rPr sz="1300" spc="25" dirty="0">
                <a:solidFill>
                  <a:prstClr val="black"/>
                </a:solidFill>
                <a:cs typeface="Calibri"/>
              </a:rPr>
              <a:t> </a:t>
            </a:r>
            <a:r>
              <a:rPr sz="1300" spc="-20" dirty="0">
                <a:solidFill>
                  <a:prstClr val="black"/>
                </a:solidFill>
                <a:cs typeface="Calibri"/>
              </a:rPr>
              <a:t>(IUPPAK)</a:t>
            </a:r>
            <a:endParaRPr sz="1300">
              <a:solidFill>
                <a:prstClr val="black"/>
              </a:solidFill>
              <a:cs typeface="Calibri"/>
            </a:endParaRPr>
          </a:p>
          <a:p>
            <a:pPr marL="354965" marR="165735" indent="-264160">
              <a:spcBef>
                <a:spcPts val="600"/>
              </a:spcBef>
              <a:buFontTx/>
              <a:buAutoNum type="arabicPeriod" startAt="6"/>
              <a:tabLst>
                <a:tab pos="354965" algn="l"/>
                <a:tab pos="355600" algn="l"/>
              </a:tabLst>
            </a:pPr>
            <a:r>
              <a:rPr sz="1300" spc="-5" dirty="0">
                <a:solidFill>
                  <a:prstClr val="black"/>
                </a:solidFill>
                <a:cs typeface="Calibri"/>
              </a:rPr>
              <a:t>Business license of airport  </a:t>
            </a:r>
            <a:r>
              <a:rPr sz="1300" spc="-10" dirty="0">
                <a:solidFill>
                  <a:prstClr val="black"/>
                </a:solidFill>
                <a:cs typeface="Calibri"/>
              </a:rPr>
              <a:t>commercial </a:t>
            </a:r>
            <a:r>
              <a:rPr sz="1300" spc="-5" dirty="0">
                <a:solidFill>
                  <a:prstClr val="black"/>
                </a:solidFill>
                <a:cs typeface="Calibri"/>
              </a:rPr>
              <a:t>(permit business entity  airport)</a:t>
            </a:r>
            <a:endParaRPr sz="1300">
              <a:solidFill>
                <a:prstClr val="black"/>
              </a:solidFill>
              <a:cs typeface="Calibri"/>
            </a:endParaRPr>
          </a:p>
          <a:p>
            <a:pPr marL="354965" indent="-264795">
              <a:spcBef>
                <a:spcPts val="600"/>
              </a:spcBef>
              <a:buFontTx/>
              <a:buAutoNum type="arabicPeriod" startAt="6"/>
              <a:tabLst>
                <a:tab pos="354965" algn="l"/>
                <a:tab pos="355600" algn="l"/>
              </a:tabLst>
            </a:pPr>
            <a:r>
              <a:rPr sz="1300" spc="-5" dirty="0">
                <a:solidFill>
                  <a:prstClr val="black"/>
                </a:solidFill>
                <a:cs typeface="Calibri"/>
              </a:rPr>
              <a:t>Business license of air</a:t>
            </a:r>
            <a:r>
              <a:rPr sz="1300" spc="95" dirty="0">
                <a:solidFill>
                  <a:prstClr val="black"/>
                </a:solidFill>
                <a:cs typeface="Calibri"/>
              </a:rPr>
              <a:t> </a:t>
            </a:r>
            <a:r>
              <a:rPr sz="1300" spc="-10" dirty="0">
                <a:solidFill>
                  <a:prstClr val="black"/>
                </a:solidFill>
                <a:cs typeface="Calibri"/>
              </a:rPr>
              <a:t>transport</a:t>
            </a:r>
            <a:endParaRPr sz="1300">
              <a:solidFill>
                <a:prstClr val="black"/>
              </a:solidFill>
              <a:cs typeface="Calibri"/>
            </a:endParaRPr>
          </a:p>
        </p:txBody>
      </p:sp>
      <p:sp>
        <p:nvSpPr>
          <p:cNvPr id="10" name="object 10"/>
          <p:cNvSpPr/>
          <p:nvPr/>
        </p:nvSpPr>
        <p:spPr>
          <a:xfrm>
            <a:off x="3327085" y="1138156"/>
            <a:ext cx="2438400" cy="4863465"/>
          </a:xfrm>
          <a:custGeom>
            <a:avLst/>
            <a:gdLst/>
            <a:ahLst/>
            <a:cxnLst/>
            <a:rect l="l" t="t" r="r" b="b"/>
            <a:pathLst>
              <a:path w="2438400" h="4863465">
                <a:moveTo>
                  <a:pt x="0" y="4863084"/>
                </a:moveTo>
                <a:lnTo>
                  <a:pt x="2438400" y="4863084"/>
                </a:lnTo>
                <a:lnTo>
                  <a:pt x="2438400" y="0"/>
                </a:lnTo>
                <a:lnTo>
                  <a:pt x="0" y="0"/>
                </a:lnTo>
                <a:lnTo>
                  <a:pt x="0" y="4863084"/>
                </a:lnTo>
                <a:close/>
              </a:path>
            </a:pathLst>
          </a:custGeom>
          <a:solidFill>
            <a:srgbClr val="E9B420"/>
          </a:solidFill>
        </p:spPr>
        <p:txBody>
          <a:bodyPr wrap="square" lIns="0" tIns="0" rIns="0" bIns="0" rtlCol="0"/>
          <a:lstStyle/>
          <a:p>
            <a:endParaRPr smtClean="0">
              <a:solidFill>
                <a:prstClr val="black"/>
              </a:solidFill>
            </a:endParaRPr>
          </a:p>
        </p:txBody>
      </p:sp>
      <p:sp>
        <p:nvSpPr>
          <p:cNvPr id="11" name="object 11"/>
          <p:cNvSpPr txBox="1"/>
          <p:nvPr/>
        </p:nvSpPr>
        <p:spPr>
          <a:xfrm>
            <a:off x="3474914" y="1158986"/>
            <a:ext cx="2275840" cy="513080"/>
          </a:xfrm>
          <a:prstGeom prst="rect">
            <a:avLst/>
          </a:prstGeom>
        </p:spPr>
        <p:txBody>
          <a:bodyPr vert="horz" wrap="square" lIns="0" tIns="12065" rIns="0" bIns="0" rtlCol="0">
            <a:spAutoFit/>
          </a:bodyPr>
          <a:lstStyle/>
          <a:p>
            <a:pPr marL="520065" marR="5080" indent="-508000">
              <a:spcBef>
                <a:spcPts val="95"/>
              </a:spcBef>
            </a:pPr>
            <a:r>
              <a:rPr sz="1600" b="1" spc="-5" dirty="0">
                <a:solidFill>
                  <a:prstClr val="black"/>
                </a:solidFill>
                <a:cs typeface="Calibri"/>
              </a:rPr>
              <a:t>Ministry of Public </a:t>
            </a:r>
            <a:r>
              <a:rPr sz="1600" b="1" spc="-20" dirty="0">
                <a:solidFill>
                  <a:prstClr val="black"/>
                </a:solidFill>
                <a:cs typeface="Calibri"/>
              </a:rPr>
              <a:t>Works </a:t>
            </a:r>
            <a:r>
              <a:rPr sz="1600" b="1" spc="-5" dirty="0">
                <a:solidFill>
                  <a:prstClr val="black"/>
                </a:solidFill>
                <a:cs typeface="Calibri"/>
              </a:rPr>
              <a:t>&amp;  Public</a:t>
            </a:r>
            <a:r>
              <a:rPr sz="1600" b="1" dirty="0">
                <a:solidFill>
                  <a:prstClr val="black"/>
                </a:solidFill>
                <a:cs typeface="Calibri"/>
              </a:rPr>
              <a:t> </a:t>
            </a:r>
            <a:r>
              <a:rPr sz="1600" b="1" spc="-5" dirty="0">
                <a:solidFill>
                  <a:prstClr val="black"/>
                </a:solidFill>
                <a:cs typeface="Calibri"/>
              </a:rPr>
              <a:t>Housing</a:t>
            </a:r>
            <a:endParaRPr sz="1600">
              <a:solidFill>
                <a:prstClr val="black"/>
              </a:solidFill>
              <a:cs typeface="Calibri"/>
            </a:endParaRPr>
          </a:p>
        </p:txBody>
      </p:sp>
      <p:sp>
        <p:nvSpPr>
          <p:cNvPr id="12" name="object 12"/>
          <p:cNvSpPr txBox="1"/>
          <p:nvPr/>
        </p:nvSpPr>
        <p:spPr>
          <a:xfrm>
            <a:off x="3474914" y="1861550"/>
            <a:ext cx="2214245" cy="4049395"/>
          </a:xfrm>
          <a:prstGeom prst="rect">
            <a:avLst/>
          </a:prstGeom>
        </p:spPr>
        <p:txBody>
          <a:bodyPr vert="horz" wrap="square" lIns="0" tIns="12065" rIns="0" bIns="0" rtlCol="0">
            <a:spAutoFit/>
          </a:bodyPr>
          <a:lstStyle/>
          <a:p>
            <a:pPr marL="194945" marR="5080" indent="-182880">
              <a:spcBef>
                <a:spcPts val="95"/>
              </a:spcBef>
              <a:buFontTx/>
              <a:buAutoNum type="arabicPeriod"/>
              <a:tabLst>
                <a:tab pos="195580" algn="l"/>
              </a:tabLst>
            </a:pPr>
            <a:r>
              <a:rPr sz="1300" spc="-10" dirty="0">
                <a:solidFill>
                  <a:prstClr val="black"/>
                </a:solidFill>
                <a:cs typeface="Calibri"/>
              </a:rPr>
              <a:t>Investment </a:t>
            </a:r>
            <a:r>
              <a:rPr sz="1300" spc="-5" dirty="0">
                <a:solidFill>
                  <a:prstClr val="black"/>
                </a:solidFill>
                <a:cs typeface="Calibri"/>
              </a:rPr>
              <a:t>permit in the field  of </a:t>
            </a:r>
            <a:r>
              <a:rPr sz="1300" spc="-10" dirty="0">
                <a:solidFill>
                  <a:prstClr val="black"/>
                </a:solidFill>
                <a:cs typeface="Calibri"/>
              </a:rPr>
              <a:t>toll road </a:t>
            </a:r>
            <a:r>
              <a:rPr sz="1300" spc="-5" dirty="0">
                <a:solidFill>
                  <a:prstClr val="black"/>
                </a:solidFill>
                <a:cs typeface="Calibri"/>
              </a:rPr>
              <a:t>management  business</a:t>
            </a:r>
            <a:endParaRPr sz="1300">
              <a:solidFill>
                <a:prstClr val="black"/>
              </a:solidFill>
              <a:cs typeface="Calibri"/>
            </a:endParaRPr>
          </a:p>
          <a:p>
            <a:pPr marL="194945" marR="5080" indent="-182880">
              <a:spcBef>
                <a:spcPts val="600"/>
              </a:spcBef>
              <a:buFontTx/>
              <a:buAutoNum type="arabicPeriod"/>
              <a:tabLst>
                <a:tab pos="195580" algn="l"/>
              </a:tabLst>
            </a:pPr>
            <a:r>
              <a:rPr sz="1300" spc="-10" dirty="0">
                <a:solidFill>
                  <a:prstClr val="black"/>
                </a:solidFill>
                <a:cs typeface="Calibri"/>
              </a:rPr>
              <a:t>Investment </a:t>
            </a:r>
            <a:r>
              <a:rPr sz="1300" spc="-5" dirty="0">
                <a:solidFill>
                  <a:prstClr val="black"/>
                </a:solidFill>
                <a:cs typeface="Calibri"/>
              </a:rPr>
              <a:t>permit in the field  of drinking </a:t>
            </a:r>
            <a:r>
              <a:rPr sz="1300" spc="-10" dirty="0">
                <a:solidFill>
                  <a:prstClr val="black"/>
                </a:solidFill>
                <a:cs typeface="Calibri"/>
              </a:rPr>
              <a:t>water  </a:t>
            </a:r>
            <a:r>
              <a:rPr sz="1300" spc="-5" dirty="0">
                <a:solidFill>
                  <a:prstClr val="black"/>
                </a:solidFill>
                <a:cs typeface="Calibri"/>
              </a:rPr>
              <a:t>management</a:t>
            </a:r>
            <a:r>
              <a:rPr sz="1300" spc="25" dirty="0">
                <a:solidFill>
                  <a:prstClr val="black"/>
                </a:solidFill>
                <a:cs typeface="Calibri"/>
              </a:rPr>
              <a:t> </a:t>
            </a:r>
            <a:r>
              <a:rPr sz="1300" spc="-5" dirty="0">
                <a:solidFill>
                  <a:prstClr val="black"/>
                </a:solidFill>
                <a:cs typeface="Calibri"/>
              </a:rPr>
              <a:t>business</a:t>
            </a:r>
            <a:endParaRPr sz="1300">
              <a:solidFill>
                <a:prstClr val="black"/>
              </a:solidFill>
              <a:cs typeface="Calibri"/>
            </a:endParaRPr>
          </a:p>
          <a:p>
            <a:pPr marL="194945" marR="75565" indent="-182880">
              <a:spcBef>
                <a:spcPts val="600"/>
              </a:spcBef>
              <a:buFontTx/>
              <a:buAutoNum type="arabicPeriod"/>
              <a:tabLst>
                <a:tab pos="195580" algn="l"/>
              </a:tabLst>
            </a:pPr>
            <a:r>
              <a:rPr sz="1300" spc="-5" dirty="0">
                <a:solidFill>
                  <a:prstClr val="black"/>
                </a:solidFill>
                <a:cs typeface="Calibri"/>
              </a:rPr>
              <a:t>Business license </a:t>
            </a:r>
            <a:r>
              <a:rPr sz="1300" spc="-15" dirty="0">
                <a:solidFill>
                  <a:prstClr val="black"/>
                </a:solidFill>
                <a:cs typeface="Calibri"/>
              </a:rPr>
              <a:t>for </a:t>
            </a:r>
            <a:r>
              <a:rPr sz="1300" spc="-5" dirty="0">
                <a:solidFill>
                  <a:prstClr val="black"/>
                </a:solidFill>
                <a:cs typeface="Calibri"/>
              </a:rPr>
              <a:t>property  </a:t>
            </a:r>
            <a:r>
              <a:rPr sz="1300" spc="-10" dirty="0">
                <a:solidFill>
                  <a:prstClr val="black"/>
                </a:solidFill>
                <a:cs typeface="Calibri"/>
              </a:rPr>
              <a:t>development </a:t>
            </a:r>
            <a:r>
              <a:rPr sz="1300" spc="-5" dirty="0">
                <a:solidFill>
                  <a:prstClr val="black"/>
                </a:solidFill>
                <a:cs typeface="Calibri"/>
              </a:rPr>
              <a:t>and</a:t>
            </a:r>
            <a:r>
              <a:rPr sz="1300" spc="50" dirty="0">
                <a:solidFill>
                  <a:prstClr val="black"/>
                </a:solidFill>
                <a:cs typeface="Calibri"/>
              </a:rPr>
              <a:t> </a:t>
            </a:r>
            <a:r>
              <a:rPr sz="1300" spc="-5" dirty="0">
                <a:solidFill>
                  <a:prstClr val="black"/>
                </a:solidFill>
                <a:cs typeface="Calibri"/>
              </a:rPr>
              <a:t>business</a:t>
            </a:r>
            <a:endParaRPr sz="1300">
              <a:solidFill>
                <a:prstClr val="black"/>
              </a:solidFill>
              <a:cs typeface="Calibri"/>
            </a:endParaRPr>
          </a:p>
          <a:p>
            <a:pPr marL="194945" marR="238760" indent="-182880">
              <a:spcBef>
                <a:spcPts val="605"/>
              </a:spcBef>
              <a:buFontTx/>
              <a:buAutoNum type="arabicPeriod"/>
              <a:tabLst>
                <a:tab pos="195580" algn="l"/>
              </a:tabLst>
            </a:pPr>
            <a:r>
              <a:rPr sz="1300" spc="-5" dirty="0">
                <a:solidFill>
                  <a:prstClr val="black"/>
                </a:solidFill>
                <a:cs typeface="Calibri"/>
              </a:rPr>
              <a:t>Business license of </a:t>
            </a:r>
            <a:r>
              <a:rPr sz="1300" spc="-10" dirty="0">
                <a:solidFill>
                  <a:prstClr val="black"/>
                </a:solidFill>
                <a:cs typeface="Calibri"/>
              </a:rPr>
              <a:t>foreign  </a:t>
            </a:r>
            <a:r>
              <a:rPr sz="1300" spc="-5" dirty="0">
                <a:solidFill>
                  <a:prstClr val="black"/>
                </a:solidFill>
                <a:cs typeface="Calibri"/>
              </a:rPr>
              <a:t>construction</a:t>
            </a:r>
            <a:r>
              <a:rPr sz="1300" spc="25" dirty="0">
                <a:solidFill>
                  <a:prstClr val="black"/>
                </a:solidFill>
                <a:cs typeface="Calibri"/>
              </a:rPr>
              <a:t> </a:t>
            </a:r>
            <a:r>
              <a:rPr sz="1300" spc="-5" dirty="0">
                <a:solidFill>
                  <a:prstClr val="black"/>
                </a:solidFill>
                <a:cs typeface="Calibri"/>
              </a:rPr>
              <a:t>service</a:t>
            </a:r>
            <a:endParaRPr sz="1300">
              <a:solidFill>
                <a:prstClr val="black"/>
              </a:solidFill>
              <a:cs typeface="Calibri"/>
            </a:endParaRPr>
          </a:p>
          <a:p>
            <a:pPr marL="194945" marR="239395" indent="-182880">
              <a:spcBef>
                <a:spcPts val="600"/>
              </a:spcBef>
              <a:buFontTx/>
              <a:buAutoNum type="arabicPeriod"/>
              <a:tabLst>
                <a:tab pos="195580" algn="l"/>
              </a:tabLst>
            </a:pPr>
            <a:r>
              <a:rPr sz="1300" spc="-5" dirty="0">
                <a:solidFill>
                  <a:prstClr val="black"/>
                </a:solidFill>
                <a:cs typeface="Calibri"/>
              </a:rPr>
              <a:t>Business license of </a:t>
            </a:r>
            <a:r>
              <a:rPr sz="1300" spc="-10" dirty="0">
                <a:solidFill>
                  <a:prstClr val="black"/>
                </a:solidFill>
                <a:cs typeface="Calibri"/>
              </a:rPr>
              <a:t>foreign  </a:t>
            </a:r>
            <a:r>
              <a:rPr sz="1300" spc="-5" dirty="0">
                <a:solidFill>
                  <a:prstClr val="black"/>
                </a:solidFill>
                <a:cs typeface="Calibri"/>
              </a:rPr>
              <a:t>construction </a:t>
            </a:r>
            <a:r>
              <a:rPr sz="1300" spc="-10" dirty="0">
                <a:solidFill>
                  <a:prstClr val="black"/>
                </a:solidFill>
                <a:cs typeface="Calibri"/>
              </a:rPr>
              <a:t>consulting  </a:t>
            </a:r>
            <a:r>
              <a:rPr sz="1300" spc="-5" dirty="0">
                <a:solidFill>
                  <a:prstClr val="black"/>
                </a:solidFill>
                <a:cs typeface="Calibri"/>
              </a:rPr>
              <a:t>service</a:t>
            </a:r>
            <a:endParaRPr sz="1300">
              <a:solidFill>
                <a:prstClr val="black"/>
              </a:solidFill>
              <a:cs typeface="Calibri"/>
            </a:endParaRPr>
          </a:p>
          <a:p>
            <a:pPr marL="195580" indent="-182880">
              <a:spcBef>
                <a:spcPts val="600"/>
              </a:spcBef>
              <a:buFontTx/>
              <a:buAutoNum type="arabicPeriod"/>
              <a:tabLst>
                <a:tab pos="195580" algn="l"/>
              </a:tabLst>
            </a:pPr>
            <a:r>
              <a:rPr sz="1300" spc="-5" dirty="0">
                <a:solidFill>
                  <a:prstClr val="black"/>
                </a:solidFill>
                <a:cs typeface="Calibri"/>
              </a:rPr>
              <a:t>Business license </a:t>
            </a:r>
            <a:r>
              <a:rPr sz="1300" spc="-15" dirty="0">
                <a:solidFill>
                  <a:prstClr val="black"/>
                </a:solidFill>
                <a:cs typeface="Calibri"/>
              </a:rPr>
              <a:t>for</a:t>
            </a:r>
            <a:r>
              <a:rPr sz="1300" spc="35" dirty="0">
                <a:solidFill>
                  <a:prstClr val="black"/>
                </a:solidFill>
                <a:cs typeface="Calibri"/>
              </a:rPr>
              <a:t> </a:t>
            </a:r>
            <a:r>
              <a:rPr sz="1300" spc="-5" dirty="0">
                <a:solidFill>
                  <a:prstClr val="black"/>
                </a:solidFill>
                <a:cs typeface="Calibri"/>
              </a:rPr>
              <a:t>housing</a:t>
            </a:r>
            <a:endParaRPr sz="1300">
              <a:solidFill>
                <a:prstClr val="black"/>
              </a:solidFill>
              <a:cs typeface="Calibri"/>
            </a:endParaRPr>
          </a:p>
          <a:p>
            <a:pPr marL="194945"/>
            <a:r>
              <a:rPr sz="1300" spc="-10" dirty="0">
                <a:solidFill>
                  <a:prstClr val="black"/>
                </a:solidFill>
                <a:cs typeface="Calibri"/>
              </a:rPr>
              <a:t>sector</a:t>
            </a:r>
            <a:endParaRPr sz="1300">
              <a:solidFill>
                <a:prstClr val="black"/>
              </a:solidFill>
              <a:cs typeface="Calibri"/>
            </a:endParaRPr>
          </a:p>
          <a:p>
            <a:pPr marL="194945" marR="13970" indent="-182880">
              <a:spcBef>
                <a:spcPts val="600"/>
              </a:spcBef>
              <a:buFontTx/>
              <a:buAutoNum type="arabicPeriod" startAt="7"/>
              <a:tabLst>
                <a:tab pos="195580" algn="l"/>
              </a:tabLst>
            </a:pPr>
            <a:r>
              <a:rPr sz="1300" spc="-10" dirty="0">
                <a:solidFill>
                  <a:prstClr val="black"/>
                </a:solidFill>
                <a:cs typeface="Calibri"/>
              </a:rPr>
              <a:t>Permit </a:t>
            </a:r>
            <a:r>
              <a:rPr sz="1300" spc="-15" dirty="0">
                <a:solidFill>
                  <a:prstClr val="black"/>
                </a:solidFill>
                <a:cs typeface="Calibri"/>
              </a:rPr>
              <a:t>for </a:t>
            </a:r>
            <a:r>
              <a:rPr sz="1300" spc="-10" dirty="0">
                <a:solidFill>
                  <a:prstClr val="black"/>
                </a:solidFill>
                <a:cs typeface="Calibri"/>
              </a:rPr>
              <a:t>Foreign  </a:t>
            </a:r>
            <a:r>
              <a:rPr sz="1300" spc="-5" dirty="0">
                <a:solidFill>
                  <a:prstClr val="black"/>
                </a:solidFill>
                <a:cs typeface="Calibri"/>
              </a:rPr>
              <a:t>Construction </a:t>
            </a:r>
            <a:r>
              <a:rPr sz="1300" dirty="0">
                <a:solidFill>
                  <a:prstClr val="black"/>
                </a:solidFill>
                <a:cs typeface="Calibri"/>
              </a:rPr>
              <a:t>Service </a:t>
            </a:r>
            <a:r>
              <a:rPr sz="1300" spc="-5" dirty="0">
                <a:solidFill>
                  <a:prstClr val="black"/>
                </a:solidFill>
                <a:cs typeface="Calibri"/>
              </a:rPr>
              <a:t>Business  Entity</a:t>
            </a:r>
            <a:r>
              <a:rPr sz="1300" dirty="0">
                <a:solidFill>
                  <a:prstClr val="black"/>
                </a:solidFill>
                <a:cs typeface="Calibri"/>
              </a:rPr>
              <a:t> </a:t>
            </a:r>
            <a:r>
              <a:rPr sz="1300" spc="-10" dirty="0">
                <a:solidFill>
                  <a:prstClr val="black"/>
                </a:solidFill>
                <a:cs typeface="Calibri"/>
              </a:rPr>
              <a:t>Representative/BUJKA</a:t>
            </a:r>
            <a:endParaRPr sz="1300">
              <a:solidFill>
                <a:prstClr val="black"/>
              </a:solidFill>
              <a:cs typeface="Calibri"/>
            </a:endParaRPr>
          </a:p>
        </p:txBody>
      </p:sp>
      <p:sp>
        <p:nvSpPr>
          <p:cNvPr id="14" name="object 14"/>
          <p:cNvSpPr/>
          <p:nvPr/>
        </p:nvSpPr>
        <p:spPr>
          <a:xfrm>
            <a:off x="5910520" y="1138156"/>
            <a:ext cx="2971800" cy="4863465"/>
          </a:xfrm>
          <a:custGeom>
            <a:avLst/>
            <a:gdLst/>
            <a:ahLst/>
            <a:cxnLst/>
            <a:rect l="l" t="t" r="r" b="b"/>
            <a:pathLst>
              <a:path w="2971800" h="4676140">
                <a:moveTo>
                  <a:pt x="0" y="4675632"/>
                </a:moveTo>
                <a:lnTo>
                  <a:pt x="2971800" y="4675632"/>
                </a:lnTo>
                <a:lnTo>
                  <a:pt x="2971800" y="0"/>
                </a:lnTo>
                <a:lnTo>
                  <a:pt x="0" y="0"/>
                </a:lnTo>
                <a:lnTo>
                  <a:pt x="0" y="4675632"/>
                </a:lnTo>
                <a:close/>
              </a:path>
            </a:pathLst>
          </a:custGeom>
          <a:solidFill>
            <a:schemeClr val="bg1">
              <a:lumMod val="85000"/>
            </a:schemeClr>
          </a:solidFill>
        </p:spPr>
        <p:txBody>
          <a:bodyPr wrap="square" lIns="0" tIns="0" rIns="0" bIns="0" rtlCol="0"/>
          <a:lstStyle/>
          <a:p>
            <a:endParaRPr smtClean="0">
              <a:solidFill>
                <a:prstClr val="black"/>
              </a:solidFill>
            </a:endParaRPr>
          </a:p>
        </p:txBody>
      </p:sp>
      <p:sp>
        <p:nvSpPr>
          <p:cNvPr id="15" name="object 15"/>
          <p:cNvSpPr txBox="1"/>
          <p:nvPr/>
        </p:nvSpPr>
        <p:spPr>
          <a:xfrm>
            <a:off x="5990148" y="1158986"/>
            <a:ext cx="2722245" cy="4279265"/>
          </a:xfrm>
          <a:prstGeom prst="rect">
            <a:avLst/>
          </a:prstGeom>
        </p:spPr>
        <p:txBody>
          <a:bodyPr vert="horz" wrap="square" lIns="0" tIns="12065" rIns="0" bIns="0" rtlCol="0">
            <a:spAutoFit/>
          </a:bodyPr>
          <a:lstStyle/>
          <a:p>
            <a:pPr marL="981710" marR="92710" indent="-794385">
              <a:spcBef>
                <a:spcPts val="95"/>
              </a:spcBef>
            </a:pPr>
            <a:r>
              <a:rPr sz="1600" b="1" spc="-5" dirty="0">
                <a:solidFill>
                  <a:prstClr val="black"/>
                </a:solidFill>
                <a:cs typeface="Calibri"/>
              </a:rPr>
              <a:t>Ministry of </a:t>
            </a:r>
            <a:r>
              <a:rPr sz="1600" b="1" spc="-10" dirty="0">
                <a:solidFill>
                  <a:prstClr val="black"/>
                </a:solidFill>
                <a:cs typeface="Calibri"/>
              </a:rPr>
              <a:t>Energy </a:t>
            </a:r>
            <a:r>
              <a:rPr sz="1600" b="1" spc="-5" dirty="0">
                <a:solidFill>
                  <a:prstClr val="black"/>
                </a:solidFill>
                <a:cs typeface="Calibri"/>
              </a:rPr>
              <a:t>&amp; </a:t>
            </a:r>
            <a:r>
              <a:rPr sz="1600" b="1" spc="-10" dirty="0">
                <a:solidFill>
                  <a:prstClr val="black"/>
                </a:solidFill>
                <a:cs typeface="Calibri"/>
              </a:rPr>
              <a:t>Mineral  </a:t>
            </a:r>
            <a:r>
              <a:rPr sz="1600" b="1" spc="-15" dirty="0">
                <a:solidFill>
                  <a:prstClr val="black"/>
                </a:solidFill>
                <a:cs typeface="Calibri"/>
              </a:rPr>
              <a:t>Resources</a:t>
            </a:r>
            <a:endParaRPr sz="1600">
              <a:solidFill>
                <a:prstClr val="black"/>
              </a:solidFill>
              <a:cs typeface="Calibri"/>
            </a:endParaRPr>
          </a:p>
          <a:p>
            <a:pPr marL="276225" marR="274320" indent="-172720">
              <a:spcBef>
                <a:spcPts val="10"/>
              </a:spcBef>
              <a:buFontTx/>
              <a:buAutoNum type="arabicPeriod"/>
              <a:tabLst>
                <a:tab pos="276860" algn="l"/>
              </a:tabLst>
            </a:pPr>
            <a:r>
              <a:rPr sz="1300" spc="-5" dirty="0">
                <a:solidFill>
                  <a:prstClr val="black"/>
                </a:solidFill>
                <a:cs typeface="Calibri"/>
              </a:rPr>
              <a:t>Electrical </a:t>
            </a:r>
            <a:r>
              <a:rPr sz="1300" spc="-10" dirty="0">
                <a:solidFill>
                  <a:prstClr val="black"/>
                </a:solidFill>
                <a:cs typeface="Calibri"/>
              </a:rPr>
              <a:t>power </a:t>
            </a:r>
            <a:r>
              <a:rPr sz="1300" spc="-5" dirty="0">
                <a:solidFill>
                  <a:prstClr val="black"/>
                </a:solidFill>
                <a:cs typeface="Calibri"/>
              </a:rPr>
              <a:t>supply business  license</a:t>
            </a:r>
            <a:endParaRPr sz="1300">
              <a:solidFill>
                <a:prstClr val="black"/>
              </a:solidFill>
              <a:cs typeface="Calibri"/>
            </a:endParaRPr>
          </a:p>
          <a:p>
            <a:pPr marL="276225" marR="5080" indent="-172720">
              <a:buFontTx/>
              <a:buAutoNum type="arabicPeriod"/>
              <a:tabLst>
                <a:tab pos="276860" algn="l"/>
              </a:tabLst>
            </a:pPr>
            <a:r>
              <a:rPr sz="1300" spc="-10" dirty="0">
                <a:solidFill>
                  <a:prstClr val="black"/>
                </a:solidFill>
                <a:cs typeface="Calibri"/>
              </a:rPr>
              <a:t>Operating Permit (Operation worthy  </a:t>
            </a:r>
            <a:r>
              <a:rPr sz="1300" spc="-5" dirty="0">
                <a:solidFill>
                  <a:prstClr val="black"/>
                </a:solidFill>
                <a:cs typeface="Calibri"/>
              </a:rPr>
              <a:t>Certificate –</a:t>
            </a:r>
            <a:r>
              <a:rPr sz="1300" spc="15" dirty="0">
                <a:solidFill>
                  <a:prstClr val="black"/>
                </a:solidFill>
                <a:cs typeface="Calibri"/>
              </a:rPr>
              <a:t> </a:t>
            </a:r>
            <a:r>
              <a:rPr sz="1300" spc="-10" dirty="0">
                <a:solidFill>
                  <a:prstClr val="black"/>
                </a:solidFill>
                <a:cs typeface="Calibri"/>
              </a:rPr>
              <a:t>SLO)</a:t>
            </a:r>
            <a:endParaRPr sz="1300">
              <a:solidFill>
                <a:prstClr val="black"/>
              </a:solidFill>
              <a:cs typeface="Calibri"/>
            </a:endParaRPr>
          </a:p>
          <a:p>
            <a:pPr marL="276225" indent="-173355">
              <a:spcBef>
                <a:spcPts val="5"/>
              </a:spcBef>
              <a:buFontTx/>
              <a:buAutoNum type="arabicPeriod"/>
              <a:tabLst>
                <a:tab pos="276860" algn="l"/>
              </a:tabLst>
            </a:pPr>
            <a:r>
              <a:rPr sz="1300" spc="-5" dirty="0">
                <a:solidFill>
                  <a:prstClr val="black"/>
                </a:solidFill>
                <a:cs typeface="Calibri"/>
              </a:rPr>
              <a:t>Determination of business</a:t>
            </a:r>
            <a:r>
              <a:rPr sz="1300" spc="75" dirty="0">
                <a:solidFill>
                  <a:prstClr val="black"/>
                </a:solidFill>
                <a:cs typeface="Calibri"/>
              </a:rPr>
              <a:t> </a:t>
            </a:r>
            <a:r>
              <a:rPr sz="1300" spc="-5" dirty="0">
                <a:solidFill>
                  <a:prstClr val="black"/>
                </a:solidFill>
                <a:cs typeface="Calibri"/>
              </a:rPr>
              <a:t>area</a:t>
            </a:r>
            <a:endParaRPr sz="1300">
              <a:solidFill>
                <a:prstClr val="black"/>
              </a:solidFill>
              <a:cs typeface="Calibri"/>
            </a:endParaRPr>
          </a:p>
          <a:p>
            <a:pPr marL="276225" marR="88265" indent="-172720">
              <a:buFontTx/>
              <a:buAutoNum type="arabicPeriod"/>
              <a:tabLst>
                <a:tab pos="276860" algn="l"/>
              </a:tabLst>
            </a:pPr>
            <a:r>
              <a:rPr sz="1300" spc="-5" dirty="0">
                <a:solidFill>
                  <a:prstClr val="black"/>
                </a:solidFill>
                <a:cs typeface="Calibri"/>
              </a:rPr>
              <a:t>Electrical </a:t>
            </a:r>
            <a:r>
              <a:rPr sz="1300" spc="-10" dirty="0">
                <a:solidFill>
                  <a:prstClr val="black"/>
                </a:solidFill>
                <a:cs typeface="Calibri"/>
              </a:rPr>
              <a:t>power </a:t>
            </a:r>
            <a:r>
              <a:rPr sz="1300" spc="-5" dirty="0">
                <a:solidFill>
                  <a:prstClr val="black"/>
                </a:solidFill>
                <a:cs typeface="Calibri"/>
              </a:rPr>
              <a:t>supporting service  business</a:t>
            </a:r>
            <a:r>
              <a:rPr sz="1300" spc="30" dirty="0">
                <a:solidFill>
                  <a:prstClr val="black"/>
                </a:solidFill>
                <a:cs typeface="Calibri"/>
              </a:rPr>
              <a:t> </a:t>
            </a:r>
            <a:r>
              <a:rPr sz="1300" spc="-5" dirty="0">
                <a:solidFill>
                  <a:prstClr val="black"/>
                </a:solidFill>
                <a:cs typeface="Calibri"/>
              </a:rPr>
              <a:t>license</a:t>
            </a:r>
            <a:endParaRPr sz="1300">
              <a:solidFill>
                <a:prstClr val="black"/>
              </a:solidFill>
              <a:cs typeface="Calibri"/>
            </a:endParaRPr>
          </a:p>
          <a:p>
            <a:pPr marL="276225" marR="105410" indent="-172720">
              <a:buFontTx/>
              <a:buAutoNum type="arabicPeriod"/>
              <a:tabLst>
                <a:tab pos="276860" algn="l"/>
              </a:tabLst>
            </a:pPr>
            <a:r>
              <a:rPr sz="1300" spc="-10" dirty="0">
                <a:solidFill>
                  <a:prstClr val="black"/>
                </a:solidFill>
                <a:cs typeface="Calibri"/>
              </a:rPr>
              <a:t>Cross </a:t>
            </a:r>
            <a:r>
              <a:rPr sz="1300" spc="-5" dirty="0">
                <a:solidFill>
                  <a:prstClr val="black"/>
                </a:solidFill>
                <a:cs typeface="Calibri"/>
              </a:rPr>
              <a:t>country </a:t>
            </a:r>
            <a:r>
              <a:rPr sz="1300" spc="-10" dirty="0">
                <a:solidFill>
                  <a:prstClr val="black"/>
                </a:solidFill>
                <a:cs typeface="Calibri"/>
              </a:rPr>
              <a:t>power sale </a:t>
            </a:r>
            <a:r>
              <a:rPr sz="1300" spc="-5" dirty="0">
                <a:solidFill>
                  <a:prstClr val="black"/>
                </a:solidFill>
                <a:cs typeface="Calibri"/>
              </a:rPr>
              <a:t>purchase  license</a:t>
            </a:r>
            <a:endParaRPr sz="1300">
              <a:solidFill>
                <a:prstClr val="black"/>
              </a:solidFill>
              <a:cs typeface="Calibri"/>
            </a:endParaRPr>
          </a:p>
          <a:p>
            <a:pPr marL="276225" marR="102870" indent="-172720">
              <a:buFontTx/>
              <a:buAutoNum type="arabicPeriod"/>
              <a:tabLst>
                <a:tab pos="276860" algn="l"/>
              </a:tabLst>
            </a:pPr>
            <a:r>
              <a:rPr sz="1300" spc="-10" dirty="0">
                <a:solidFill>
                  <a:prstClr val="black"/>
                </a:solidFill>
                <a:cs typeface="Calibri"/>
              </a:rPr>
              <a:t>Permit </a:t>
            </a:r>
            <a:r>
              <a:rPr sz="1300" spc="-15" dirty="0">
                <a:solidFill>
                  <a:prstClr val="black"/>
                </a:solidFill>
                <a:cs typeface="Calibri"/>
              </a:rPr>
              <a:t>for </a:t>
            </a:r>
            <a:r>
              <a:rPr sz="1300" spc="-10" dirty="0">
                <a:solidFill>
                  <a:prstClr val="black"/>
                </a:solidFill>
                <a:cs typeface="Calibri"/>
              </a:rPr>
              <a:t>utilization </a:t>
            </a:r>
            <a:r>
              <a:rPr sz="1300" spc="-5" dirty="0">
                <a:solidFill>
                  <a:prstClr val="black"/>
                </a:solidFill>
                <a:cs typeface="Calibri"/>
              </a:rPr>
              <a:t>of electrical  </a:t>
            </a:r>
            <a:r>
              <a:rPr sz="1300" spc="-10" dirty="0">
                <a:solidFill>
                  <a:prstClr val="black"/>
                </a:solidFill>
                <a:cs typeface="Calibri"/>
              </a:rPr>
              <a:t>power </a:t>
            </a:r>
            <a:r>
              <a:rPr sz="1300" spc="-5" dirty="0">
                <a:solidFill>
                  <a:prstClr val="black"/>
                </a:solidFill>
                <a:cs typeface="Calibri"/>
              </a:rPr>
              <a:t>grid </a:t>
            </a:r>
            <a:r>
              <a:rPr sz="1300" spc="-15" dirty="0">
                <a:solidFill>
                  <a:prstClr val="black"/>
                </a:solidFill>
                <a:cs typeface="Calibri"/>
              </a:rPr>
              <a:t>for </a:t>
            </a:r>
            <a:r>
              <a:rPr sz="1300" spc="-10" dirty="0">
                <a:solidFill>
                  <a:prstClr val="black"/>
                </a:solidFill>
                <a:cs typeface="Calibri"/>
              </a:rPr>
              <a:t>telecommunication,  </a:t>
            </a:r>
            <a:r>
              <a:rPr sz="1300" spc="-5" dirty="0">
                <a:solidFill>
                  <a:prstClr val="black"/>
                </a:solidFill>
                <a:cs typeface="Calibri"/>
              </a:rPr>
              <a:t>multimedia, and</a:t>
            </a:r>
            <a:r>
              <a:rPr sz="1300" spc="50" dirty="0">
                <a:solidFill>
                  <a:prstClr val="black"/>
                </a:solidFill>
                <a:cs typeface="Calibri"/>
              </a:rPr>
              <a:t> </a:t>
            </a:r>
            <a:r>
              <a:rPr sz="1300" spc="-10" dirty="0">
                <a:solidFill>
                  <a:prstClr val="black"/>
                </a:solidFill>
                <a:cs typeface="Calibri"/>
              </a:rPr>
              <a:t>informatics</a:t>
            </a:r>
            <a:endParaRPr sz="1300">
              <a:solidFill>
                <a:prstClr val="black"/>
              </a:solidFill>
              <a:cs typeface="Calibri"/>
            </a:endParaRPr>
          </a:p>
          <a:p>
            <a:pPr marL="276225" marR="664210" indent="-172720">
              <a:buFontTx/>
              <a:buAutoNum type="arabicPeriod"/>
              <a:tabLst>
                <a:tab pos="276860" algn="l"/>
              </a:tabLst>
            </a:pPr>
            <a:r>
              <a:rPr sz="1300" spc="-5" dirty="0">
                <a:solidFill>
                  <a:prstClr val="black"/>
                </a:solidFill>
                <a:cs typeface="Calibri"/>
              </a:rPr>
              <a:t>Assignment of geothermal  preliminary survey (PSP)</a:t>
            </a:r>
            <a:endParaRPr sz="1300">
              <a:solidFill>
                <a:prstClr val="black"/>
              </a:solidFill>
              <a:cs typeface="Calibri"/>
            </a:endParaRPr>
          </a:p>
          <a:p>
            <a:pPr marL="276225" indent="-173355">
              <a:buFontTx/>
              <a:buAutoNum type="arabicPeriod"/>
              <a:tabLst>
                <a:tab pos="276860" algn="l"/>
              </a:tabLst>
            </a:pPr>
            <a:r>
              <a:rPr sz="1300" spc="-5" dirty="0">
                <a:solidFill>
                  <a:prstClr val="black"/>
                </a:solidFill>
                <a:cs typeface="Calibri"/>
              </a:rPr>
              <a:t>Geothermal</a:t>
            </a:r>
            <a:r>
              <a:rPr sz="1300" spc="25" dirty="0">
                <a:solidFill>
                  <a:prstClr val="black"/>
                </a:solidFill>
                <a:cs typeface="Calibri"/>
              </a:rPr>
              <a:t> </a:t>
            </a:r>
            <a:r>
              <a:rPr sz="1300" spc="-5" dirty="0">
                <a:solidFill>
                  <a:prstClr val="black"/>
                </a:solidFill>
                <a:cs typeface="Calibri"/>
              </a:rPr>
              <a:t>license</a:t>
            </a:r>
            <a:endParaRPr sz="1300">
              <a:solidFill>
                <a:prstClr val="black"/>
              </a:solidFill>
              <a:cs typeface="Calibri"/>
            </a:endParaRPr>
          </a:p>
          <a:p>
            <a:pPr marL="276225" indent="-173355">
              <a:buFontTx/>
              <a:buAutoNum type="arabicPeriod"/>
              <a:tabLst>
                <a:tab pos="276860" algn="l"/>
              </a:tabLst>
            </a:pPr>
            <a:r>
              <a:rPr sz="1300" spc="-5" dirty="0">
                <a:solidFill>
                  <a:prstClr val="black"/>
                </a:solidFill>
                <a:cs typeface="Calibri"/>
              </a:rPr>
              <a:t>Geothermal supporting</a:t>
            </a:r>
            <a:r>
              <a:rPr sz="1300" spc="20" dirty="0">
                <a:solidFill>
                  <a:prstClr val="black"/>
                </a:solidFill>
                <a:cs typeface="Calibri"/>
              </a:rPr>
              <a:t> </a:t>
            </a:r>
            <a:r>
              <a:rPr sz="1300" spc="-5" dirty="0">
                <a:solidFill>
                  <a:prstClr val="black"/>
                </a:solidFill>
                <a:cs typeface="Calibri"/>
              </a:rPr>
              <a:t>business</a:t>
            </a:r>
            <a:endParaRPr sz="1300">
              <a:solidFill>
                <a:prstClr val="black"/>
              </a:solidFill>
              <a:cs typeface="Calibri"/>
            </a:endParaRPr>
          </a:p>
          <a:p>
            <a:pPr marL="276225"/>
            <a:r>
              <a:rPr sz="1300" spc="-10" dirty="0">
                <a:solidFill>
                  <a:prstClr val="black"/>
                </a:solidFill>
                <a:cs typeface="Calibri"/>
              </a:rPr>
              <a:t>approval</a:t>
            </a:r>
            <a:endParaRPr sz="1300">
              <a:solidFill>
                <a:prstClr val="black"/>
              </a:solidFill>
              <a:cs typeface="Calibri"/>
            </a:endParaRPr>
          </a:p>
          <a:p>
            <a:pPr marL="276225" marR="191770" indent="-264160">
              <a:spcBef>
                <a:spcPts val="5"/>
              </a:spcBef>
              <a:buFontTx/>
              <a:buAutoNum type="arabicPeriod" startAt="10"/>
              <a:tabLst>
                <a:tab pos="276860" algn="l"/>
              </a:tabLst>
            </a:pPr>
            <a:r>
              <a:rPr sz="1300" spc="-5" dirty="0">
                <a:solidFill>
                  <a:prstClr val="black"/>
                </a:solidFill>
                <a:cs typeface="Calibri"/>
              </a:rPr>
              <a:t>Geothermal </a:t>
            </a:r>
            <a:r>
              <a:rPr sz="1300" spc="-10" dirty="0">
                <a:solidFill>
                  <a:prstClr val="black"/>
                </a:solidFill>
                <a:cs typeface="Calibri"/>
              </a:rPr>
              <a:t>explosive warehouse  utilization</a:t>
            </a:r>
            <a:r>
              <a:rPr sz="1300" spc="25" dirty="0">
                <a:solidFill>
                  <a:prstClr val="black"/>
                </a:solidFill>
                <a:cs typeface="Calibri"/>
              </a:rPr>
              <a:t> </a:t>
            </a:r>
            <a:r>
              <a:rPr sz="1300" spc="-5" dirty="0">
                <a:solidFill>
                  <a:prstClr val="black"/>
                </a:solidFill>
                <a:cs typeface="Calibri"/>
              </a:rPr>
              <a:t>permit</a:t>
            </a:r>
            <a:endParaRPr sz="1300">
              <a:solidFill>
                <a:prstClr val="black"/>
              </a:solidFill>
              <a:cs typeface="Calibri"/>
            </a:endParaRPr>
          </a:p>
        </p:txBody>
      </p:sp>
      <p:sp>
        <p:nvSpPr>
          <p:cNvPr id="18" name="object 18"/>
          <p:cNvSpPr txBox="1"/>
          <p:nvPr/>
        </p:nvSpPr>
        <p:spPr>
          <a:xfrm>
            <a:off x="8898890" y="6540728"/>
            <a:ext cx="102870" cy="127635"/>
          </a:xfrm>
          <a:prstGeom prst="rect">
            <a:avLst/>
          </a:prstGeom>
        </p:spPr>
        <p:txBody>
          <a:bodyPr vert="horz" wrap="square" lIns="0" tIns="0" rIns="0" bIns="0" rtlCol="0">
            <a:spAutoFit/>
          </a:bodyPr>
          <a:lstStyle/>
          <a:p>
            <a:pPr marL="25400">
              <a:lnSpc>
                <a:spcPts val="865"/>
              </a:lnSpc>
            </a:pPr>
            <a:fld id="{81D60167-4931-47E6-BA6A-407CBD079E47}" type="slidenum">
              <a:rPr sz="800" dirty="0">
                <a:solidFill>
                  <a:srgbClr val="7E7E7E"/>
                </a:solidFill>
                <a:cs typeface="Calibri"/>
              </a:rPr>
              <a:pPr marL="25400">
                <a:lnSpc>
                  <a:spcPts val="865"/>
                </a:lnSpc>
              </a:pPr>
              <a:t>13</a:t>
            </a:fld>
            <a:endParaRPr sz="800">
              <a:solidFill>
                <a:prstClr val="black"/>
              </a:solidFill>
              <a:cs typeface="Calibri"/>
            </a:endParaRPr>
          </a:p>
        </p:txBody>
      </p:sp>
      <p:sp>
        <p:nvSpPr>
          <p:cNvPr id="16" name="object 16"/>
          <p:cNvSpPr txBox="1"/>
          <p:nvPr/>
        </p:nvSpPr>
        <p:spPr>
          <a:xfrm>
            <a:off x="271719" y="5069975"/>
            <a:ext cx="2895600" cy="926536"/>
          </a:xfrm>
          <a:prstGeom prst="rect">
            <a:avLst/>
          </a:prstGeom>
          <a:solidFill>
            <a:schemeClr val="bg1">
              <a:lumMod val="85000"/>
            </a:schemeClr>
          </a:solidFill>
        </p:spPr>
        <p:txBody>
          <a:bodyPr vert="horz" wrap="square" lIns="0" tIns="33655" rIns="0" bIns="0" rtlCol="0">
            <a:spAutoFit/>
          </a:bodyPr>
          <a:lstStyle/>
          <a:p>
            <a:pPr marL="514350" marR="501015" indent="-9525">
              <a:spcBef>
                <a:spcPts val="265"/>
              </a:spcBef>
            </a:pPr>
            <a:r>
              <a:rPr sz="1600" b="1" spc="-5" dirty="0">
                <a:solidFill>
                  <a:prstClr val="black"/>
                </a:solidFill>
                <a:cs typeface="Calibri"/>
              </a:rPr>
              <a:t>Ministry </a:t>
            </a:r>
            <a:r>
              <a:rPr sz="1600" b="1" spc="-5" dirty="0" smtClean="0">
                <a:solidFill>
                  <a:prstClr val="black"/>
                </a:solidFill>
                <a:cs typeface="Calibri"/>
              </a:rPr>
              <a:t>of</a:t>
            </a:r>
            <a:r>
              <a:rPr lang="en-US" sz="1600" b="1" spc="-5" dirty="0" smtClean="0">
                <a:solidFill>
                  <a:prstClr val="black"/>
                </a:solidFill>
                <a:cs typeface="Calibri"/>
              </a:rPr>
              <a:t> Land and </a:t>
            </a:r>
            <a:r>
              <a:rPr sz="1600" b="1" spc="-5" dirty="0" smtClean="0">
                <a:solidFill>
                  <a:prstClr val="black"/>
                </a:solidFill>
                <a:cs typeface="Calibri"/>
              </a:rPr>
              <a:t>Spatial</a:t>
            </a:r>
            <a:r>
              <a:rPr lang="en-US" sz="1600" b="1" spc="-5" dirty="0" smtClean="0">
                <a:solidFill>
                  <a:prstClr val="black"/>
                </a:solidFill>
                <a:cs typeface="Calibri"/>
              </a:rPr>
              <a:t> Planning</a:t>
            </a:r>
            <a:r>
              <a:rPr sz="1600" b="1" spc="-5" dirty="0" smtClean="0">
                <a:solidFill>
                  <a:prstClr val="black"/>
                </a:solidFill>
                <a:cs typeface="Calibri"/>
              </a:rPr>
              <a:t>/BPN</a:t>
            </a:r>
            <a:endParaRPr sz="1600" dirty="0">
              <a:solidFill>
                <a:prstClr val="black"/>
              </a:solidFill>
              <a:cs typeface="Calibri"/>
            </a:endParaRPr>
          </a:p>
          <a:p>
            <a:pPr marL="90805">
              <a:spcBef>
                <a:spcPts val="10"/>
              </a:spcBef>
            </a:pPr>
            <a:r>
              <a:rPr sz="1300" spc="-5" dirty="0">
                <a:solidFill>
                  <a:prstClr val="black"/>
                </a:solidFill>
                <a:cs typeface="Calibri"/>
              </a:rPr>
              <a:t>1. </a:t>
            </a:r>
            <a:r>
              <a:rPr sz="1300" spc="-10" dirty="0">
                <a:solidFill>
                  <a:prstClr val="black"/>
                </a:solidFill>
                <a:cs typeface="Calibri"/>
              </a:rPr>
              <a:t>Recommendation </a:t>
            </a:r>
            <a:r>
              <a:rPr sz="1300" spc="-15" dirty="0">
                <a:solidFill>
                  <a:prstClr val="black"/>
                </a:solidFill>
                <a:cs typeface="Calibri"/>
              </a:rPr>
              <a:t>for </a:t>
            </a:r>
            <a:r>
              <a:rPr sz="1300" spc="-5" dirty="0">
                <a:solidFill>
                  <a:prstClr val="black"/>
                </a:solidFill>
                <a:cs typeface="Calibri"/>
              </a:rPr>
              <a:t>application</a:t>
            </a:r>
            <a:r>
              <a:rPr sz="1300" spc="-35" dirty="0">
                <a:solidFill>
                  <a:prstClr val="black"/>
                </a:solidFill>
                <a:cs typeface="Calibri"/>
              </a:rPr>
              <a:t> </a:t>
            </a:r>
            <a:r>
              <a:rPr sz="1300" spc="-10" dirty="0">
                <a:solidFill>
                  <a:prstClr val="black"/>
                </a:solidFill>
                <a:cs typeface="Calibri"/>
              </a:rPr>
              <a:t>of</a:t>
            </a:r>
            <a:endParaRPr sz="1300" dirty="0">
              <a:solidFill>
                <a:prstClr val="black"/>
              </a:solidFill>
              <a:cs typeface="Calibri"/>
            </a:endParaRPr>
          </a:p>
          <a:p>
            <a:pPr marL="273685">
              <a:spcBef>
                <a:spcPts val="5"/>
              </a:spcBef>
            </a:pPr>
            <a:r>
              <a:rPr sz="1300" spc="-5" dirty="0">
                <a:solidFill>
                  <a:prstClr val="black"/>
                </a:solidFill>
                <a:cs typeface="Calibri"/>
              </a:rPr>
              <a:t>land</a:t>
            </a:r>
            <a:r>
              <a:rPr sz="1300" spc="15" dirty="0">
                <a:solidFill>
                  <a:prstClr val="black"/>
                </a:solidFill>
                <a:cs typeface="Calibri"/>
              </a:rPr>
              <a:t> </a:t>
            </a:r>
            <a:r>
              <a:rPr sz="1300" spc="-5" dirty="0">
                <a:solidFill>
                  <a:prstClr val="black"/>
                </a:solidFill>
                <a:cs typeface="Calibri"/>
              </a:rPr>
              <a:t>right</a:t>
            </a:r>
            <a:endParaRPr sz="1300" dirty="0">
              <a:solidFill>
                <a:prstClr val="black"/>
              </a:solidFill>
              <a:cs typeface="Calibri"/>
            </a:endParaRPr>
          </a:p>
        </p:txBody>
      </p:sp>
      <p:sp>
        <p:nvSpPr>
          <p:cNvPr id="20" name="object 4"/>
          <p:cNvSpPr txBox="1"/>
          <p:nvPr/>
        </p:nvSpPr>
        <p:spPr>
          <a:xfrm>
            <a:off x="271719" y="377584"/>
            <a:ext cx="6521197" cy="553998"/>
          </a:xfrm>
          <a:prstGeom prst="rect">
            <a:avLst/>
          </a:prstGeom>
          <a:solidFill>
            <a:schemeClr val="bg1"/>
          </a:solidFill>
        </p:spPr>
        <p:txBody>
          <a:bodyPr vert="horz" wrap="square" lIns="0" tIns="0" rIns="0" bIns="0" rtlCol="0">
            <a:spAutoFit/>
          </a:bodyPr>
          <a:lstStyle/>
          <a:p>
            <a:pPr marL="12700" marR="5080">
              <a:lnSpc>
                <a:spcPct val="100000"/>
              </a:lnSpc>
            </a:pPr>
            <a:r>
              <a:rPr lang="en-US" sz="3600" b="1" spc="114" dirty="0" smtClean="0">
                <a:solidFill>
                  <a:srgbClr val="2185C5"/>
                </a:solidFill>
                <a:latin typeface="Trueno" panose="00000500000000000000" pitchFamily="50" charset="0"/>
                <a:cs typeface="Tahoma"/>
              </a:rPr>
              <a:t>Role of Institution</a:t>
            </a:r>
            <a:endParaRPr lang="en-US" sz="3600" b="1" spc="114" dirty="0">
              <a:solidFill>
                <a:srgbClr val="2185C5"/>
              </a:solidFill>
              <a:latin typeface="Trueno" panose="00000500000000000000" pitchFamily="50" charset="0"/>
              <a:cs typeface="Tahoma"/>
            </a:endParaRPr>
          </a:p>
        </p:txBody>
      </p:sp>
    </p:spTree>
    <p:extLst>
      <p:ext uri="{BB962C8B-B14F-4D97-AF65-F5344CB8AC3E}">
        <p14:creationId xmlns:p14="http://schemas.microsoft.com/office/powerpoint/2010/main" val="543589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2"/>
          <p:cNvSpPr/>
          <p:nvPr/>
        </p:nvSpPr>
        <p:spPr>
          <a:xfrm>
            <a:off x="0" y="0"/>
            <a:ext cx="9144000" cy="6858000"/>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F16465"/>
          </a:solidFill>
        </p:spPr>
        <p:txBody>
          <a:bodyPr wrap="square" lIns="0" tIns="0" rIns="0" bIns="0" rtlCol="0"/>
          <a:lstStyle/>
          <a:p>
            <a:endParaRPr/>
          </a:p>
        </p:txBody>
      </p:sp>
      <p:sp>
        <p:nvSpPr>
          <p:cNvPr id="2" name="text 1"/>
          <p:cNvSpPr txBox="1"/>
          <p:nvPr/>
        </p:nvSpPr>
        <p:spPr>
          <a:xfrm>
            <a:off x="1058956" y="4833528"/>
            <a:ext cx="6475940" cy="539828"/>
          </a:xfrm>
          <a:prstGeom prst="rect">
            <a:avLst/>
          </a:prstGeom>
        </p:spPr>
        <p:txBody>
          <a:bodyPr vert="horz" wrap="none" lIns="0" tIns="0" rIns="0" bIns="0" rtlCol="0">
            <a:spAutoFit/>
          </a:bodyPr>
          <a:lstStyle/>
          <a:p>
            <a:r>
              <a:rPr lang="en-US" sz="3508" b="1" spc="9" dirty="0" smtClean="0">
                <a:solidFill>
                  <a:srgbClr val="FFFFFF"/>
                </a:solidFill>
                <a:latin typeface="Arial"/>
                <a:cs typeface="Arial"/>
              </a:rPr>
              <a:t>Project Process and Selection</a:t>
            </a:r>
            <a:endParaRPr sz="3508" dirty="0">
              <a:solidFill>
                <a:prstClr val="black"/>
              </a:solidFill>
              <a:latin typeface="Arial"/>
              <a:cs typeface="Arial"/>
            </a:endParaRPr>
          </a:p>
        </p:txBody>
      </p:sp>
      <p:grpSp>
        <p:nvGrpSpPr>
          <p:cNvPr id="5" name="Group 4"/>
          <p:cNvGrpSpPr/>
          <p:nvPr/>
        </p:nvGrpSpPr>
        <p:grpSpPr>
          <a:xfrm>
            <a:off x="1058956" y="4210107"/>
            <a:ext cx="546100" cy="546100"/>
            <a:chOff x="977891" y="2971800"/>
            <a:chExt cx="546100" cy="546100"/>
          </a:xfrm>
          <a:solidFill>
            <a:schemeClr val="bg1"/>
          </a:solidFill>
        </p:grpSpPr>
        <p:sp>
          <p:nvSpPr>
            <p:cNvPr id="6" name="object 46"/>
            <p:cNvSpPr/>
            <p:nvPr/>
          </p:nvSpPr>
          <p:spPr>
            <a:xfrm>
              <a:off x="977891" y="2971800"/>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solidFill>
                  <a:schemeClr val="accent6">
                    <a:lumMod val="75000"/>
                  </a:schemeClr>
                </a:solidFill>
                <a:latin typeface="Trueno" panose="00000500000000000000" pitchFamily="50" charset="0"/>
              </a:endParaRPr>
            </a:p>
          </p:txBody>
        </p:sp>
        <p:sp>
          <p:nvSpPr>
            <p:cNvPr id="7" name="object 21"/>
            <p:cNvSpPr txBox="1"/>
            <p:nvPr/>
          </p:nvSpPr>
          <p:spPr>
            <a:xfrm>
              <a:off x="1049285" y="3142446"/>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F16465"/>
                  </a:solidFill>
                  <a:latin typeface="Trueno" panose="00000500000000000000" pitchFamily="50" charset="0"/>
                  <a:cs typeface="Arial"/>
                </a:rPr>
                <a:t>0</a:t>
              </a:r>
              <a:r>
                <a:rPr lang="en-US" sz="2400" b="1" spc="65" dirty="0">
                  <a:solidFill>
                    <a:srgbClr val="F16465"/>
                  </a:solidFill>
                  <a:latin typeface="Trueno" panose="00000500000000000000" pitchFamily="50" charset="0"/>
                  <a:cs typeface="Arial"/>
                </a:rPr>
                <a:t>3</a:t>
              </a:r>
              <a:endParaRPr sz="2400" dirty="0">
                <a:solidFill>
                  <a:srgbClr val="F16465"/>
                </a:solidFill>
                <a:latin typeface="Trueno" panose="00000500000000000000" pitchFamily="50" charset="0"/>
                <a:cs typeface="Arial"/>
              </a:endParaRPr>
            </a:p>
          </p:txBody>
        </p:sp>
      </p:grpSp>
      <p:pic>
        <p:nvPicPr>
          <p:cNvPr id="8" name="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478" y="1104728"/>
            <a:ext cx="7842738" cy="2954215"/>
          </a:xfrm>
          <a:prstGeom prst="rect">
            <a:avLst/>
          </a:prstGeom>
        </p:spPr>
      </p:pic>
    </p:spTree>
    <p:extLst>
      <p:ext uri="{BB962C8B-B14F-4D97-AF65-F5344CB8AC3E}">
        <p14:creationId xmlns:p14="http://schemas.microsoft.com/office/powerpoint/2010/main" val="3892005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2"/>
          <p:cNvSpPr/>
          <p:nvPr/>
        </p:nvSpPr>
        <p:spPr>
          <a:xfrm>
            <a:off x="0" y="0"/>
            <a:ext cx="9144000" cy="6858000"/>
          </a:xfrm>
          <a:custGeom>
            <a:avLst/>
            <a:gdLst/>
            <a:ahLst/>
            <a:cxnLst/>
            <a:rect l="l" t="t" r="r" b="b"/>
            <a:pathLst>
              <a:path w="9144000" h="6858000">
                <a:moveTo>
                  <a:pt x="0" y="6857999"/>
                </a:moveTo>
                <a:lnTo>
                  <a:pt x="9143999" y="6857999"/>
                </a:lnTo>
                <a:lnTo>
                  <a:pt x="9143999" y="0"/>
                </a:lnTo>
                <a:lnTo>
                  <a:pt x="0" y="0"/>
                </a:lnTo>
                <a:lnTo>
                  <a:pt x="0" y="6857999"/>
                </a:lnTo>
                <a:close/>
              </a:path>
            </a:pathLst>
          </a:custGeom>
          <a:noFill/>
        </p:spPr>
        <p:txBody>
          <a:bodyPr wrap="square" lIns="0" tIns="0" rIns="0" bIns="0" rtlCol="0"/>
          <a:lstStyle/>
          <a:p>
            <a:endParaRPr/>
          </a:p>
        </p:txBody>
      </p:sp>
      <p:sp>
        <p:nvSpPr>
          <p:cNvPr id="5" name="object 5"/>
          <p:cNvSpPr txBox="1"/>
          <p:nvPr/>
        </p:nvSpPr>
        <p:spPr>
          <a:xfrm>
            <a:off x="386800" y="249200"/>
            <a:ext cx="8583154" cy="461665"/>
          </a:xfrm>
          <a:prstGeom prst="rect">
            <a:avLst/>
          </a:prstGeom>
        </p:spPr>
        <p:txBody>
          <a:bodyPr vert="horz" wrap="square" lIns="0" tIns="0" rIns="0" bIns="0" rtlCol="0">
            <a:spAutoFit/>
          </a:bodyPr>
          <a:lstStyle/>
          <a:p>
            <a:pPr marL="12700" marR="5080">
              <a:lnSpc>
                <a:spcPct val="100000"/>
              </a:lnSpc>
              <a:tabLst>
                <a:tab pos="2010410" algn="l"/>
              </a:tabLst>
            </a:pPr>
            <a:r>
              <a:rPr lang="en-US" sz="3000" spc="50" dirty="0">
                <a:solidFill>
                  <a:srgbClr val="2185C5"/>
                </a:solidFill>
                <a:latin typeface="Trueno" panose="00000500000000000000" pitchFamily="50" charset="0"/>
                <a:cs typeface="Tahoma"/>
              </a:rPr>
              <a:t>Main </a:t>
            </a:r>
            <a:r>
              <a:rPr lang="en-US" sz="3000" spc="50" dirty="0" smtClean="0">
                <a:solidFill>
                  <a:srgbClr val="2185C5"/>
                </a:solidFill>
                <a:latin typeface="Trueno" panose="00000500000000000000" pitchFamily="50" charset="0"/>
                <a:cs typeface="Tahoma"/>
              </a:rPr>
              <a:t>Trends</a:t>
            </a:r>
            <a:endParaRPr lang="en-US" sz="3000" spc="50" dirty="0">
              <a:solidFill>
                <a:srgbClr val="2185C5"/>
              </a:solidFill>
              <a:latin typeface="Trueno" panose="00000500000000000000" pitchFamily="50" charset="0"/>
              <a:cs typeface="Tahoma"/>
            </a:endParaRPr>
          </a:p>
        </p:txBody>
      </p:sp>
      <p:sp>
        <p:nvSpPr>
          <p:cNvPr id="14" name="object 14"/>
          <p:cNvSpPr/>
          <p:nvPr/>
        </p:nvSpPr>
        <p:spPr>
          <a:xfrm>
            <a:off x="386800" y="895930"/>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
        <p:nvSpPr>
          <p:cNvPr id="20" name="object 20"/>
          <p:cNvSpPr/>
          <p:nvPr/>
        </p:nvSpPr>
        <p:spPr>
          <a:xfrm>
            <a:off x="386800" y="6318659"/>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
        <p:nvSpPr>
          <p:cNvPr id="7" name="object 12"/>
          <p:cNvSpPr txBox="1"/>
          <p:nvPr/>
        </p:nvSpPr>
        <p:spPr>
          <a:xfrm>
            <a:off x="386800" y="1130086"/>
            <a:ext cx="4038600" cy="5264646"/>
          </a:xfrm>
          <a:prstGeom prst="rect">
            <a:avLst/>
          </a:prstGeom>
        </p:spPr>
        <p:txBody>
          <a:bodyPr vert="horz" wrap="square" lIns="0" tIns="23495" rIns="0" bIns="0" rtlCol="0">
            <a:spAutoFit/>
          </a:bodyPr>
          <a:lstStyle/>
          <a:p>
            <a:pPr marL="298450" indent="-285750" algn="just">
              <a:lnSpc>
                <a:spcPct val="100000"/>
              </a:lnSpc>
              <a:spcBef>
                <a:spcPts val="90"/>
              </a:spcBef>
              <a:buFont typeface="Arial" panose="020B0604020202020204" pitchFamily="34" charset="0"/>
              <a:buChar char="•"/>
            </a:pPr>
            <a:r>
              <a:rPr sz="1400" spc="-5" dirty="0" smtClean="0">
                <a:solidFill>
                  <a:schemeClr val="tx1">
                    <a:lumMod val="50000"/>
                    <a:lumOff val="50000"/>
                  </a:schemeClr>
                </a:solidFill>
                <a:latin typeface="Trueno" panose="00000500000000000000" pitchFamily="50" charset="0"/>
                <a:cs typeface="Georgia"/>
              </a:rPr>
              <a:t>Indonesia's </a:t>
            </a:r>
            <a:r>
              <a:rPr sz="1400" spc="-5" dirty="0">
                <a:solidFill>
                  <a:schemeClr val="tx1">
                    <a:lumMod val="50000"/>
                    <a:lumOff val="50000"/>
                  </a:schemeClr>
                </a:solidFill>
                <a:latin typeface="Trueno" panose="00000500000000000000" pitchFamily="50" charset="0"/>
                <a:cs typeface="Georgia"/>
              </a:rPr>
              <a:t>construction and projects market is growing and is predicted to continue to </a:t>
            </a:r>
            <a:r>
              <a:rPr sz="1400" spc="-5" dirty="0" smtClean="0">
                <a:solidFill>
                  <a:schemeClr val="tx1">
                    <a:lumMod val="50000"/>
                    <a:lumOff val="50000"/>
                  </a:schemeClr>
                </a:solidFill>
                <a:latin typeface="Trueno" panose="00000500000000000000" pitchFamily="50" charset="0"/>
                <a:cs typeface="Georgia"/>
              </a:rPr>
              <a:t>strengthen,  </a:t>
            </a:r>
            <a:r>
              <a:rPr sz="1400" spc="-5" dirty="0">
                <a:solidFill>
                  <a:schemeClr val="tx1">
                    <a:lumMod val="50000"/>
                    <a:lumOff val="50000"/>
                  </a:schemeClr>
                </a:solidFill>
                <a:latin typeface="Trueno" panose="00000500000000000000" pitchFamily="50" charset="0"/>
                <a:cs typeface="Georgia"/>
              </a:rPr>
              <a:t>which has shown </a:t>
            </a:r>
            <a:r>
              <a:rPr sz="1400" dirty="0">
                <a:solidFill>
                  <a:schemeClr val="tx1">
                    <a:lumMod val="50000"/>
                    <a:lumOff val="50000"/>
                  </a:schemeClr>
                </a:solidFill>
                <a:latin typeface="Trueno" panose="00000500000000000000" pitchFamily="50" charset="0"/>
                <a:cs typeface="Georgia"/>
              </a:rPr>
              <a:t>a </a:t>
            </a:r>
            <a:r>
              <a:rPr sz="1400" spc="-5" dirty="0">
                <a:solidFill>
                  <a:schemeClr val="tx1">
                    <a:lumMod val="50000"/>
                    <a:lumOff val="50000"/>
                  </a:schemeClr>
                </a:solidFill>
                <a:latin typeface="Trueno" panose="00000500000000000000" pitchFamily="50" charset="0"/>
                <a:cs typeface="Georgia"/>
              </a:rPr>
              <a:t>tendency to focus on </a:t>
            </a:r>
            <a:r>
              <a:rPr sz="1600" b="1" spc="-5" dirty="0">
                <a:solidFill>
                  <a:srgbClr val="2185C5"/>
                </a:solidFill>
                <a:latin typeface="Trueno" panose="00000500000000000000" pitchFamily="50" charset="0"/>
                <a:cs typeface="Georgia"/>
              </a:rPr>
              <a:t>transportation and energy-related</a:t>
            </a:r>
            <a:r>
              <a:rPr sz="1600" b="1" spc="-20" dirty="0">
                <a:solidFill>
                  <a:srgbClr val="2185C5"/>
                </a:solidFill>
                <a:latin typeface="Trueno" panose="00000500000000000000" pitchFamily="50" charset="0"/>
                <a:cs typeface="Georgia"/>
              </a:rPr>
              <a:t> </a:t>
            </a:r>
            <a:r>
              <a:rPr sz="1600" b="1" spc="-5" dirty="0">
                <a:solidFill>
                  <a:srgbClr val="2185C5"/>
                </a:solidFill>
                <a:latin typeface="Trueno" panose="00000500000000000000" pitchFamily="50" charset="0"/>
                <a:cs typeface="Georgia"/>
              </a:rPr>
              <a:t>infrastructure</a:t>
            </a:r>
            <a:r>
              <a:rPr sz="1400" spc="-5" dirty="0">
                <a:solidFill>
                  <a:schemeClr val="tx1">
                    <a:lumMod val="50000"/>
                    <a:lumOff val="50000"/>
                  </a:schemeClr>
                </a:solidFill>
                <a:latin typeface="Trueno" panose="00000500000000000000" pitchFamily="50" charset="0"/>
                <a:cs typeface="Georgia"/>
              </a:rPr>
              <a:t>.</a:t>
            </a:r>
            <a:endParaRPr sz="1400" dirty="0">
              <a:solidFill>
                <a:schemeClr val="tx1">
                  <a:lumMod val="50000"/>
                  <a:lumOff val="50000"/>
                </a:schemeClr>
              </a:solidFill>
              <a:latin typeface="Trueno" panose="00000500000000000000" pitchFamily="50" charset="0"/>
              <a:cs typeface="Georgia"/>
            </a:endParaRPr>
          </a:p>
          <a:p>
            <a:pPr marL="285750" indent="-285750" algn="just">
              <a:lnSpc>
                <a:spcPct val="100000"/>
              </a:lnSpc>
              <a:spcBef>
                <a:spcPts val="50"/>
              </a:spcBef>
              <a:buFont typeface="Arial" panose="020B0604020202020204" pitchFamily="34" charset="0"/>
              <a:buChar char="•"/>
            </a:pPr>
            <a:endParaRPr sz="1400" dirty="0">
              <a:solidFill>
                <a:schemeClr val="tx1">
                  <a:lumMod val="50000"/>
                  <a:lumOff val="50000"/>
                </a:schemeClr>
              </a:solidFill>
              <a:latin typeface="Trueno" panose="00000500000000000000" pitchFamily="50" charset="0"/>
              <a:cs typeface="Times New Roman"/>
            </a:endParaRPr>
          </a:p>
          <a:p>
            <a:pPr marL="298450" marR="7620" indent="-285750" algn="just">
              <a:lnSpc>
                <a:spcPct val="114599"/>
              </a:lnSpc>
              <a:buFont typeface="Arial" panose="020B0604020202020204" pitchFamily="34" charset="0"/>
              <a:buChar char="•"/>
            </a:pPr>
            <a:r>
              <a:rPr sz="1400" spc="-5" dirty="0">
                <a:solidFill>
                  <a:schemeClr val="tx1">
                    <a:lumMod val="50000"/>
                    <a:lumOff val="50000"/>
                  </a:schemeClr>
                </a:solidFill>
                <a:latin typeface="Trueno" panose="00000500000000000000" pitchFamily="50" charset="0"/>
                <a:cs typeface="Georgia"/>
              </a:rPr>
              <a:t>While in the past construction and projects tended to be concentrated in western Indonesia, and on Java Island  in particular, President Jokowi has expressed his intention to prioritise the development of </a:t>
            </a:r>
            <a:r>
              <a:rPr sz="1600" b="1" spc="-5" dirty="0">
                <a:solidFill>
                  <a:srgbClr val="2185C5"/>
                </a:solidFill>
                <a:latin typeface="Trueno" panose="00000500000000000000" pitchFamily="50" charset="0"/>
                <a:cs typeface="Georgia"/>
              </a:rPr>
              <a:t>eastern </a:t>
            </a:r>
            <a:r>
              <a:rPr sz="1600" b="1" spc="-5" dirty="0" smtClean="0">
                <a:solidFill>
                  <a:srgbClr val="2185C5"/>
                </a:solidFill>
                <a:latin typeface="Trueno" panose="00000500000000000000" pitchFamily="50" charset="0"/>
                <a:cs typeface="Georgia"/>
              </a:rPr>
              <a:t>Indonesia,</a:t>
            </a:r>
            <a:r>
              <a:rPr lang="en-US" sz="1600" b="1" spc="-5" dirty="0" smtClean="0">
                <a:solidFill>
                  <a:srgbClr val="2185C5"/>
                </a:solidFill>
                <a:latin typeface="Trueno" panose="00000500000000000000" pitchFamily="50" charset="0"/>
                <a:cs typeface="Georgia"/>
              </a:rPr>
              <a:t> </a:t>
            </a:r>
            <a:r>
              <a:rPr sz="1600" b="1" spc="-5" dirty="0" smtClean="0">
                <a:solidFill>
                  <a:srgbClr val="2185C5"/>
                </a:solidFill>
                <a:latin typeface="Trueno" panose="00000500000000000000" pitchFamily="50" charset="0"/>
                <a:cs typeface="Georgia"/>
              </a:rPr>
              <a:t>including </a:t>
            </a:r>
            <a:r>
              <a:rPr sz="1600" b="1" spc="-5" dirty="0">
                <a:solidFill>
                  <a:srgbClr val="2185C5"/>
                </a:solidFill>
                <a:latin typeface="Trueno" panose="00000500000000000000" pitchFamily="50" charset="0"/>
                <a:cs typeface="Georgia"/>
              </a:rPr>
              <a:t>Kalimantan, Nusa Tenggara, Maluku and</a:t>
            </a:r>
            <a:r>
              <a:rPr sz="1600" b="1" spc="-10" dirty="0">
                <a:solidFill>
                  <a:srgbClr val="2185C5"/>
                </a:solidFill>
                <a:latin typeface="Trueno" panose="00000500000000000000" pitchFamily="50" charset="0"/>
                <a:cs typeface="Georgia"/>
              </a:rPr>
              <a:t> </a:t>
            </a:r>
            <a:r>
              <a:rPr sz="1600" b="1" spc="-5" dirty="0">
                <a:solidFill>
                  <a:srgbClr val="2185C5"/>
                </a:solidFill>
                <a:latin typeface="Trueno" panose="00000500000000000000" pitchFamily="50" charset="0"/>
                <a:cs typeface="Georgia"/>
              </a:rPr>
              <a:t>Papua</a:t>
            </a:r>
            <a:r>
              <a:rPr sz="1400" spc="-5" dirty="0">
                <a:solidFill>
                  <a:schemeClr val="tx1">
                    <a:lumMod val="50000"/>
                    <a:lumOff val="50000"/>
                  </a:schemeClr>
                </a:solidFill>
                <a:latin typeface="Trueno" panose="00000500000000000000" pitchFamily="50" charset="0"/>
                <a:cs typeface="Georgia"/>
              </a:rPr>
              <a:t>.</a:t>
            </a:r>
            <a:endParaRPr sz="1400" dirty="0">
              <a:solidFill>
                <a:schemeClr val="tx1">
                  <a:lumMod val="50000"/>
                  <a:lumOff val="50000"/>
                </a:schemeClr>
              </a:solidFill>
              <a:latin typeface="Trueno" panose="00000500000000000000" pitchFamily="50" charset="0"/>
              <a:cs typeface="Georgia"/>
            </a:endParaRPr>
          </a:p>
          <a:p>
            <a:pPr marL="285750" indent="-285750" algn="just">
              <a:lnSpc>
                <a:spcPct val="100000"/>
              </a:lnSpc>
              <a:spcBef>
                <a:spcPts val="50"/>
              </a:spcBef>
              <a:buFont typeface="Arial" panose="020B0604020202020204" pitchFamily="34" charset="0"/>
              <a:buChar char="•"/>
            </a:pPr>
            <a:endParaRPr sz="1400" dirty="0">
              <a:solidFill>
                <a:schemeClr val="tx1">
                  <a:lumMod val="50000"/>
                  <a:lumOff val="50000"/>
                </a:schemeClr>
              </a:solidFill>
              <a:latin typeface="Trueno" panose="00000500000000000000" pitchFamily="50" charset="0"/>
              <a:cs typeface="Times New Roman"/>
            </a:endParaRPr>
          </a:p>
          <a:p>
            <a:pPr marL="298450" marR="5080" indent="-285750" algn="just">
              <a:lnSpc>
                <a:spcPct val="114599"/>
              </a:lnSpc>
              <a:spcBef>
                <a:spcPts val="5"/>
              </a:spcBef>
              <a:buFont typeface="Arial" panose="020B0604020202020204" pitchFamily="34" charset="0"/>
              <a:buChar char="•"/>
            </a:pPr>
            <a:r>
              <a:rPr sz="1400" spc="-5" dirty="0">
                <a:solidFill>
                  <a:schemeClr val="tx1">
                    <a:lumMod val="50000"/>
                    <a:lumOff val="50000"/>
                  </a:schemeClr>
                </a:solidFill>
                <a:latin typeface="Trueno" panose="00000500000000000000" pitchFamily="50" charset="0"/>
                <a:cs typeface="Georgia"/>
              </a:rPr>
              <a:t>The</a:t>
            </a:r>
            <a:r>
              <a:rPr sz="1400" spc="-5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government</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has</a:t>
            </a:r>
            <a:r>
              <a:rPr sz="1400" spc="-4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also</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indicated</a:t>
            </a:r>
            <a:r>
              <a:rPr sz="1400" spc="-5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that</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it</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wants</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to</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encourage</a:t>
            </a:r>
            <a:r>
              <a:rPr sz="1400" spc="-5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private</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parties</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to</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participate</a:t>
            </a:r>
            <a:r>
              <a:rPr sz="1400" spc="-5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in</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infrastructure</a:t>
            </a:r>
            <a:r>
              <a:rPr sz="1400" spc="-4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projects  through</a:t>
            </a:r>
            <a:r>
              <a:rPr sz="1400" spc="-5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various</a:t>
            </a:r>
            <a:r>
              <a:rPr sz="1400" spc="-6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forms</a:t>
            </a:r>
            <a:r>
              <a:rPr sz="1400" spc="-5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of</a:t>
            </a:r>
            <a:r>
              <a:rPr sz="1400" spc="-55"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co-operation,</a:t>
            </a:r>
            <a:r>
              <a:rPr sz="1400" spc="-50" dirty="0">
                <a:solidFill>
                  <a:schemeClr val="tx1">
                    <a:lumMod val="50000"/>
                    <a:lumOff val="50000"/>
                  </a:schemeClr>
                </a:solidFill>
                <a:latin typeface="Trueno" panose="00000500000000000000" pitchFamily="50" charset="0"/>
                <a:cs typeface="Georgia"/>
              </a:rPr>
              <a:t> </a:t>
            </a:r>
            <a:r>
              <a:rPr sz="1400" spc="-5" dirty="0">
                <a:solidFill>
                  <a:schemeClr val="tx1">
                    <a:lumMod val="50000"/>
                    <a:lumOff val="50000"/>
                  </a:schemeClr>
                </a:solidFill>
                <a:latin typeface="Trueno" panose="00000500000000000000" pitchFamily="50" charset="0"/>
                <a:cs typeface="Georgia"/>
              </a:rPr>
              <a:t>including</a:t>
            </a:r>
            <a:r>
              <a:rPr sz="1400" spc="-60" dirty="0">
                <a:solidFill>
                  <a:schemeClr val="tx1">
                    <a:lumMod val="50000"/>
                    <a:lumOff val="50000"/>
                  </a:schemeClr>
                </a:solidFill>
                <a:latin typeface="Trueno" panose="00000500000000000000" pitchFamily="50" charset="0"/>
                <a:cs typeface="Georgia"/>
              </a:rPr>
              <a:t> </a:t>
            </a:r>
            <a:r>
              <a:rPr sz="1600" b="1" spc="-5" dirty="0">
                <a:solidFill>
                  <a:srgbClr val="2185C5"/>
                </a:solidFill>
                <a:latin typeface="Trueno" panose="00000500000000000000" pitchFamily="50" charset="0"/>
                <a:cs typeface="Georgia"/>
              </a:rPr>
              <a:t>public-private</a:t>
            </a:r>
            <a:r>
              <a:rPr sz="1600" b="1" spc="-50" dirty="0">
                <a:solidFill>
                  <a:srgbClr val="2185C5"/>
                </a:solidFill>
                <a:latin typeface="Trueno" panose="00000500000000000000" pitchFamily="50" charset="0"/>
                <a:cs typeface="Georgia"/>
              </a:rPr>
              <a:t> </a:t>
            </a:r>
            <a:r>
              <a:rPr sz="1600" b="1" spc="-5" dirty="0">
                <a:solidFill>
                  <a:srgbClr val="2185C5"/>
                </a:solidFill>
                <a:latin typeface="Trueno" panose="00000500000000000000" pitchFamily="50" charset="0"/>
                <a:cs typeface="Georgia"/>
              </a:rPr>
              <a:t>partnership</a:t>
            </a:r>
            <a:r>
              <a:rPr sz="1600" b="1" spc="-55" dirty="0">
                <a:solidFill>
                  <a:srgbClr val="2185C5"/>
                </a:solidFill>
                <a:latin typeface="Trueno" panose="00000500000000000000" pitchFamily="50" charset="0"/>
                <a:cs typeface="Georgia"/>
              </a:rPr>
              <a:t> </a:t>
            </a:r>
            <a:r>
              <a:rPr sz="1600" b="1" dirty="0">
                <a:solidFill>
                  <a:srgbClr val="2185C5"/>
                </a:solidFill>
                <a:latin typeface="Trueno" panose="00000500000000000000" pitchFamily="50" charset="0"/>
                <a:cs typeface="Georgia"/>
              </a:rPr>
              <a:t>(PPP)</a:t>
            </a:r>
            <a:r>
              <a:rPr sz="1600" b="1" spc="-50" dirty="0">
                <a:solidFill>
                  <a:srgbClr val="2185C5"/>
                </a:solidFill>
                <a:latin typeface="Trueno" panose="00000500000000000000" pitchFamily="50" charset="0"/>
                <a:cs typeface="Georgia"/>
              </a:rPr>
              <a:t> </a:t>
            </a:r>
            <a:r>
              <a:rPr sz="1600" b="1" spc="-5" dirty="0">
                <a:solidFill>
                  <a:srgbClr val="2185C5"/>
                </a:solidFill>
                <a:latin typeface="Trueno" panose="00000500000000000000" pitchFamily="50" charset="0"/>
                <a:cs typeface="Georgia"/>
              </a:rPr>
              <a:t>schemes</a:t>
            </a:r>
            <a:r>
              <a:rPr sz="1600" b="1" spc="-5" dirty="0">
                <a:solidFill>
                  <a:schemeClr val="tx1">
                    <a:lumMod val="50000"/>
                    <a:lumOff val="50000"/>
                  </a:schemeClr>
                </a:solidFill>
                <a:latin typeface="Trueno" panose="00000500000000000000" pitchFamily="50" charset="0"/>
                <a:cs typeface="Georgia"/>
              </a:rPr>
              <a:t>.</a:t>
            </a:r>
            <a:r>
              <a:rPr sz="1600" b="1" spc="-55" dirty="0">
                <a:solidFill>
                  <a:schemeClr val="tx1">
                    <a:lumMod val="50000"/>
                    <a:lumOff val="50000"/>
                  </a:schemeClr>
                </a:solidFill>
                <a:latin typeface="Trueno" panose="00000500000000000000" pitchFamily="50" charset="0"/>
                <a:cs typeface="Georgia"/>
              </a:rPr>
              <a:t> </a:t>
            </a:r>
            <a:endParaRPr lang="en-US" sz="1600" b="1" spc="-55" dirty="0" smtClean="0">
              <a:solidFill>
                <a:schemeClr val="tx1">
                  <a:lumMod val="50000"/>
                  <a:lumOff val="50000"/>
                </a:schemeClr>
              </a:solidFill>
              <a:latin typeface="Trueno" panose="00000500000000000000" pitchFamily="50" charset="0"/>
              <a:cs typeface="Georgia"/>
            </a:endParaRPr>
          </a:p>
        </p:txBody>
      </p:sp>
      <p:sp>
        <p:nvSpPr>
          <p:cNvPr id="9" name="object 2"/>
          <p:cNvSpPr/>
          <p:nvPr/>
        </p:nvSpPr>
        <p:spPr>
          <a:xfrm>
            <a:off x="4812201" y="3772041"/>
            <a:ext cx="3592212" cy="2546618"/>
          </a:xfrm>
          <a:prstGeom prst="rect">
            <a:avLst/>
          </a:prstGeom>
          <a:blipFill>
            <a:blip r:embed="rId3" cstate="print">
              <a:extLst>
                <a:ext uri="{28A0092B-C50C-407E-A947-70E740481C1C}">
                  <a14:useLocalDpi xmlns:a14="http://schemas.microsoft.com/office/drawing/2010/main" val="0"/>
                </a:ext>
              </a:extLst>
            </a:blip>
            <a:stretch>
              <a:fillRect/>
            </a:stretch>
          </a:blipFill>
        </p:spPr>
        <p:txBody>
          <a:bodyPr wrap="square" lIns="0" tIns="0" rIns="0" bIns="0" rtlCol="0"/>
          <a:lstStyle/>
          <a:p>
            <a:endParaRPr sz="1350"/>
          </a:p>
        </p:txBody>
      </p:sp>
      <p:sp>
        <p:nvSpPr>
          <p:cNvPr id="10" name="object 3"/>
          <p:cNvSpPr/>
          <p:nvPr/>
        </p:nvSpPr>
        <p:spPr>
          <a:xfrm>
            <a:off x="4812200" y="895930"/>
            <a:ext cx="3592213" cy="2640646"/>
          </a:xfrm>
          <a:prstGeom prst="rect">
            <a:avLst/>
          </a:prstGeom>
          <a:blipFill>
            <a:blip r:embed="rId4" cstate="print">
              <a:extLst>
                <a:ext uri="{28A0092B-C50C-407E-A947-70E740481C1C}">
                  <a14:useLocalDpi xmlns:a14="http://schemas.microsoft.com/office/drawing/2010/main" val="0"/>
                </a:ext>
              </a:extLst>
            </a:blip>
            <a:stretch>
              <a:fillRect/>
            </a:stretch>
          </a:blipFill>
        </p:spPr>
        <p:txBody>
          <a:bodyPr wrap="square" lIns="0" tIns="0" rIns="0" bIns="0" rtlCol="0"/>
          <a:lstStyle/>
          <a:p>
            <a:endParaRPr sz="1350"/>
          </a:p>
        </p:txBody>
      </p:sp>
    </p:spTree>
    <p:extLst>
      <p:ext uri="{BB962C8B-B14F-4D97-AF65-F5344CB8AC3E}">
        <p14:creationId xmlns:p14="http://schemas.microsoft.com/office/powerpoint/2010/main" val="941226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75710D-75A2-413B-8761-6DB0D32AC68E}"/>
              </a:ext>
            </a:extLst>
          </p:cNvPr>
          <p:cNvSpPr txBox="1">
            <a:spLocks/>
          </p:cNvSpPr>
          <p:nvPr/>
        </p:nvSpPr>
        <p:spPr>
          <a:xfrm>
            <a:off x="263741" y="259384"/>
            <a:ext cx="3631885" cy="11957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ko-KR" sz="4500" b="1" dirty="0" smtClean="0">
                <a:solidFill>
                  <a:srgbClr val="2185C5"/>
                </a:solidFill>
                <a:latin typeface="Trueno" panose="00000500000000000000" pitchFamily="50" charset="0"/>
              </a:rPr>
              <a:t>Regulation</a:t>
            </a:r>
            <a:endParaRPr lang="ko-KR" altLang="en-US" sz="4050" b="1" dirty="0">
              <a:solidFill>
                <a:srgbClr val="2185C5"/>
              </a:solidFill>
              <a:latin typeface="Trueno" panose="00000500000000000000" pitchFamily="50" charset="0"/>
            </a:endParaRPr>
          </a:p>
        </p:txBody>
      </p:sp>
      <p:pic>
        <p:nvPicPr>
          <p:cNvPr id="5" name="Picture 4"/>
          <p:cNvPicPr>
            <a:picLocks noChangeAspect="1"/>
          </p:cNvPicPr>
          <p:nvPr/>
        </p:nvPicPr>
        <p:blipFill>
          <a:blip r:embed="rId2"/>
          <a:stretch>
            <a:fillRect/>
          </a:stretch>
        </p:blipFill>
        <p:spPr>
          <a:xfrm>
            <a:off x="4341181" y="622334"/>
            <a:ext cx="4802819" cy="5740868"/>
          </a:xfrm>
          <a:prstGeom prst="rect">
            <a:avLst/>
          </a:prstGeom>
        </p:spPr>
      </p:pic>
      <p:sp>
        <p:nvSpPr>
          <p:cNvPr id="8" name="TextBox 7"/>
          <p:cNvSpPr txBox="1"/>
          <p:nvPr/>
        </p:nvSpPr>
        <p:spPr>
          <a:xfrm>
            <a:off x="146481" y="6363202"/>
            <a:ext cx="4194700" cy="253916"/>
          </a:xfrm>
          <a:prstGeom prst="rect">
            <a:avLst/>
          </a:prstGeom>
          <a:noFill/>
        </p:spPr>
        <p:txBody>
          <a:bodyPr wrap="square" rtlCol="0">
            <a:spAutoFit/>
          </a:bodyPr>
          <a:lstStyle/>
          <a:p>
            <a:r>
              <a:rPr lang="en-US" sz="1050" i="1" dirty="0"/>
              <a:t>Source: PPP Infrastructure Project Plan in Indonesia 2018 (</a:t>
            </a:r>
            <a:r>
              <a:rPr lang="en-US" sz="1050" i="1" dirty="0" err="1"/>
              <a:t>Bappenas</a:t>
            </a:r>
            <a:r>
              <a:rPr lang="en-US" sz="1050" i="1" dirty="0"/>
              <a:t> 2018)</a:t>
            </a:r>
            <a:endParaRPr lang="en-US" sz="1050" i="1" dirty="0"/>
          </a:p>
        </p:txBody>
      </p:sp>
      <p:pic>
        <p:nvPicPr>
          <p:cNvPr id="10" name="Picture 9"/>
          <p:cNvPicPr>
            <a:picLocks noChangeAspect="1"/>
          </p:cNvPicPr>
          <p:nvPr/>
        </p:nvPicPr>
        <p:blipFill rotWithShape="1">
          <a:blip r:embed="rId3"/>
          <a:srcRect r="48083"/>
          <a:stretch/>
        </p:blipFill>
        <p:spPr>
          <a:xfrm>
            <a:off x="0" y="1386244"/>
            <a:ext cx="4641680" cy="3930736"/>
          </a:xfrm>
          <a:prstGeom prst="rect">
            <a:avLst/>
          </a:prstGeom>
        </p:spPr>
      </p:pic>
    </p:spTree>
    <p:extLst>
      <p:ext uri="{BB962C8B-B14F-4D97-AF65-F5344CB8AC3E}">
        <p14:creationId xmlns:p14="http://schemas.microsoft.com/office/powerpoint/2010/main" val="39285009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2" name="Image"/>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50322"/>
            <a:ext cx="9144000" cy="6330462"/>
          </a:xfrm>
          <a:prstGeom prst="rect">
            <a:avLst/>
          </a:prstGeom>
        </p:spPr>
      </p:pic>
      <p:pic>
        <p:nvPicPr>
          <p:cNvPr id="286" name="Image"/>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310" y="6463898"/>
            <a:ext cx="456935" cy="248680"/>
          </a:xfrm>
          <a:prstGeom prst="rect">
            <a:avLst/>
          </a:prstGeom>
        </p:spPr>
      </p:pic>
      <p:pic>
        <p:nvPicPr>
          <p:cNvPr id="288" name="Image"/>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57939" y="1214607"/>
            <a:ext cx="370585" cy="329497"/>
          </a:xfrm>
          <a:prstGeom prst="rect">
            <a:avLst/>
          </a:prstGeom>
        </p:spPr>
      </p:pic>
      <p:sp>
        <p:nvSpPr>
          <p:cNvPr id="538" name="object 538"/>
          <p:cNvSpPr/>
          <p:nvPr/>
        </p:nvSpPr>
        <p:spPr>
          <a:xfrm>
            <a:off x="2877956" y="1196526"/>
            <a:ext cx="444011" cy="396732"/>
          </a:xfrm>
          <a:custGeom>
            <a:avLst/>
            <a:gdLst/>
            <a:ahLst/>
            <a:cxnLst/>
            <a:rect l="l" t="t" r="r" b="b"/>
            <a:pathLst>
              <a:path w="481012" h="429793">
                <a:moveTo>
                  <a:pt x="4763" y="425031"/>
                </a:moveTo>
                <a:lnTo>
                  <a:pt x="4763" y="4762"/>
                </a:lnTo>
                <a:lnTo>
                  <a:pt x="476250" y="4762"/>
                </a:lnTo>
                <a:lnTo>
                  <a:pt x="476250" y="425031"/>
                </a:lnTo>
                <a:lnTo>
                  <a:pt x="4763" y="425031"/>
                </a:lnTo>
                <a:close/>
              </a:path>
            </a:pathLst>
          </a:custGeom>
          <a:ln w="9525">
            <a:solidFill>
              <a:srgbClr val="FFFFFF"/>
            </a:solidFill>
          </a:ln>
        </p:spPr>
        <p:txBody>
          <a:bodyPr wrap="square" lIns="0" tIns="0" rIns="0" bIns="0" rtlCol="0">
            <a:noAutofit/>
          </a:bodyPr>
          <a:lstStyle/>
          <a:p>
            <a:endParaRPr sz="1662">
              <a:solidFill>
                <a:prstClr val="black"/>
              </a:solidFill>
            </a:endParaRPr>
          </a:p>
        </p:txBody>
      </p:sp>
      <p:sp>
        <p:nvSpPr>
          <p:cNvPr id="539" name="object 539"/>
          <p:cNvSpPr/>
          <p:nvPr/>
        </p:nvSpPr>
        <p:spPr>
          <a:xfrm>
            <a:off x="2880946" y="1600351"/>
            <a:ext cx="6215224" cy="3032994"/>
          </a:xfrm>
          <a:custGeom>
            <a:avLst/>
            <a:gdLst/>
            <a:ahLst/>
            <a:cxnLst/>
            <a:rect l="l" t="t" r="r" b="b"/>
            <a:pathLst>
              <a:path w="6733159" h="3285744">
                <a:moveTo>
                  <a:pt x="0" y="3285744"/>
                </a:moveTo>
                <a:lnTo>
                  <a:pt x="0" y="0"/>
                </a:lnTo>
                <a:lnTo>
                  <a:pt x="6733159" y="0"/>
                </a:lnTo>
                <a:lnTo>
                  <a:pt x="6733159" y="3285744"/>
                </a:lnTo>
                <a:lnTo>
                  <a:pt x="0" y="3285744"/>
                </a:lnTo>
                <a:close/>
              </a:path>
            </a:pathLst>
          </a:custGeom>
          <a:solidFill>
            <a:schemeClr val="bg1">
              <a:lumMod val="85000"/>
            </a:schemeClr>
          </a:solidFill>
        </p:spPr>
        <p:txBody>
          <a:bodyPr wrap="square" lIns="0" tIns="0" rIns="0" bIns="0" rtlCol="0">
            <a:noAutofit/>
          </a:bodyPr>
          <a:lstStyle/>
          <a:p>
            <a:endParaRPr sz="1662">
              <a:solidFill>
                <a:prstClr val="black"/>
              </a:solidFill>
            </a:endParaRPr>
          </a:p>
        </p:txBody>
      </p:sp>
      <p:sp>
        <p:nvSpPr>
          <p:cNvPr id="540" name="object 540"/>
          <p:cNvSpPr/>
          <p:nvPr/>
        </p:nvSpPr>
        <p:spPr>
          <a:xfrm>
            <a:off x="5818515" y="3598244"/>
            <a:ext cx="2876609" cy="432183"/>
          </a:xfrm>
          <a:custGeom>
            <a:avLst/>
            <a:gdLst/>
            <a:ahLst/>
            <a:cxnLst/>
            <a:rect l="l" t="t" r="r" b="b"/>
            <a:pathLst>
              <a:path w="3116326" h="468198">
                <a:moveTo>
                  <a:pt x="0" y="468199"/>
                </a:moveTo>
                <a:lnTo>
                  <a:pt x="0" y="0"/>
                </a:lnTo>
                <a:lnTo>
                  <a:pt x="3116326" y="0"/>
                </a:lnTo>
                <a:lnTo>
                  <a:pt x="3116326" y="468199"/>
                </a:lnTo>
                <a:lnTo>
                  <a:pt x="0" y="468199"/>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541" name="object 541"/>
          <p:cNvSpPr/>
          <p:nvPr/>
        </p:nvSpPr>
        <p:spPr>
          <a:xfrm>
            <a:off x="2886808" y="1597537"/>
            <a:ext cx="2705921" cy="363415"/>
          </a:xfrm>
          <a:custGeom>
            <a:avLst/>
            <a:gdLst/>
            <a:ahLst/>
            <a:cxnLst/>
            <a:rect l="l" t="t" r="r" b="b"/>
            <a:pathLst>
              <a:path w="2931414" h="393700">
                <a:moveTo>
                  <a:pt x="0" y="393700"/>
                </a:moveTo>
                <a:lnTo>
                  <a:pt x="0" y="0"/>
                </a:lnTo>
                <a:lnTo>
                  <a:pt x="2931414" y="0"/>
                </a:lnTo>
                <a:lnTo>
                  <a:pt x="2931414"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542" name="object 542"/>
          <p:cNvSpPr/>
          <p:nvPr/>
        </p:nvSpPr>
        <p:spPr>
          <a:xfrm>
            <a:off x="2886808" y="2394355"/>
            <a:ext cx="2708031" cy="363415"/>
          </a:xfrm>
          <a:custGeom>
            <a:avLst/>
            <a:gdLst/>
            <a:ahLst/>
            <a:cxnLst/>
            <a:rect l="l" t="t" r="r" b="b"/>
            <a:pathLst>
              <a:path w="2933700" h="393700">
                <a:moveTo>
                  <a:pt x="0" y="393700"/>
                </a:moveTo>
                <a:lnTo>
                  <a:pt x="0" y="0"/>
                </a:lnTo>
                <a:lnTo>
                  <a:pt x="2933700" y="0"/>
                </a:lnTo>
                <a:lnTo>
                  <a:pt x="2933700"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543" name="object 543"/>
          <p:cNvSpPr/>
          <p:nvPr/>
        </p:nvSpPr>
        <p:spPr>
          <a:xfrm>
            <a:off x="2886808" y="3327605"/>
            <a:ext cx="2708031" cy="411972"/>
          </a:xfrm>
          <a:custGeom>
            <a:avLst/>
            <a:gdLst/>
            <a:ahLst/>
            <a:cxnLst/>
            <a:rect l="l" t="t" r="r" b="b"/>
            <a:pathLst>
              <a:path w="2933700" h="446303">
                <a:moveTo>
                  <a:pt x="0" y="446304"/>
                </a:moveTo>
                <a:lnTo>
                  <a:pt x="0" y="0"/>
                </a:lnTo>
                <a:lnTo>
                  <a:pt x="2933700" y="0"/>
                </a:lnTo>
                <a:lnTo>
                  <a:pt x="2933700" y="446304"/>
                </a:lnTo>
                <a:lnTo>
                  <a:pt x="0" y="446304"/>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544" name="object 544"/>
          <p:cNvSpPr/>
          <p:nvPr/>
        </p:nvSpPr>
        <p:spPr>
          <a:xfrm>
            <a:off x="5804916" y="1595837"/>
            <a:ext cx="2876610" cy="361950"/>
          </a:xfrm>
          <a:custGeom>
            <a:avLst/>
            <a:gdLst/>
            <a:ahLst/>
            <a:cxnLst/>
            <a:rect l="l" t="t" r="r" b="b"/>
            <a:pathLst>
              <a:path w="3116327" h="392112">
                <a:moveTo>
                  <a:pt x="0" y="392113"/>
                </a:moveTo>
                <a:lnTo>
                  <a:pt x="0" y="0"/>
                </a:lnTo>
                <a:lnTo>
                  <a:pt x="3116327" y="0"/>
                </a:lnTo>
                <a:lnTo>
                  <a:pt x="3116327" y="392113"/>
                </a:lnTo>
                <a:lnTo>
                  <a:pt x="0" y="392113"/>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545" name="object 545"/>
          <p:cNvSpPr/>
          <p:nvPr/>
        </p:nvSpPr>
        <p:spPr>
          <a:xfrm>
            <a:off x="35888" y="1600398"/>
            <a:ext cx="2724209" cy="5049833"/>
          </a:xfrm>
          <a:custGeom>
            <a:avLst/>
            <a:gdLst/>
            <a:ahLst/>
            <a:cxnLst/>
            <a:rect l="l" t="t" r="r" b="b"/>
            <a:pathLst>
              <a:path w="2951226" h="5470652">
                <a:moveTo>
                  <a:pt x="0" y="5470652"/>
                </a:moveTo>
                <a:lnTo>
                  <a:pt x="0" y="0"/>
                </a:lnTo>
                <a:lnTo>
                  <a:pt x="2951226" y="0"/>
                </a:lnTo>
                <a:lnTo>
                  <a:pt x="2951226" y="5470652"/>
                </a:lnTo>
                <a:lnTo>
                  <a:pt x="0" y="5470652"/>
                </a:lnTo>
                <a:close/>
              </a:path>
            </a:pathLst>
          </a:custGeom>
          <a:solidFill>
            <a:schemeClr val="bg1">
              <a:lumMod val="85000"/>
            </a:schemeClr>
          </a:solidFill>
        </p:spPr>
        <p:txBody>
          <a:bodyPr wrap="square" lIns="0" tIns="0" rIns="0" bIns="0" rtlCol="0">
            <a:noAutofit/>
          </a:bodyPr>
          <a:lstStyle/>
          <a:p>
            <a:endParaRPr sz="1662">
              <a:solidFill>
                <a:prstClr val="black"/>
              </a:solidFill>
            </a:endParaRPr>
          </a:p>
        </p:txBody>
      </p:sp>
      <p:sp>
        <p:nvSpPr>
          <p:cNvPr id="546" name="object 546"/>
          <p:cNvSpPr/>
          <p:nvPr/>
        </p:nvSpPr>
        <p:spPr>
          <a:xfrm>
            <a:off x="107924" y="5035681"/>
            <a:ext cx="2505808" cy="363415"/>
          </a:xfrm>
          <a:custGeom>
            <a:avLst/>
            <a:gdLst/>
            <a:ahLst/>
            <a:cxnLst/>
            <a:rect l="l" t="t" r="r" b="b"/>
            <a:pathLst>
              <a:path w="2714625" h="393700">
                <a:moveTo>
                  <a:pt x="0" y="393700"/>
                </a:moveTo>
                <a:lnTo>
                  <a:pt x="0" y="0"/>
                </a:lnTo>
                <a:lnTo>
                  <a:pt x="2714625" y="0"/>
                </a:lnTo>
                <a:lnTo>
                  <a:pt x="2714625"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547" name="object 547"/>
          <p:cNvSpPr/>
          <p:nvPr/>
        </p:nvSpPr>
        <p:spPr>
          <a:xfrm>
            <a:off x="35888" y="1237945"/>
            <a:ext cx="2296076" cy="252984"/>
          </a:xfrm>
          <a:custGeom>
            <a:avLst/>
            <a:gdLst/>
            <a:ahLst/>
            <a:cxnLst/>
            <a:rect l="l" t="t" r="r" b="b"/>
            <a:pathLst>
              <a:path w="2355723" h="322262">
                <a:moveTo>
                  <a:pt x="0" y="322263"/>
                </a:moveTo>
                <a:lnTo>
                  <a:pt x="0" y="0"/>
                </a:lnTo>
                <a:lnTo>
                  <a:pt x="2355723" y="0"/>
                </a:lnTo>
                <a:lnTo>
                  <a:pt x="2355723" y="322263"/>
                </a:lnTo>
                <a:lnTo>
                  <a:pt x="0" y="322263"/>
                </a:lnTo>
                <a:close/>
              </a:path>
            </a:pathLst>
          </a:custGeom>
          <a:solidFill>
            <a:srgbClr val="2185C5"/>
          </a:solidFill>
        </p:spPr>
        <p:txBody>
          <a:bodyPr wrap="square" lIns="0" tIns="0" rIns="0" bIns="0" rtlCol="0">
            <a:noAutofit/>
          </a:bodyPr>
          <a:lstStyle/>
          <a:p>
            <a:endParaRPr sz="1662">
              <a:solidFill>
                <a:prstClr val="black"/>
              </a:solidFill>
            </a:endParaRPr>
          </a:p>
        </p:txBody>
      </p:sp>
      <p:sp>
        <p:nvSpPr>
          <p:cNvPr id="3" name="text 1"/>
          <p:cNvSpPr txBox="1"/>
          <p:nvPr/>
        </p:nvSpPr>
        <p:spPr>
          <a:xfrm>
            <a:off x="153022" y="1265949"/>
            <a:ext cx="1497589" cy="213135"/>
          </a:xfrm>
          <a:prstGeom prst="rect">
            <a:avLst/>
          </a:prstGeom>
        </p:spPr>
        <p:txBody>
          <a:bodyPr vert="horz" wrap="none" lIns="0" tIns="0" rIns="0" bIns="0" rtlCol="0">
            <a:spAutoFit/>
          </a:bodyPr>
          <a:lstStyle/>
          <a:p>
            <a:r>
              <a:rPr sz="1385" b="1" spc="9" dirty="0">
                <a:solidFill>
                  <a:srgbClr val="FFFFFF"/>
                </a:solidFill>
                <a:latin typeface="Arial"/>
                <a:cs typeface="Arial"/>
              </a:rPr>
              <a:t>1. Fiscal Reforms</a:t>
            </a:r>
            <a:endParaRPr sz="1385" dirty="0">
              <a:solidFill>
                <a:prstClr val="black"/>
              </a:solidFill>
              <a:latin typeface="Arial"/>
              <a:cs typeface="Arial"/>
            </a:endParaRPr>
          </a:p>
        </p:txBody>
      </p:sp>
      <p:sp>
        <p:nvSpPr>
          <p:cNvPr id="548" name="object 548"/>
          <p:cNvSpPr/>
          <p:nvPr/>
        </p:nvSpPr>
        <p:spPr>
          <a:xfrm>
            <a:off x="2876657" y="1246631"/>
            <a:ext cx="2297723" cy="297473"/>
          </a:xfrm>
          <a:custGeom>
            <a:avLst/>
            <a:gdLst/>
            <a:ahLst/>
            <a:cxnLst/>
            <a:rect l="l" t="t" r="r" b="b"/>
            <a:pathLst>
              <a:path w="2489200" h="322262">
                <a:moveTo>
                  <a:pt x="0" y="322263"/>
                </a:moveTo>
                <a:lnTo>
                  <a:pt x="0" y="0"/>
                </a:lnTo>
                <a:lnTo>
                  <a:pt x="2489200" y="0"/>
                </a:lnTo>
                <a:lnTo>
                  <a:pt x="2489200" y="322263"/>
                </a:lnTo>
                <a:lnTo>
                  <a:pt x="0" y="322263"/>
                </a:lnTo>
                <a:close/>
              </a:path>
            </a:pathLst>
          </a:custGeom>
          <a:solidFill>
            <a:srgbClr val="2185C5"/>
          </a:solidFill>
        </p:spPr>
        <p:txBody>
          <a:bodyPr wrap="square" lIns="0" tIns="0" rIns="0" bIns="0" rtlCol="0">
            <a:noAutofit/>
          </a:bodyPr>
          <a:lstStyle/>
          <a:p>
            <a:endParaRPr sz="1662">
              <a:solidFill>
                <a:prstClr val="black"/>
              </a:solidFill>
            </a:endParaRPr>
          </a:p>
        </p:txBody>
      </p:sp>
      <p:sp>
        <p:nvSpPr>
          <p:cNvPr id="4" name="text 1"/>
          <p:cNvSpPr txBox="1"/>
          <p:nvPr/>
        </p:nvSpPr>
        <p:spPr>
          <a:xfrm>
            <a:off x="2969694" y="1287452"/>
            <a:ext cx="2010615" cy="213135"/>
          </a:xfrm>
          <a:prstGeom prst="rect">
            <a:avLst/>
          </a:prstGeom>
        </p:spPr>
        <p:txBody>
          <a:bodyPr vert="horz" wrap="none" lIns="0" tIns="0" rIns="0" bIns="0" rtlCol="0">
            <a:spAutoFit/>
          </a:bodyPr>
          <a:lstStyle/>
          <a:p>
            <a:r>
              <a:rPr sz="1385" b="1" spc="9" dirty="0">
                <a:solidFill>
                  <a:srgbClr val="FFFFFF"/>
                </a:solidFill>
                <a:latin typeface="Arial"/>
                <a:cs typeface="Arial"/>
              </a:rPr>
              <a:t>2. Institutional Reforms</a:t>
            </a:r>
            <a:endParaRPr sz="1385" dirty="0">
              <a:solidFill>
                <a:prstClr val="black"/>
              </a:solidFill>
              <a:latin typeface="Arial"/>
              <a:cs typeface="Arial"/>
            </a:endParaRPr>
          </a:p>
        </p:txBody>
      </p:sp>
      <p:sp>
        <p:nvSpPr>
          <p:cNvPr id="5" name="text 1"/>
          <p:cNvSpPr txBox="1"/>
          <p:nvPr/>
        </p:nvSpPr>
        <p:spPr>
          <a:xfrm>
            <a:off x="180629" y="2018631"/>
            <a:ext cx="2499915" cy="673389"/>
          </a:xfrm>
          <a:prstGeom prst="rect">
            <a:avLst/>
          </a:prstGeom>
        </p:spPr>
        <p:txBody>
          <a:bodyPr vert="horz" wrap="none" lIns="0" tIns="0" rIns="0" bIns="0" rtlCol="0">
            <a:spAutoFit/>
          </a:bodyPr>
          <a:lstStyle/>
          <a:p>
            <a:r>
              <a:rPr sz="1052" b="1" spc="9" dirty="0">
                <a:solidFill>
                  <a:prstClr val="black"/>
                </a:solidFill>
                <a:latin typeface="Arial"/>
                <a:cs typeface="Arial"/>
              </a:rPr>
              <a:t>Increase project financial feasibility </a:t>
            </a:r>
            <a:r>
              <a:rPr sz="1052" spc="9" dirty="0">
                <a:solidFill>
                  <a:prstClr val="black"/>
                </a:solidFill>
                <a:latin typeface="Arial"/>
                <a:cs typeface="Arial"/>
              </a:rPr>
              <a:t>by</a:t>
            </a:r>
            <a:endParaRPr sz="1015" dirty="0">
              <a:solidFill>
                <a:prstClr val="black"/>
              </a:solidFill>
              <a:latin typeface="Arial"/>
              <a:cs typeface="Arial"/>
            </a:endParaRPr>
          </a:p>
          <a:p>
            <a:r>
              <a:rPr sz="1108" spc="9" dirty="0">
                <a:solidFill>
                  <a:prstClr val="black"/>
                </a:solidFill>
                <a:latin typeface="Arial"/>
                <a:cs typeface="Arial"/>
              </a:rPr>
              <a:t>contributing up to 49% of the</a:t>
            </a:r>
            <a:endParaRPr sz="1108" dirty="0">
              <a:solidFill>
                <a:prstClr val="black"/>
              </a:solidFill>
              <a:latin typeface="Arial"/>
              <a:cs typeface="Arial"/>
            </a:endParaRPr>
          </a:p>
          <a:p>
            <a:r>
              <a:rPr sz="1108" spc="9" dirty="0">
                <a:solidFill>
                  <a:prstClr val="black"/>
                </a:solidFill>
                <a:latin typeface="Arial"/>
                <a:cs typeface="Arial"/>
              </a:rPr>
              <a:t>construction cost. (MoF Reg. No.</a:t>
            </a:r>
            <a:endParaRPr sz="1108" dirty="0">
              <a:solidFill>
                <a:prstClr val="black"/>
              </a:solidFill>
              <a:latin typeface="Arial"/>
              <a:cs typeface="Arial"/>
            </a:endParaRPr>
          </a:p>
          <a:p>
            <a:r>
              <a:rPr sz="1108" spc="9" dirty="0">
                <a:solidFill>
                  <a:prstClr val="black"/>
                </a:solidFill>
                <a:latin typeface="Arial"/>
                <a:cs typeface="Arial"/>
              </a:rPr>
              <a:t>223/2012).</a:t>
            </a:r>
            <a:endParaRPr sz="1108" dirty="0">
              <a:solidFill>
                <a:prstClr val="black"/>
              </a:solidFill>
              <a:latin typeface="Arial"/>
              <a:cs typeface="Arial"/>
            </a:endParaRPr>
          </a:p>
        </p:txBody>
      </p:sp>
      <p:sp>
        <p:nvSpPr>
          <p:cNvPr id="6" name="text 1"/>
          <p:cNvSpPr txBox="1"/>
          <p:nvPr/>
        </p:nvSpPr>
        <p:spPr>
          <a:xfrm>
            <a:off x="180629" y="3381203"/>
            <a:ext cx="2576859" cy="1534459"/>
          </a:xfrm>
          <a:prstGeom prst="rect">
            <a:avLst/>
          </a:prstGeom>
        </p:spPr>
        <p:txBody>
          <a:bodyPr vert="horz" wrap="none" lIns="0" tIns="0" rIns="0" bIns="0" rtlCol="0">
            <a:spAutoFit/>
          </a:bodyPr>
          <a:lstStyle/>
          <a:p>
            <a:r>
              <a:rPr sz="1108" spc="9" dirty="0">
                <a:solidFill>
                  <a:prstClr val="black"/>
                </a:solidFill>
                <a:latin typeface="Arial"/>
                <a:cs typeface="Arial"/>
              </a:rPr>
              <a:t>Issuance of regulatory framework to</a:t>
            </a:r>
            <a:endParaRPr sz="1108" dirty="0">
              <a:solidFill>
                <a:prstClr val="black"/>
              </a:solidFill>
              <a:latin typeface="Arial"/>
              <a:cs typeface="Arial"/>
            </a:endParaRPr>
          </a:p>
          <a:p>
            <a:r>
              <a:rPr sz="1108" spc="9" dirty="0">
                <a:solidFill>
                  <a:prstClr val="black"/>
                </a:solidFill>
                <a:latin typeface="Arial"/>
                <a:cs typeface="Arial"/>
              </a:rPr>
              <a:t>allow annuity payment by the Gov’t</a:t>
            </a:r>
            <a:endParaRPr sz="1108" dirty="0">
              <a:solidFill>
                <a:prstClr val="black"/>
              </a:solidFill>
              <a:latin typeface="Arial"/>
              <a:cs typeface="Arial"/>
            </a:endParaRPr>
          </a:p>
          <a:p>
            <a:r>
              <a:rPr sz="1108" spc="9" dirty="0">
                <a:solidFill>
                  <a:prstClr val="black"/>
                </a:solidFill>
                <a:latin typeface="Arial"/>
                <a:cs typeface="Arial"/>
              </a:rPr>
              <a:t>during </a:t>
            </a:r>
            <a:r>
              <a:rPr sz="1108" b="1" spc="9" dirty="0">
                <a:solidFill>
                  <a:prstClr val="black"/>
                </a:solidFill>
                <a:latin typeface="Arial"/>
                <a:cs typeface="Arial"/>
              </a:rPr>
              <a:t>concession period </a:t>
            </a:r>
            <a:r>
              <a:rPr sz="1108" spc="9" dirty="0">
                <a:solidFill>
                  <a:prstClr val="black"/>
                </a:solidFill>
                <a:latin typeface="Arial"/>
                <a:cs typeface="Arial"/>
              </a:rPr>
              <a:t>to</a:t>
            </a:r>
            <a:endParaRPr sz="1108" dirty="0">
              <a:solidFill>
                <a:prstClr val="black"/>
              </a:solidFill>
              <a:latin typeface="Arial"/>
              <a:cs typeface="Arial"/>
            </a:endParaRPr>
          </a:p>
          <a:p>
            <a:r>
              <a:rPr sz="1108" spc="9" dirty="0">
                <a:solidFill>
                  <a:prstClr val="black"/>
                </a:solidFill>
                <a:latin typeface="Arial"/>
                <a:cs typeface="Arial"/>
              </a:rPr>
              <a:t>concessionaire since project operation</a:t>
            </a:r>
            <a:endParaRPr sz="1108" dirty="0">
              <a:solidFill>
                <a:prstClr val="black"/>
              </a:solidFill>
              <a:latin typeface="Arial"/>
              <a:cs typeface="Arial"/>
            </a:endParaRPr>
          </a:p>
          <a:p>
            <a:r>
              <a:rPr sz="1108" spc="9" dirty="0">
                <a:solidFill>
                  <a:prstClr val="black"/>
                </a:solidFill>
                <a:latin typeface="Arial"/>
                <a:cs typeface="Arial"/>
              </a:rPr>
              <a:t>based on infrastructure service</a:t>
            </a:r>
            <a:endParaRPr sz="1108" dirty="0">
              <a:solidFill>
                <a:prstClr val="black"/>
              </a:solidFill>
              <a:latin typeface="Arial"/>
              <a:cs typeface="Arial"/>
            </a:endParaRPr>
          </a:p>
          <a:p>
            <a:r>
              <a:rPr sz="1108" spc="9" dirty="0">
                <a:solidFill>
                  <a:prstClr val="black"/>
                </a:solidFill>
                <a:latin typeface="Arial"/>
                <a:cs typeface="Arial"/>
              </a:rPr>
              <a:t>availability. (MoF Reg. No. 190/2015 j.o.</a:t>
            </a:r>
            <a:endParaRPr sz="1108" dirty="0">
              <a:solidFill>
                <a:prstClr val="black"/>
              </a:solidFill>
              <a:latin typeface="Arial"/>
              <a:cs typeface="Arial"/>
            </a:endParaRPr>
          </a:p>
          <a:p>
            <a:r>
              <a:rPr sz="1108" spc="9" dirty="0">
                <a:solidFill>
                  <a:prstClr val="black"/>
                </a:solidFill>
                <a:latin typeface="Arial"/>
                <a:cs typeface="Arial"/>
              </a:rPr>
              <a:t>MoF Reg. No. 260/2016 for Central</a:t>
            </a:r>
            <a:endParaRPr sz="1108" dirty="0">
              <a:solidFill>
                <a:prstClr val="black"/>
              </a:solidFill>
              <a:latin typeface="Arial"/>
              <a:cs typeface="Arial"/>
            </a:endParaRPr>
          </a:p>
          <a:p>
            <a:r>
              <a:rPr sz="1108" spc="9" dirty="0">
                <a:solidFill>
                  <a:prstClr val="black"/>
                </a:solidFill>
                <a:latin typeface="Arial"/>
                <a:cs typeface="Arial"/>
              </a:rPr>
              <a:t>Gov’t and MoHA Reg. No. 96/2016 for</a:t>
            </a:r>
            <a:endParaRPr sz="1108" dirty="0">
              <a:solidFill>
                <a:prstClr val="black"/>
              </a:solidFill>
              <a:latin typeface="Arial"/>
              <a:cs typeface="Arial"/>
            </a:endParaRPr>
          </a:p>
          <a:p>
            <a:r>
              <a:rPr sz="1108" spc="9" dirty="0">
                <a:solidFill>
                  <a:prstClr val="black"/>
                </a:solidFill>
                <a:latin typeface="Arial"/>
                <a:cs typeface="Arial"/>
              </a:rPr>
              <a:t>Regional Gov’t). </a:t>
            </a:r>
            <a:endParaRPr sz="1108" dirty="0">
              <a:solidFill>
                <a:prstClr val="black"/>
              </a:solidFill>
              <a:latin typeface="Arial"/>
              <a:cs typeface="Arial"/>
            </a:endParaRPr>
          </a:p>
        </p:txBody>
      </p:sp>
      <p:sp>
        <p:nvSpPr>
          <p:cNvPr id="7" name="text 1"/>
          <p:cNvSpPr txBox="1"/>
          <p:nvPr/>
        </p:nvSpPr>
        <p:spPr>
          <a:xfrm>
            <a:off x="180629" y="5149864"/>
            <a:ext cx="1822165" cy="170496"/>
          </a:xfrm>
          <a:prstGeom prst="rect">
            <a:avLst/>
          </a:prstGeom>
        </p:spPr>
        <p:txBody>
          <a:bodyPr vert="horz" wrap="none" lIns="0" tIns="0" rIns="0" bIns="0" rtlCol="0">
            <a:spAutoFit/>
          </a:bodyPr>
          <a:lstStyle/>
          <a:p>
            <a:r>
              <a:rPr sz="1108" b="1" spc="9" dirty="0">
                <a:solidFill>
                  <a:srgbClr val="FFFFFF"/>
                </a:solidFill>
                <a:latin typeface="Arial"/>
                <a:cs typeface="Arial"/>
              </a:rPr>
              <a:t>3) Risk-sharing Guidelines</a:t>
            </a:r>
            <a:endParaRPr sz="1108">
              <a:solidFill>
                <a:prstClr val="black"/>
              </a:solidFill>
              <a:latin typeface="Arial"/>
              <a:cs typeface="Arial"/>
            </a:endParaRPr>
          </a:p>
        </p:txBody>
      </p:sp>
      <p:sp>
        <p:nvSpPr>
          <p:cNvPr id="8" name="text 1"/>
          <p:cNvSpPr txBox="1"/>
          <p:nvPr/>
        </p:nvSpPr>
        <p:spPr>
          <a:xfrm>
            <a:off x="180629" y="5499564"/>
            <a:ext cx="2504468" cy="340991"/>
          </a:xfrm>
          <a:prstGeom prst="rect">
            <a:avLst/>
          </a:prstGeom>
        </p:spPr>
        <p:txBody>
          <a:bodyPr vert="horz" wrap="none" lIns="0" tIns="0" rIns="0" bIns="0" rtlCol="0">
            <a:spAutoFit/>
          </a:bodyPr>
          <a:lstStyle/>
          <a:p>
            <a:r>
              <a:rPr sz="1108" spc="9" dirty="0">
                <a:solidFill>
                  <a:prstClr val="black"/>
                </a:solidFill>
                <a:latin typeface="Arial"/>
                <a:cs typeface="Arial"/>
              </a:rPr>
              <a:t>IIGF has issued </a:t>
            </a:r>
            <a:r>
              <a:rPr sz="1108" b="1" spc="9" dirty="0">
                <a:solidFill>
                  <a:prstClr val="black"/>
                </a:solidFill>
                <a:latin typeface="Arial"/>
                <a:cs typeface="Arial"/>
              </a:rPr>
              <a:t>risk allocation and</a:t>
            </a:r>
            <a:endParaRPr sz="1108" b="1" dirty="0">
              <a:solidFill>
                <a:prstClr val="black"/>
              </a:solidFill>
              <a:latin typeface="Arial"/>
              <a:cs typeface="Arial"/>
            </a:endParaRPr>
          </a:p>
          <a:p>
            <a:r>
              <a:rPr sz="1108" b="1" spc="9" dirty="0">
                <a:solidFill>
                  <a:prstClr val="black"/>
                </a:solidFill>
                <a:latin typeface="Arial"/>
                <a:cs typeface="Arial"/>
              </a:rPr>
              <a:t>mitigation guidelines </a:t>
            </a:r>
            <a:r>
              <a:rPr sz="1108" spc="9" dirty="0">
                <a:solidFill>
                  <a:prstClr val="black"/>
                </a:solidFill>
                <a:latin typeface="Arial"/>
                <a:cs typeface="Arial"/>
              </a:rPr>
              <a:t>for PPP project.</a:t>
            </a:r>
            <a:endParaRPr sz="1108" dirty="0">
              <a:solidFill>
                <a:prstClr val="black"/>
              </a:solidFill>
              <a:latin typeface="Arial"/>
              <a:cs typeface="Arial"/>
            </a:endParaRPr>
          </a:p>
        </p:txBody>
      </p:sp>
      <p:sp>
        <p:nvSpPr>
          <p:cNvPr id="9" name="text 1"/>
          <p:cNvSpPr txBox="1"/>
          <p:nvPr/>
        </p:nvSpPr>
        <p:spPr>
          <a:xfrm>
            <a:off x="2950229" y="1698473"/>
            <a:ext cx="602344" cy="170496"/>
          </a:xfrm>
          <a:prstGeom prst="rect">
            <a:avLst/>
          </a:prstGeom>
        </p:spPr>
        <p:txBody>
          <a:bodyPr vert="horz" wrap="none" lIns="0" tIns="0" rIns="0" bIns="0" rtlCol="0">
            <a:spAutoFit/>
          </a:bodyPr>
          <a:lstStyle/>
          <a:p>
            <a:r>
              <a:rPr sz="1108" b="1" spc="9" dirty="0">
                <a:solidFill>
                  <a:srgbClr val="FFFFFF"/>
                </a:solidFill>
                <a:latin typeface="Arial"/>
                <a:cs typeface="Arial"/>
              </a:rPr>
              <a:t>1) KPPIP</a:t>
            </a:r>
            <a:endParaRPr sz="1108">
              <a:solidFill>
                <a:prstClr val="black"/>
              </a:solidFill>
              <a:latin typeface="Arial"/>
              <a:cs typeface="Arial"/>
            </a:endParaRPr>
          </a:p>
        </p:txBody>
      </p:sp>
      <p:sp>
        <p:nvSpPr>
          <p:cNvPr id="10" name="text 1"/>
          <p:cNvSpPr txBox="1"/>
          <p:nvPr/>
        </p:nvSpPr>
        <p:spPr>
          <a:xfrm>
            <a:off x="2950230" y="1996942"/>
            <a:ext cx="424155" cy="170496"/>
          </a:xfrm>
          <a:prstGeom prst="rect">
            <a:avLst/>
          </a:prstGeom>
        </p:spPr>
        <p:txBody>
          <a:bodyPr vert="horz" wrap="none" lIns="0" tIns="0" rIns="0" bIns="0" rtlCol="0">
            <a:spAutoFit/>
          </a:bodyPr>
          <a:lstStyle/>
          <a:p>
            <a:r>
              <a:rPr sz="1108" spc="9" dirty="0">
                <a:solidFill>
                  <a:prstClr val="black"/>
                </a:solidFill>
                <a:latin typeface="Arial"/>
                <a:cs typeface="Arial"/>
              </a:rPr>
              <a:t>KPPIP</a:t>
            </a:r>
            <a:endParaRPr sz="1108" dirty="0">
              <a:solidFill>
                <a:prstClr val="black"/>
              </a:solidFill>
              <a:latin typeface="Arial"/>
              <a:cs typeface="Arial"/>
            </a:endParaRPr>
          </a:p>
        </p:txBody>
      </p:sp>
      <p:sp>
        <p:nvSpPr>
          <p:cNvPr id="11" name="text 1"/>
          <p:cNvSpPr txBox="1"/>
          <p:nvPr/>
        </p:nvSpPr>
        <p:spPr>
          <a:xfrm>
            <a:off x="3401803" y="1996942"/>
            <a:ext cx="2069349" cy="161904"/>
          </a:xfrm>
          <a:prstGeom prst="rect">
            <a:avLst/>
          </a:prstGeom>
        </p:spPr>
        <p:txBody>
          <a:bodyPr vert="horz" wrap="none" lIns="0" tIns="0" rIns="0" bIns="0" rtlCol="0">
            <a:spAutoFit/>
          </a:bodyPr>
          <a:lstStyle/>
          <a:p>
            <a:r>
              <a:rPr sz="1052" spc="9" dirty="0">
                <a:solidFill>
                  <a:prstClr val="black"/>
                </a:solidFill>
                <a:latin typeface="Arial"/>
                <a:cs typeface="Arial"/>
              </a:rPr>
              <a:t>is actively involved in accelerating</a:t>
            </a:r>
            <a:endParaRPr sz="1015" dirty="0">
              <a:solidFill>
                <a:prstClr val="black"/>
              </a:solidFill>
              <a:latin typeface="Arial"/>
              <a:cs typeface="Arial"/>
            </a:endParaRPr>
          </a:p>
        </p:txBody>
      </p:sp>
      <p:sp>
        <p:nvSpPr>
          <p:cNvPr id="12" name="text 1"/>
          <p:cNvSpPr txBox="1"/>
          <p:nvPr/>
        </p:nvSpPr>
        <p:spPr>
          <a:xfrm>
            <a:off x="2950230" y="2166106"/>
            <a:ext cx="2615139" cy="170496"/>
          </a:xfrm>
          <a:prstGeom prst="rect">
            <a:avLst/>
          </a:prstGeom>
        </p:spPr>
        <p:txBody>
          <a:bodyPr vert="horz" wrap="none" lIns="0" tIns="0" rIns="0" bIns="0" rtlCol="0">
            <a:spAutoFit/>
          </a:bodyPr>
          <a:lstStyle/>
          <a:p>
            <a:r>
              <a:rPr sz="1108" spc="9" dirty="0">
                <a:solidFill>
                  <a:prstClr val="black"/>
                </a:solidFill>
                <a:latin typeface="Arial"/>
                <a:cs typeface="Arial"/>
              </a:rPr>
              <a:t>delivery of priority infrastructure projects.</a:t>
            </a:r>
            <a:endParaRPr sz="1108" dirty="0">
              <a:solidFill>
                <a:prstClr val="black"/>
              </a:solidFill>
              <a:latin typeface="Arial"/>
              <a:cs typeface="Arial"/>
            </a:endParaRPr>
          </a:p>
        </p:txBody>
      </p:sp>
      <p:sp>
        <p:nvSpPr>
          <p:cNvPr id="13" name="text 1"/>
          <p:cNvSpPr txBox="1"/>
          <p:nvPr/>
        </p:nvSpPr>
        <p:spPr>
          <a:xfrm>
            <a:off x="2950230" y="2495759"/>
            <a:ext cx="2152897" cy="170496"/>
          </a:xfrm>
          <a:prstGeom prst="rect">
            <a:avLst/>
          </a:prstGeom>
        </p:spPr>
        <p:txBody>
          <a:bodyPr vert="horz" wrap="none" lIns="0" tIns="0" rIns="0" bIns="0" rtlCol="0">
            <a:spAutoFit/>
          </a:bodyPr>
          <a:lstStyle/>
          <a:p>
            <a:r>
              <a:rPr sz="1108" b="1" spc="9" dirty="0">
                <a:solidFill>
                  <a:srgbClr val="FFFFFF"/>
                </a:solidFill>
                <a:latin typeface="Arial"/>
                <a:cs typeface="Arial"/>
              </a:rPr>
              <a:t>2) PT Sarana Multi Infrastruktur</a:t>
            </a:r>
            <a:endParaRPr sz="1108">
              <a:solidFill>
                <a:prstClr val="black"/>
              </a:solidFill>
              <a:latin typeface="Arial"/>
              <a:cs typeface="Arial"/>
            </a:endParaRPr>
          </a:p>
        </p:txBody>
      </p:sp>
      <p:sp>
        <p:nvSpPr>
          <p:cNvPr id="14" name="text 1"/>
          <p:cNvSpPr txBox="1"/>
          <p:nvPr/>
        </p:nvSpPr>
        <p:spPr>
          <a:xfrm>
            <a:off x="2950230" y="2778519"/>
            <a:ext cx="2466894" cy="511487"/>
          </a:xfrm>
          <a:prstGeom prst="rect">
            <a:avLst/>
          </a:prstGeom>
        </p:spPr>
        <p:txBody>
          <a:bodyPr vert="horz" wrap="none" lIns="0" tIns="0" rIns="0" bIns="0" rtlCol="0">
            <a:spAutoFit/>
          </a:bodyPr>
          <a:lstStyle/>
          <a:p>
            <a:r>
              <a:rPr sz="1108" spc="9" dirty="0">
                <a:solidFill>
                  <a:prstClr val="black"/>
                </a:solidFill>
                <a:latin typeface="Arial"/>
                <a:cs typeface="Arial"/>
              </a:rPr>
              <a:t>A merger between PT SMI and Gov’t</a:t>
            </a:r>
            <a:endParaRPr sz="1108" dirty="0">
              <a:solidFill>
                <a:prstClr val="black"/>
              </a:solidFill>
              <a:latin typeface="Arial"/>
              <a:cs typeface="Arial"/>
            </a:endParaRPr>
          </a:p>
          <a:p>
            <a:r>
              <a:rPr sz="1108" spc="9" dirty="0">
                <a:solidFill>
                  <a:prstClr val="black"/>
                </a:solidFill>
                <a:latin typeface="Arial"/>
                <a:cs typeface="Arial"/>
              </a:rPr>
              <a:t>Investment Center (PIP) to become an</a:t>
            </a:r>
            <a:endParaRPr sz="1108" dirty="0">
              <a:solidFill>
                <a:prstClr val="black"/>
              </a:solidFill>
              <a:latin typeface="Arial"/>
              <a:cs typeface="Arial"/>
            </a:endParaRPr>
          </a:p>
          <a:p>
            <a:r>
              <a:rPr sz="1108" b="1" spc="9" dirty="0">
                <a:solidFill>
                  <a:prstClr val="black"/>
                </a:solidFill>
                <a:latin typeface="Arial"/>
                <a:cs typeface="Arial"/>
              </a:rPr>
              <a:t>infrastructure funding company</a:t>
            </a:r>
            <a:r>
              <a:rPr sz="1108" spc="9" dirty="0">
                <a:solidFill>
                  <a:prstClr val="black"/>
                </a:solidFill>
                <a:latin typeface="Arial"/>
                <a:cs typeface="Arial"/>
              </a:rPr>
              <a:t>.</a:t>
            </a:r>
            <a:endParaRPr sz="1108" dirty="0">
              <a:solidFill>
                <a:prstClr val="black"/>
              </a:solidFill>
              <a:latin typeface="Arial"/>
              <a:cs typeface="Arial"/>
            </a:endParaRPr>
          </a:p>
        </p:txBody>
      </p:sp>
      <p:sp>
        <p:nvSpPr>
          <p:cNvPr id="15" name="text 1"/>
          <p:cNvSpPr txBox="1"/>
          <p:nvPr/>
        </p:nvSpPr>
        <p:spPr>
          <a:xfrm>
            <a:off x="5890143" y="3647083"/>
            <a:ext cx="1821717" cy="170496"/>
          </a:xfrm>
          <a:prstGeom prst="rect">
            <a:avLst/>
          </a:prstGeom>
        </p:spPr>
        <p:txBody>
          <a:bodyPr vert="horz" wrap="none" lIns="0" tIns="0" rIns="0" bIns="0" rtlCol="0">
            <a:spAutoFit/>
          </a:bodyPr>
          <a:lstStyle/>
          <a:p>
            <a:r>
              <a:rPr sz="1108" b="1" spc="9" dirty="0">
                <a:solidFill>
                  <a:srgbClr val="FFFFFF"/>
                </a:solidFill>
                <a:latin typeface="Arial"/>
                <a:cs typeface="Arial"/>
              </a:rPr>
              <a:t>6) Indonesia Infrastructure</a:t>
            </a:r>
            <a:endParaRPr sz="1108">
              <a:solidFill>
                <a:prstClr val="black"/>
              </a:solidFill>
              <a:latin typeface="Arial"/>
              <a:cs typeface="Arial"/>
            </a:endParaRPr>
          </a:p>
        </p:txBody>
      </p:sp>
      <p:sp>
        <p:nvSpPr>
          <p:cNvPr id="16" name="text 1"/>
          <p:cNvSpPr txBox="1"/>
          <p:nvPr/>
        </p:nvSpPr>
        <p:spPr>
          <a:xfrm>
            <a:off x="5890143" y="3815895"/>
            <a:ext cx="1524648" cy="170496"/>
          </a:xfrm>
          <a:prstGeom prst="rect">
            <a:avLst/>
          </a:prstGeom>
        </p:spPr>
        <p:txBody>
          <a:bodyPr vert="horz" wrap="none" lIns="0" tIns="0" rIns="0" bIns="0" rtlCol="0">
            <a:spAutoFit/>
          </a:bodyPr>
          <a:lstStyle/>
          <a:p>
            <a:r>
              <a:rPr sz="1108" b="1" spc="9" dirty="0">
                <a:solidFill>
                  <a:srgbClr val="FFFFFF"/>
                </a:solidFill>
                <a:latin typeface="Arial"/>
                <a:cs typeface="Arial"/>
              </a:rPr>
              <a:t>Guarantee Fund (IIGF)</a:t>
            </a:r>
            <a:endParaRPr sz="1108">
              <a:solidFill>
                <a:prstClr val="black"/>
              </a:solidFill>
              <a:latin typeface="Arial"/>
              <a:cs typeface="Arial"/>
            </a:endParaRPr>
          </a:p>
        </p:txBody>
      </p:sp>
      <p:sp>
        <p:nvSpPr>
          <p:cNvPr id="17" name="text 1"/>
          <p:cNvSpPr txBox="1"/>
          <p:nvPr/>
        </p:nvSpPr>
        <p:spPr>
          <a:xfrm>
            <a:off x="5892722" y="4123744"/>
            <a:ext cx="2629759" cy="340991"/>
          </a:xfrm>
          <a:prstGeom prst="rect">
            <a:avLst/>
          </a:prstGeom>
        </p:spPr>
        <p:txBody>
          <a:bodyPr vert="horz" wrap="none" lIns="0" tIns="0" rIns="0" bIns="0" rtlCol="0">
            <a:spAutoFit/>
          </a:bodyPr>
          <a:lstStyle/>
          <a:p>
            <a:r>
              <a:rPr sz="1108" spc="9" dirty="0">
                <a:solidFill>
                  <a:prstClr val="black"/>
                </a:solidFill>
                <a:latin typeface="Arial"/>
                <a:cs typeface="Arial"/>
              </a:rPr>
              <a:t>IIGF has the potential to </a:t>
            </a:r>
            <a:r>
              <a:rPr sz="1108" b="1" spc="9" dirty="0">
                <a:solidFill>
                  <a:prstClr val="black"/>
                </a:solidFill>
                <a:latin typeface="Arial"/>
                <a:cs typeface="Arial"/>
              </a:rPr>
              <a:t>provide project</a:t>
            </a:r>
            <a:endParaRPr sz="1108" b="1" dirty="0">
              <a:solidFill>
                <a:prstClr val="black"/>
              </a:solidFill>
              <a:latin typeface="Arial"/>
              <a:cs typeface="Arial"/>
            </a:endParaRPr>
          </a:p>
          <a:p>
            <a:r>
              <a:rPr sz="1108" b="1" spc="9" dirty="0">
                <a:solidFill>
                  <a:prstClr val="black"/>
                </a:solidFill>
                <a:latin typeface="Arial"/>
                <a:cs typeface="Arial"/>
              </a:rPr>
              <a:t>guarantee</a:t>
            </a:r>
            <a:r>
              <a:rPr sz="1108" spc="9" dirty="0">
                <a:solidFill>
                  <a:prstClr val="black"/>
                </a:solidFill>
                <a:latin typeface="Arial"/>
                <a:cs typeface="Arial"/>
              </a:rPr>
              <a:t> for non-PPP projects.</a:t>
            </a:r>
            <a:endParaRPr sz="1108" dirty="0">
              <a:solidFill>
                <a:prstClr val="black"/>
              </a:solidFill>
              <a:latin typeface="Arial"/>
              <a:cs typeface="Arial"/>
            </a:endParaRPr>
          </a:p>
        </p:txBody>
      </p:sp>
      <p:sp>
        <p:nvSpPr>
          <p:cNvPr id="18" name="text 1"/>
          <p:cNvSpPr txBox="1"/>
          <p:nvPr/>
        </p:nvSpPr>
        <p:spPr>
          <a:xfrm>
            <a:off x="5903976" y="1698473"/>
            <a:ext cx="780535" cy="170496"/>
          </a:xfrm>
          <a:prstGeom prst="rect">
            <a:avLst/>
          </a:prstGeom>
        </p:spPr>
        <p:txBody>
          <a:bodyPr vert="horz" wrap="none" lIns="0" tIns="0" rIns="0" bIns="0" rtlCol="0">
            <a:spAutoFit/>
          </a:bodyPr>
          <a:lstStyle/>
          <a:p>
            <a:r>
              <a:rPr sz="1108" b="1" spc="9" dirty="0">
                <a:solidFill>
                  <a:srgbClr val="FFFFFF"/>
                </a:solidFill>
                <a:latin typeface="Arial"/>
                <a:cs typeface="Arial"/>
              </a:rPr>
              <a:t>4) PPP Unit</a:t>
            </a:r>
            <a:endParaRPr sz="1108">
              <a:solidFill>
                <a:prstClr val="black"/>
              </a:solidFill>
              <a:latin typeface="Arial"/>
              <a:cs typeface="Arial"/>
            </a:endParaRPr>
          </a:p>
        </p:txBody>
      </p:sp>
      <p:sp>
        <p:nvSpPr>
          <p:cNvPr id="19" name="text 1"/>
          <p:cNvSpPr txBox="1"/>
          <p:nvPr/>
        </p:nvSpPr>
        <p:spPr>
          <a:xfrm>
            <a:off x="5903976" y="2012418"/>
            <a:ext cx="2760307" cy="166199"/>
          </a:xfrm>
          <a:prstGeom prst="rect">
            <a:avLst/>
          </a:prstGeom>
        </p:spPr>
        <p:txBody>
          <a:bodyPr vert="horz" wrap="none" lIns="0" tIns="0" rIns="0" bIns="0" rtlCol="0">
            <a:spAutoFit/>
          </a:bodyPr>
          <a:lstStyle/>
          <a:p>
            <a:r>
              <a:rPr sz="1080" b="1" spc="9" dirty="0">
                <a:solidFill>
                  <a:prstClr val="black"/>
                </a:solidFill>
                <a:latin typeface="Arial"/>
                <a:cs typeface="Arial"/>
              </a:rPr>
              <a:t>Provide facilities </a:t>
            </a:r>
            <a:r>
              <a:rPr sz="1080" spc="9" dirty="0">
                <a:solidFill>
                  <a:prstClr val="black"/>
                </a:solidFill>
                <a:latin typeface="Arial"/>
                <a:cs typeface="Arial"/>
              </a:rPr>
              <a:t>to help GCA on preparing</a:t>
            </a:r>
            <a:endParaRPr sz="1015" dirty="0">
              <a:solidFill>
                <a:prstClr val="black"/>
              </a:solidFill>
              <a:latin typeface="Arial"/>
              <a:cs typeface="Arial"/>
            </a:endParaRPr>
          </a:p>
        </p:txBody>
      </p:sp>
      <p:sp>
        <p:nvSpPr>
          <p:cNvPr id="20" name="text 1"/>
          <p:cNvSpPr txBox="1"/>
          <p:nvPr/>
        </p:nvSpPr>
        <p:spPr>
          <a:xfrm>
            <a:off x="5903976" y="2181229"/>
            <a:ext cx="1455720" cy="170496"/>
          </a:xfrm>
          <a:prstGeom prst="rect">
            <a:avLst/>
          </a:prstGeom>
        </p:spPr>
        <p:txBody>
          <a:bodyPr vert="horz" wrap="none" lIns="0" tIns="0" rIns="0" bIns="0" rtlCol="0">
            <a:spAutoFit/>
          </a:bodyPr>
          <a:lstStyle/>
          <a:p>
            <a:r>
              <a:rPr sz="1108" spc="9" dirty="0">
                <a:solidFill>
                  <a:prstClr val="black"/>
                </a:solidFill>
                <a:latin typeface="Arial"/>
                <a:cs typeface="Arial"/>
              </a:rPr>
              <a:t>PPP project (PDF/TA).</a:t>
            </a:r>
            <a:endParaRPr sz="1108">
              <a:solidFill>
                <a:prstClr val="black"/>
              </a:solidFill>
              <a:latin typeface="Arial"/>
              <a:cs typeface="Arial"/>
            </a:endParaRPr>
          </a:p>
        </p:txBody>
      </p:sp>
      <p:sp>
        <p:nvSpPr>
          <p:cNvPr id="21" name="text 1"/>
          <p:cNvSpPr txBox="1"/>
          <p:nvPr/>
        </p:nvSpPr>
        <p:spPr>
          <a:xfrm>
            <a:off x="5903977" y="2814627"/>
            <a:ext cx="2853730" cy="511487"/>
          </a:xfrm>
          <a:prstGeom prst="rect">
            <a:avLst/>
          </a:prstGeom>
        </p:spPr>
        <p:txBody>
          <a:bodyPr vert="horz" wrap="none" lIns="0" tIns="0" rIns="0" bIns="0" rtlCol="0">
            <a:spAutoFit/>
          </a:bodyPr>
          <a:lstStyle/>
          <a:p>
            <a:r>
              <a:rPr sz="1108" spc="9" dirty="0">
                <a:solidFill>
                  <a:prstClr val="black"/>
                </a:solidFill>
                <a:latin typeface="Arial"/>
                <a:cs typeface="Arial"/>
              </a:rPr>
              <a:t>The State Asset Management Agency (BLU</a:t>
            </a:r>
            <a:endParaRPr sz="1108" dirty="0">
              <a:solidFill>
                <a:prstClr val="black"/>
              </a:solidFill>
              <a:latin typeface="Arial"/>
              <a:cs typeface="Arial"/>
            </a:endParaRPr>
          </a:p>
          <a:p>
            <a:r>
              <a:rPr sz="1108" spc="9" dirty="0">
                <a:solidFill>
                  <a:prstClr val="black"/>
                </a:solidFill>
                <a:latin typeface="Arial"/>
                <a:cs typeface="Arial"/>
              </a:rPr>
              <a:t>LMAN) is mandated to provide </a:t>
            </a:r>
            <a:r>
              <a:rPr sz="1108" b="1" spc="9" dirty="0">
                <a:solidFill>
                  <a:prstClr val="black"/>
                </a:solidFill>
                <a:latin typeface="Arial"/>
                <a:cs typeface="Arial"/>
              </a:rPr>
              <a:t>land fund </a:t>
            </a:r>
            <a:r>
              <a:rPr sz="1108" spc="9" dirty="0">
                <a:solidFill>
                  <a:prstClr val="black"/>
                </a:solidFill>
                <a:latin typeface="Arial"/>
                <a:cs typeface="Arial"/>
              </a:rPr>
              <a:t>for</a:t>
            </a:r>
            <a:endParaRPr sz="1108" dirty="0">
              <a:solidFill>
                <a:prstClr val="black"/>
              </a:solidFill>
              <a:latin typeface="Arial"/>
              <a:cs typeface="Arial"/>
            </a:endParaRPr>
          </a:p>
          <a:p>
            <a:r>
              <a:rPr sz="1108" spc="9" dirty="0">
                <a:solidFill>
                  <a:prstClr val="black"/>
                </a:solidFill>
                <a:latin typeface="Arial"/>
                <a:cs typeface="Arial"/>
              </a:rPr>
              <a:t>National Strategic Projects to ensure timely</a:t>
            </a:r>
            <a:endParaRPr sz="1108" dirty="0">
              <a:solidFill>
                <a:prstClr val="black"/>
              </a:solidFill>
              <a:latin typeface="Arial"/>
              <a:cs typeface="Arial"/>
            </a:endParaRPr>
          </a:p>
        </p:txBody>
      </p:sp>
      <p:sp>
        <p:nvSpPr>
          <p:cNvPr id="22" name="text 1"/>
          <p:cNvSpPr txBox="1"/>
          <p:nvPr/>
        </p:nvSpPr>
        <p:spPr>
          <a:xfrm>
            <a:off x="5903976" y="3321044"/>
            <a:ext cx="996298" cy="170496"/>
          </a:xfrm>
          <a:prstGeom prst="rect">
            <a:avLst/>
          </a:prstGeom>
        </p:spPr>
        <p:txBody>
          <a:bodyPr vert="horz" wrap="none" lIns="0" tIns="0" rIns="0" bIns="0" rtlCol="0">
            <a:spAutoFit/>
          </a:bodyPr>
          <a:lstStyle/>
          <a:p>
            <a:r>
              <a:rPr sz="1108" spc="9" dirty="0">
                <a:solidFill>
                  <a:prstClr val="black"/>
                </a:solidFill>
                <a:latin typeface="Arial"/>
                <a:cs typeface="Arial"/>
              </a:rPr>
              <a:t>land acquisition</a:t>
            </a:r>
            <a:endParaRPr sz="1108">
              <a:solidFill>
                <a:prstClr val="black"/>
              </a:solidFill>
              <a:latin typeface="Arial"/>
              <a:cs typeface="Arial"/>
            </a:endParaRPr>
          </a:p>
        </p:txBody>
      </p:sp>
      <p:sp>
        <p:nvSpPr>
          <p:cNvPr id="23" name="text 1"/>
          <p:cNvSpPr txBox="1"/>
          <p:nvPr/>
        </p:nvSpPr>
        <p:spPr>
          <a:xfrm>
            <a:off x="6911222" y="3321044"/>
            <a:ext cx="544636" cy="170496"/>
          </a:xfrm>
          <a:prstGeom prst="rect">
            <a:avLst/>
          </a:prstGeom>
        </p:spPr>
        <p:txBody>
          <a:bodyPr vert="horz" wrap="none" lIns="0" tIns="0" rIns="0" bIns="0" rtlCol="0">
            <a:spAutoFit/>
          </a:bodyPr>
          <a:lstStyle/>
          <a:p>
            <a:r>
              <a:rPr sz="1108" spc="9" dirty="0">
                <a:solidFill>
                  <a:prstClr val="black"/>
                </a:solidFill>
                <a:latin typeface="Arial"/>
                <a:cs typeface="Arial"/>
              </a:rPr>
              <a:t>process.</a:t>
            </a:r>
            <a:endParaRPr sz="1108">
              <a:solidFill>
                <a:prstClr val="black"/>
              </a:solidFill>
              <a:latin typeface="Arial"/>
              <a:cs typeface="Arial"/>
            </a:endParaRPr>
          </a:p>
        </p:txBody>
      </p:sp>
      <p:sp>
        <p:nvSpPr>
          <p:cNvPr id="24" name="text 1"/>
          <p:cNvSpPr txBox="1"/>
          <p:nvPr/>
        </p:nvSpPr>
        <p:spPr>
          <a:xfrm>
            <a:off x="2948002" y="3354475"/>
            <a:ext cx="79702" cy="170496"/>
          </a:xfrm>
          <a:prstGeom prst="rect">
            <a:avLst/>
          </a:prstGeom>
        </p:spPr>
        <p:txBody>
          <a:bodyPr vert="horz" wrap="none" lIns="0" tIns="0" rIns="0" bIns="0" rtlCol="0">
            <a:spAutoFit/>
          </a:bodyPr>
          <a:lstStyle/>
          <a:p>
            <a:r>
              <a:rPr sz="1108" b="1" spc="9" dirty="0">
                <a:solidFill>
                  <a:srgbClr val="FFFFFF"/>
                </a:solidFill>
                <a:latin typeface="Arial"/>
                <a:cs typeface="Arial"/>
              </a:rPr>
              <a:t>3</a:t>
            </a:r>
            <a:endParaRPr sz="1108">
              <a:solidFill>
                <a:prstClr val="black"/>
              </a:solidFill>
              <a:latin typeface="Arial"/>
              <a:cs typeface="Arial"/>
            </a:endParaRPr>
          </a:p>
        </p:txBody>
      </p:sp>
      <p:sp>
        <p:nvSpPr>
          <p:cNvPr id="25" name="text 1"/>
          <p:cNvSpPr txBox="1"/>
          <p:nvPr/>
        </p:nvSpPr>
        <p:spPr>
          <a:xfrm>
            <a:off x="3026781" y="3354475"/>
            <a:ext cx="49244" cy="170496"/>
          </a:xfrm>
          <a:prstGeom prst="rect">
            <a:avLst/>
          </a:prstGeom>
        </p:spPr>
        <p:txBody>
          <a:bodyPr vert="horz" wrap="none" lIns="0" tIns="0" rIns="0" bIns="0" rtlCol="0">
            <a:spAutoFit/>
          </a:bodyPr>
          <a:lstStyle/>
          <a:p>
            <a:r>
              <a:rPr sz="1108" b="1" spc="9" dirty="0">
                <a:solidFill>
                  <a:srgbClr val="FFFFFF"/>
                </a:solidFill>
                <a:latin typeface="Arial"/>
                <a:cs typeface="Arial"/>
              </a:rPr>
              <a:t>)</a:t>
            </a:r>
            <a:endParaRPr sz="1108">
              <a:solidFill>
                <a:prstClr val="black"/>
              </a:solidFill>
              <a:latin typeface="Arial"/>
              <a:cs typeface="Arial"/>
            </a:endParaRPr>
          </a:p>
        </p:txBody>
      </p:sp>
      <p:sp>
        <p:nvSpPr>
          <p:cNvPr id="26" name="text 1"/>
          <p:cNvSpPr txBox="1"/>
          <p:nvPr/>
        </p:nvSpPr>
        <p:spPr>
          <a:xfrm>
            <a:off x="3112735" y="3354475"/>
            <a:ext cx="1876219" cy="170496"/>
          </a:xfrm>
          <a:prstGeom prst="rect">
            <a:avLst/>
          </a:prstGeom>
        </p:spPr>
        <p:txBody>
          <a:bodyPr vert="horz" wrap="none" lIns="0" tIns="0" rIns="0" bIns="0" rtlCol="0">
            <a:spAutoFit/>
          </a:bodyPr>
          <a:lstStyle/>
          <a:p>
            <a:r>
              <a:rPr sz="1108" b="1" spc="9" dirty="0">
                <a:solidFill>
                  <a:srgbClr val="FFFFFF"/>
                </a:solidFill>
                <a:latin typeface="Arial"/>
                <a:cs typeface="Arial"/>
              </a:rPr>
              <a:t>PT Indonesia Infrastructure</a:t>
            </a:r>
            <a:endParaRPr sz="1108">
              <a:solidFill>
                <a:prstClr val="black"/>
              </a:solidFill>
              <a:latin typeface="Arial"/>
              <a:cs typeface="Arial"/>
            </a:endParaRPr>
          </a:p>
        </p:txBody>
      </p:sp>
      <p:sp>
        <p:nvSpPr>
          <p:cNvPr id="27" name="text 1"/>
          <p:cNvSpPr txBox="1"/>
          <p:nvPr/>
        </p:nvSpPr>
        <p:spPr>
          <a:xfrm>
            <a:off x="2948003" y="3523639"/>
            <a:ext cx="853375" cy="170496"/>
          </a:xfrm>
          <a:prstGeom prst="rect">
            <a:avLst/>
          </a:prstGeom>
        </p:spPr>
        <p:txBody>
          <a:bodyPr vert="horz" wrap="none" lIns="0" tIns="0" rIns="0" bIns="0" rtlCol="0">
            <a:spAutoFit/>
          </a:bodyPr>
          <a:lstStyle/>
          <a:p>
            <a:r>
              <a:rPr sz="1108" b="1" spc="9" dirty="0">
                <a:solidFill>
                  <a:srgbClr val="FFFFFF"/>
                </a:solidFill>
                <a:latin typeface="Arial"/>
                <a:cs typeface="Arial"/>
              </a:rPr>
              <a:t>Finance (IIF)</a:t>
            </a:r>
            <a:endParaRPr sz="1108">
              <a:solidFill>
                <a:prstClr val="black"/>
              </a:solidFill>
              <a:latin typeface="Arial"/>
              <a:cs typeface="Arial"/>
            </a:endParaRPr>
          </a:p>
        </p:txBody>
      </p:sp>
      <p:sp>
        <p:nvSpPr>
          <p:cNvPr id="28" name="text 1"/>
          <p:cNvSpPr txBox="1"/>
          <p:nvPr/>
        </p:nvSpPr>
        <p:spPr>
          <a:xfrm>
            <a:off x="2948003" y="3814840"/>
            <a:ext cx="2834494" cy="677686"/>
          </a:xfrm>
          <a:prstGeom prst="rect">
            <a:avLst/>
          </a:prstGeom>
        </p:spPr>
        <p:txBody>
          <a:bodyPr vert="horz" wrap="none" lIns="0" tIns="0" rIns="0" bIns="0" rtlCol="0">
            <a:spAutoFit/>
          </a:bodyPr>
          <a:lstStyle/>
          <a:p>
            <a:r>
              <a:rPr sz="1108" spc="9" dirty="0">
                <a:solidFill>
                  <a:prstClr val="black"/>
                </a:solidFill>
                <a:latin typeface="Arial"/>
                <a:cs typeface="Arial"/>
              </a:rPr>
              <a:t>PT Indonesia Infrastructure (IIF) provides</a:t>
            </a:r>
            <a:endParaRPr sz="1108" dirty="0">
              <a:solidFill>
                <a:prstClr val="black"/>
              </a:solidFill>
              <a:latin typeface="Arial"/>
              <a:cs typeface="Arial"/>
            </a:endParaRPr>
          </a:p>
          <a:p>
            <a:r>
              <a:rPr sz="1080" b="1" spc="9" dirty="0">
                <a:solidFill>
                  <a:prstClr val="black"/>
                </a:solidFill>
                <a:latin typeface="Arial"/>
                <a:cs typeface="Arial"/>
              </a:rPr>
              <a:t>capital for infrastructure development and</a:t>
            </a:r>
            <a:endParaRPr sz="1015" b="1" dirty="0">
              <a:solidFill>
                <a:prstClr val="black"/>
              </a:solidFill>
              <a:latin typeface="Arial"/>
              <a:cs typeface="Arial"/>
            </a:endParaRPr>
          </a:p>
          <a:p>
            <a:r>
              <a:rPr sz="1108" b="1" spc="9" dirty="0">
                <a:solidFill>
                  <a:prstClr val="black"/>
                </a:solidFill>
                <a:latin typeface="Arial"/>
                <a:cs typeface="Arial"/>
              </a:rPr>
              <a:t>support</a:t>
            </a:r>
            <a:r>
              <a:rPr sz="1108" spc="9" dirty="0">
                <a:solidFill>
                  <a:prstClr val="black"/>
                </a:solidFill>
                <a:latin typeface="Arial"/>
                <a:cs typeface="Arial"/>
              </a:rPr>
              <a:t> the GCA in the preparation and</a:t>
            </a:r>
            <a:endParaRPr sz="1108" dirty="0">
              <a:solidFill>
                <a:prstClr val="black"/>
              </a:solidFill>
              <a:latin typeface="Arial"/>
              <a:cs typeface="Arial"/>
            </a:endParaRPr>
          </a:p>
          <a:p>
            <a:r>
              <a:rPr sz="1108" spc="9" dirty="0">
                <a:solidFill>
                  <a:prstClr val="black"/>
                </a:solidFill>
                <a:latin typeface="Arial"/>
                <a:cs typeface="Arial"/>
              </a:rPr>
              <a:t>transaction stages for PPP projects).</a:t>
            </a:r>
            <a:endParaRPr sz="1108" dirty="0">
              <a:solidFill>
                <a:prstClr val="black"/>
              </a:solidFill>
              <a:latin typeface="Arial"/>
              <a:cs typeface="Arial"/>
            </a:endParaRPr>
          </a:p>
        </p:txBody>
      </p:sp>
      <p:sp>
        <p:nvSpPr>
          <p:cNvPr id="549" name="object 549"/>
          <p:cNvSpPr/>
          <p:nvPr/>
        </p:nvSpPr>
        <p:spPr>
          <a:xfrm>
            <a:off x="2868286" y="5034087"/>
            <a:ext cx="6227885" cy="1616143"/>
          </a:xfrm>
          <a:custGeom>
            <a:avLst/>
            <a:gdLst/>
            <a:ahLst/>
            <a:cxnLst/>
            <a:rect l="l" t="t" r="r" b="b"/>
            <a:pathLst>
              <a:path w="6746875" h="1750822">
                <a:moveTo>
                  <a:pt x="0" y="1750822"/>
                </a:moveTo>
                <a:lnTo>
                  <a:pt x="0" y="0"/>
                </a:lnTo>
                <a:lnTo>
                  <a:pt x="6746875" y="0"/>
                </a:lnTo>
                <a:lnTo>
                  <a:pt x="6746875" y="1750822"/>
                </a:lnTo>
                <a:lnTo>
                  <a:pt x="0" y="1750822"/>
                </a:lnTo>
                <a:close/>
              </a:path>
            </a:pathLst>
          </a:custGeom>
          <a:solidFill>
            <a:schemeClr val="bg1">
              <a:lumMod val="85000"/>
            </a:schemeClr>
          </a:solidFill>
        </p:spPr>
        <p:txBody>
          <a:bodyPr wrap="square" lIns="0" tIns="0" rIns="0" bIns="0" rtlCol="0">
            <a:noAutofit/>
          </a:bodyPr>
          <a:lstStyle/>
          <a:p>
            <a:endParaRPr sz="1662">
              <a:solidFill>
                <a:prstClr val="black"/>
              </a:solidFill>
            </a:endParaRPr>
          </a:p>
        </p:txBody>
      </p:sp>
      <p:sp>
        <p:nvSpPr>
          <p:cNvPr id="550" name="object 550"/>
          <p:cNvSpPr/>
          <p:nvPr/>
        </p:nvSpPr>
        <p:spPr>
          <a:xfrm>
            <a:off x="2856276" y="4691098"/>
            <a:ext cx="2404286" cy="298305"/>
          </a:xfrm>
          <a:custGeom>
            <a:avLst/>
            <a:gdLst/>
            <a:ahLst/>
            <a:cxnLst/>
            <a:rect l="l" t="t" r="r" b="b"/>
            <a:pathLst>
              <a:path w="2604643" h="323164">
                <a:moveTo>
                  <a:pt x="0" y="323164"/>
                </a:moveTo>
                <a:lnTo>
                  <a:pt x="0" y="0"/>
                </a:lnTo>
                <a:lnTo>
                  <a:pt x="2604643" y="0"/>
                </a:lnTo>
                <a:lnTo>
                  <a:pt x="2604643" y="323164"/>
                </a:lnTo>
                <a:lnTo>
                  <a:pt x="0" y="323164"/>
                </a:lnTo>
                <a:close/>
              </a:path>
            </a:pathLst>
          </a:custGeom>
          <a:solidFill>
            <a:srgbClr val="2185C5"/>
          </a:solidFill>
        </p:spPr>
        <p:txBody>
          <a:bodyPr wrap="square" lIns="0" tIns="0" rIns="0" bIns="0" rtlCol="0">
            <a:noAutofit/>
          </a:bodyPr>
          <a:lstStyle/>
          <a:p>
            <a:endParaRPr sz="1662">
              <a:solidFill>
                <a:prstClr val="black"/>
              </a:solidFill>
            </a:endParaRPr>
          </a:p>
        </p:txBody>
      </p:sp>
      <p:sp>
        <p:nvSpPr>
          <p:cNvPr id="29" name="text 1"/>
          <p:cNvSpPr txBox="1"/>
          <p:nvPr/>
        </p:nvSpPr>
        <p:spPr>
          <a:xfrm>
            <a:off x="2961249" y="4717120"/>
            <a:ext cx="1927002" cy="213135"/>
          </a:xfrm>
          <a:prstGeom prst="rect">
            <a:avLst/>
          </a:prstGeom>
        </p:spPr>
        <p:txBody>
          <a:bodyPr vert="horz" wrap="none" lIns="0" tIns="0" rIns="0" bIns="0" rtlCol="0">
            <a:spAutoFit/>
          </a:bodyPr>
          <a:lstStyle/>
          <a:p>
            <a:r>
              <a:rPr sz="1385" b="1" spc="9" dirty="0">
                <a:solidFill>
                  <a:srgbClr val="FFFFFF"/>
                </a:solidFill>
                <a:latin typeface="Arial"/>
                <a:cs typeface="Arial"/>
              </a:rPr>
              <a:t>3. Regulatory Reforms</a:t>
            </a:r>
            <a:endParaRPr sz="1385" dirty="0">
              <a:solidFill>
                <a:prstClr val="black"/>
              </a:solidFill>
              <a:latin typeface="Arial"/>
              <a:cs typeface="Arial"/>
            </a:endParaRPr>
          </a:p>
        </p:txBody>
      </p:sp>
      <p:sp>
        <p:nvSpPr>
          <p:cNvPr id="30" name="text 1"/>
          <p:cNvSpPr txBox="1"/>
          <p:nvPr/>
        </p:nvSpPr>
        <p:spPr>
          <a:xfrm>
            <a:off x="2961249" y="5476703"/>
            <a:ext cx="1904624" cy="1022972"/>
          </a:xfrm>
          <a:prstGeom prst="rect">
            <a:avLst/>
          </a:prstGeom>
        </p:spPr>
        <p:txBody>
          <a:bodyPr vert="horz" wrap="none" lIns="0" tIns="0" rIns="0" bIns="0" rtlCol="0">
            <a:spAutoFit/>
          </a:bodyPr>
          <a:lstStyle/>
          <a:p>
            <a:r>
              <a:rPr sz="1108" b="1" spc="9" dirty="0">
                <a:solidFill>
                  <a:prstClr val="black"/>
                </a:solidFill>
                <a:latin typeface="Arial"/>
                <a:cs typeface="Arial"/>
              </a:rPr>
              <a:t>Allow guarantee for direct</a:t>
            </a:r>
            <a:endParaRPr sz="1108" b="1" dirty="0">
              <a:solidFill>
                <a:prstClr val="black"/>
              </a:solidFill>
              <a:latin typeface="Arial"/>
              <a:cs typeface="Arial"/>
            </a:endParaRPr>
          </a:p>
          <a:p>
            <a:r>
              <a:rPr sz="1108" b="1" spc="9" dirty="0">
                <a:solidFill>
                  <a:prstClr val="black"/>
                </a:solidFill>
                <a:latin typeface="Arial"/>
                <a:cs typeface="Arial"/>
              </a:rPr>
              <a:t>lending to SOE </a:t>
            </a:r>
            <a:r>
              <a:rPr sz="1108" spc="9" dirty="0">
                <a:solidFill>
                  <a:prstClr val="black"/>
                </a:solidFill>
                <a:latin typeface="Arial"/>
                <a:cs typeface="Arial"/>
              </a:rPr>
              <a:t>to accelerate</a:t>
            </a:r>
            <a:endParaRPr sz="1108" dirty="0">
              <a:solidFill>
                <a:prstClr val="black"/>
              </a:solidFill>
              <a:latin typeface="Arial"/>
              <a:cs typeface="Arial"/>
            </a:endParaRPr>
          </a:p>
          <a:p>
            <a:r>
              <a:rPr sz="1108" spc="9" dirty="0">
                <a:solidFill>
                  <a:prstClr val="black"/>
                </a:solidFill>
                <a:latin typeface="Arial"/>
                <a:cs typeface="Arial"/>
              </a:rPr>
              <a:t>financial close process for</a:t>
            </a:r>
            <a:endParaRPr sz="1108" dirty="0">
              <a:solidFill>
                <a:prstClr val="black"/>
              </a:solidFill>
              <a:latin typeface="Arial"/>
              <a:cs typeface="Arial"/>
            </a:endParaRPr>
          </a:p>
          <a:p>
            <a:r>
              <a:rPr sz="1108" spc="9" dirty="0">
                <a:solidFill>
                  <a:prstClr val="black"/>
                </a:solidFill>
                <a:latin typeface="Arial"/>
                <a:cs typeface="Arial"/>
              </a:rPr>
              <a:t>infrastructure projects.</a:t>
            </a:r>
            <a:endParaRPr sz="1108" dirty="0">
              <a:solidFill>
                <a:prstClr val="black"/>
              </a:solidFill>
              <a:latin typeface="Arial"/>
              <a:cs typeface="Arial"/>
            </a:endParaRPr>
          </a:p>
          <a:p>
            <a:r>
              <a:rPr sz="1108" spc="9" dirty="0">
                <a:solidFill>
                  <a:prstClr val="black"/>
                </a:solidFill>
                <a:latin typeface="Arial"/>
                <a:cs typeface="Arial"/>
              </a:rPr>
              <a:t>(Presidential Reg. No.</a:t>
            </a:r>
            <a:endParaRPr sz="1108" dirty="0">
              <a:solidFill>
                <a:prstClr val="black"/>
              </a:solidFill>
              <a:latin typeface="Arial"/>
              <a:cs typeface="Arial"/>
            </a:endParaRPr>
          </a:p>
          <a:p>
            <a:r>
              <a:rPr sz="1108" spc="9" dirty="0">
                <a:solidFill>
                  <a:prstClr val="black"/>
                </a:solidFill>
                <a:latin typeface="Arial"/>
                <a:cs typeface="Arial"/>
              </a:rPr>
              <a:t>82/2015.).</a:t>
            </a:r>
            <a:endParaRPr sz="1108" dirty="0">
              <a:solidFill>
                <a:prstClr val="black"/>
              </a:solidFill>
              <a:latin typeface="Arial"/>
              <a:cs typeface="Arial"/>
            </a:endParaRPr>
          </a:p>
        </p:txBody>
      </p:sp>
      <p:sp>
        <p:nvSpPr>
          <p:cNvPr id="551" name="object 551"/>
          <p:cNvSpPr/>
          <p:nvPr/>
        </p:nvSpPr>
        <p:spPr>
          <a:xfrm>
            <a:off x="4989108" y="5038261"/>
            <a:ext cx="1875222" cy="363415"/>
          </a:xfrm>
          <a:custGeom>
            <a:avLst/>
            <a:gdLst/>
            <a:ahLst/>
            <a:cxnLst/>
            <a:rect l="l" t="t" r="r" b="b"/>
            <a:pathLst>
              <a:path w="2031491" h="393700">
                <a:moveTo>
                  <a:pt x="0" y="393700"/>
                </a:moveTo>
                <a:lnTo>
                  <a:pt x="0" y="0"/>
                </a:lnTo>
                <a:lnTo>
                  <a:pt x="2031491" y="0"/>
                </a:lnTo>
                <a:lnTo>
                  <a:pt x="2031491"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31" name="text 1"/>
          <p:cNvSpPr txBox="1"/>
          <p:nvPr/>
        </p:nvSpPr>
        <p:spPr>
          <a:xfrm>
            <a:off x="5063549" y="5154084"/>
            <a:ext cx="1341201" cy="170496"/>
          </a:xfrm>
          <a:prstGeom prst="rect">
            <a:avLst/>
          </a:prstGeom>
        </p:spPr>
        <p:txBody>
          <a:bodyPr vert="horz" wrap="none" lIns="0" tIns="0" rIns="0" bIns="0" rtlCol="0">
            <a:spAutoFit/>
          </a:bodyPr>
          <a:lstStyle/>
          <a:p>
            <a:r>
              <a:rPr sz="1108" b="1" spc="9" dirty="0">
                <a:solidFill>
                  <a:srgbClr val="FFFFFF"/>
                </a:solidFill>
                <a:latin typeface="Arial"/>
                <a:cs typeface="Arial"/>
              </a:rPr>
              <a:t>2) Land Acquisition</a:t>
            </a:r>
            <a:endParaRPr sz="1108">
              <a:solidFill>
                <a:prstClr val="black"/>
              </a:solidFill>
              <a:latin typeface="Arial"/>
              <a:cs typeface="Arial"/>
            </a:endParaRPr>
          </a:p>
        </p:txBody>
      </p:sp>
      <p:sp>
        <p:nvSpPr>
          <p:cNvPr id="32" name="text 1"/>
          <p:cNvSpPr txBox="1"/>
          <p:nvPr/>
        </p:nvSpPr>
        <p:spPr>
          <a:xfrm>
            <a:off x="5063549" y="5461229"/>
            <a:ext cx="1777731" cy="681982"/>
          </a:xfrm>
          <a:prstGeom prst="rect">
            <a:avLst/>
          </a:prstGeom>
        </p:spPr>
        <p:txBody>
          <a:bodyPr vert="horz" wrap="none" lIns="0" tIns="0" rIns="0" bIns="0" rtlCol="0">
            <a:spAutoFit/>
          </a:bodyPr>
          <a:lstStyle/>
          <a:p>
            <a:r>
              <a:rPr sz="1108" spc="9" dirty="0">
                <a:solidFill>
                  <a:prstClr val="black"/>
                </a:solidFill>
                <a:latin typeface="Arial"/>
                <a:cs typeface="Arial"/>
              </a:rPr>
              <a:t>Stipulate </a:t>
            </a:r>
            <a:r>
              <a:rPr sz="1108" b="1" spc="9" dirty="0">
                <a:solidFill>
                  <a:prstClr val="black"/>
                </a:solidFill>
                <a:latin typeface="Arial"/>
                <a:cs typeface="Arial"/>
              </a:rPr>
              <a:t>land acquisition</a:t>
            </a:r>
            <a:endParaRPr sz="1108" b="1" dirty="0">
              <a:solidFill>
                <a:prstClr val="black"/>
              </a:solidFill>
              <a:latin typeface="Arial"/>
              <a:cs typeface="Arial"/>
            </a:endParaRPr>
          </a:p>
          <a:p>
            <a:r>
              <a:rPr sz="1108" b="1" spc="9" dirty="0">
                <a:solidFill>
                  <a:prstClr val="black"/>
                </a:solidFill>
                <a:latin typeface="Arial"/>
                <a:cs typeface="Arial"/>
              </a:rPr>
              <a:t>acceleration </a:t>
            </a:r>
            <a:r>
              <a:rPr sz="1108" spc="9" dirty="0">
                <a:solidFill>
                  <a:prstClr val="black"/>
                </a:solidFill>
                <a:latin typeface="Arial"/>
                <a:cs typeface="Arial"/>
              </a:rPr>
              <a:t>based on Law</a:t>
            </a:r>
            <a:endParaRPr sz="1108" dirty="0">
              <a:solidFill>
                <a:prstClr val="black"/>
              </a:solidFill>
              <a:latin typeface="Arial"/>
              <a:cs typeface="Arial"/>
            </a:endParaRPr>
          </a:p>
          <a:p>
            <a:r>
              <a:rPr sz="1108" spc="9" dirty="0">
                <a:solidFill>
                  <a:prstClr val="black"/>
                </a:solidFill>
                <a:latin typeface="Arial"/>
                <a:cs typeface="Arial"/>
              </a:rPr>
              <a:t>No. 2/2012. (Presidential</a:t>
            </a:r>
            <a:endParaRPr sz="1108" dirty="0">
              <a:solidFill>
                <a:prstClr val="black"/>
              </a:solidFill>
              <a:latin typeface="Arial"/>
              <a:cs typeface="Arial"/>
            </a:endParaRPr>
          </a:p>
          <a:p>
            <a:r>
              <a:rPr sz="1108" spc="9" dirty="0">
                <a:solidFill>
                  <a:prstClr val="black"/>
                </a:solidFill>
                <a:latin typeface="Arial"/>
                <a:cs typeface="Arial"/>
              </a:rPr>
              <a:t>Reg. No. 148/2015). </a:t>
            </a:r>
            <a:endParaRPr sz="1108" dirty="0">
              <a:solidFill>
                <a:prstClr val="black"/>
              </a:solidFill>
              <a:latin typeface="Arial"/>
              <a:cs typeface="Arial"/>
            </a:endParaRPr>
          </a:p>
        </p:txBody>
      </p:sp>
      <p:sp>
        <p:nvSpPr>
          <p:cNvPr id="552" name="object 552"/>
          <p:cNvSpPr/>
          <p:nvPr/>
        </p:nvSpPr>
        <p:spPr>
          <a:xfrm>
            <a:off x="6971244" y="5038261"/>
            <a:ext cx="2124808" cy="363415"/>
          </a:xfrm>
          <a:custGeom>
            <a:avLst/>
            <a:gdLst/>
            <a:ahLst/>
            <a:cxnLst/>
            <a:rect l="l" t="t" r="r" b="b"/>
            <a:pathLst>
              <a:path w="2301875" h="393700">
                <a:moveTo>
                  <a:pt x="0" y="393700"/>
                </a:moveTo>
                <a:lnTo>
                  <a:pt x="0" y="0"/>
                </a:lnTo>
                <a:lnTo>
                  <a:pt x="2301876" y="0"/>
                </a:lnTo>
                <a:lnTo>
                  <a:pt x="2301876"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33" name="text 1"/>
          <p:cNvSpPr txBox="1"/>
          <p:nvPr/>
        </p:nvSpPr>
        <p:spPr>
          <a:xfrm>
            <a:off x="7009344" y="5058659"/>
            <a:ext cx="1324017" cy="340991"/>
          </a:xfrm>
          <a:prstGeom prst="rect">
            <a:avLst/>
          </a:prstGeom>
        </p:spPr>
        <p:txBody>
          <a:bodyPr vert="horz" wrap="none" lIns="0" tIns="0" rIns="0" bIns="0" rtlCol="0">
            <a:spAutoFit/>
          </a:bodyPr>
          <a:lstStyle/>
          <a:p>
            <a:r>
              <a:rPr sz="1108" b="1" spc="9" dirty="0">
                <a:solidFill>
                  <a:srgbClr val="FFFFFF"/>
                </a:solidFill>
                <a:latin typeface="Arial"/>
                <a:cs typeface="Arial"/>
              </a:rPr>
              <a:t>3) </a:t>
            </a:r>
            <a:r>
              <a:rPr sz="1108" b="1" spc="9" dirty="0" smtClean="0">
                <a:solidFill>
                  <a:srgbClr val="FFFFFF"/>
                </a:solidFill>
                <a:latin typeface="Arial"/>
                <a:cs typeface="Arial"/>
              </a:rPr>
              <a:t>Economic </a:t>
            </a:r>
            <a:r>
              <a:rPr sz="1108" b="1" spc="9" dirty="0">
                <a:solidFill>
                  <a:srgbClr val="FFFFFF"/>
                </a:solidFill>
                <a:latin typeface="Arial"/>
                <a:cs typeface="Arial"/>
              </a:rPr>
              <a:t>Policy</a:t>
            </a:r>
            <a:endParaRPr sz="1108" dirty="0">
              <a:solidFill>
                <a:prstClr val="black"/>
              </a:solidFill>
              <a:latin typeface="Arial"/>
              <a:cs typeface="Arial"/>
            </a:endParaRPr>
          </a:p>
          <a:p>
            <a:r>
              <a:rPr sz="1108" b="1" spc="9" dirty="0">
                <a:solidFill>
                  <a:srgbClr val="FFFFFF"/>
                </a:solidFill>
                <a:latin typeface="Arial"/>
                <a:cs typeface="Arial"/>
              </a:rPr>
              <a:t>Packages</a:t>
            </a:r>
            <a:endParaRPr sz="1108" dirty="0">
              <a:solidFill>
                <a:prstClr val="black"/>
              </a:solidFill>
              <a:latin typeface="Arial"/>
              <a:cs typeface="Arial"/>
            </a:endParaRPr>
          </a:p>
        </p:txBody>
      </p:sp>
      <p:sp>
        <p:nvSpPr>
          <p:cNvPr id="34" name="text 1"/>
          <p:cNvSpPr txBox="1"/>
          <p:nvPr/>
        </p:nvSpPr>
        <p:spPr>
          <a:xfrm>
            <a:off x="7045921" y="5450327"/>
            <a:ext cx="1982274" cy="839589"/>
          </a:xfrm>
          <a:prstGeom prst="rect">
            <a:avLst/>
          </a:prstGeom>
        </p:spPr>
        <p:txBody>
          <a:bodyPr vert="horz" wrap="none" lIns="0" tIns="0" rIns="0" bIns="0" rtlCol="0">
            <a:spAutoFit/>
          </a:bodyPr>
          <a:lstStyle/>
          <a:p>
            <a:r>
              <a:rPr sz="1052" spc="9" dirty="0">
                <a:solidFill>
                  <a:prstClr val="black"/>
                </a:solidFill>
                <a:latin typeface="Arial"/>
                <a:cs typeface="Arial"/>
              </a:rPr>
              <a:t>Conduct deregulation for issues</a:t>
            </a:r>
            <a:endParaRPr sz="1015" dirty="0">
              <a:solidFill>
                <a:prstClr val="black"/>
              </a:solidFill>
              <a:latin typeface="Arial"/>
              <a:cs typeface="Arial"/>
            </a:endParaRPr>
          </a:p>
          <a:p>
            <a:r>
              <a:rPr sz="1080" spc="9" dirty="0">
                <a:solidFill>
                  <a:prstClr val="black"/>
                </a:solidFill>
                <a:latin typeface="Arial"/>
                <a:cs typeface="Arial"/>
              </a:rPr>
              <a:t>hindering infrastructure delivery</a:t>
            </a:r>
            <a:endParaRPr sz="1015" dirty="0">
              <a:solidFill>
                <a:prstClr val="black"/>
              </a:solidFill>
              <a:latin typeface="Arial"/>
              <a:cs typeface="Arial"/>
            </a:endParaRPr>
          </a:p>
          <a:p>
            <a:r>
              <a:rPr sz="1108" spc="9" dirty="0">
                <a:solidFill>
                  <a:prstClr val="black"/>
                </a:solidFill>
                <a:latin typeface="Arial"/>
                <a:cs typeface="Arial"/>
              </a:rPr>
              <a:t>and develop a task force under</a:t>
            </a:r>
            <a:endParaRPr sz="1108" dirty="0">
              <a:solidFill>
                <a:prstClr val="black"/>
              </a:solidFill>
              <a:latin typeface="Arial"/>
              <a:cs typeface="Arial"/>
            </a:endParaRPr>
          </a:p>
          <a:p>
            <a:r>
              <a:rPr sz="1108" spc="9" dirty="0">
                <a:solidFill>
                  <a:prstClr val="black"/>
                </a:solidFill>
                <a:latin typeface="Arial"/>
                <a:cs typeface="Arial"/>
              </a:rPr>
              <a:t>CMEA to ensure the</a:t>
            </a:r>
            <a:endParaRPr sz="1108" dirty="0">
              <a:solidFill>
                <a:prstClr val="black"/>
              </a:solidFill>
              <a:latin typeface="Arial"/>
              <a:cs typeface="Arial"/>
            </a:endParaRPr>
          </a:p>
          <a:p>
            <a:r>
              <a:rPr sz="1108" spc="9" dirty="0">
                <a:solidFill>
                  <a:prstClr val="black"/>
                </a:solidFill>
                <a:latin typeface="Arial"/>
                <a:cs typeface="Arial"/>
              </a:rPr>
              <a:t>implementation’s effectiveness</a:t>
            </a:r>
            <a:endParaRPr sz="1108" dirty="0">
              <a:solidFill>
                <a:prstClr val="black"/>
              </a:solidFill>
              <a:latin typeface="Arial"/>
              <a:cs typeface="Arial"/>
            </a:endParaRPr>
          </a:p>
        </p:txBody>
      </p:sp>
      <p:sp>
        <p:nvSpPr>
          <p:cNvPr id="35" name="text 1"/>
          <p:cNvSpPr txBox="1"/>
          <p:nvPr/>
        </p:nvSpPr>
        <p:spPr>
          <a:xfrm>
            <a:off x="7045921" y="6294646"/>
            <a:ext cx="1931876" cy="170496"/>
          </a:xfrm>
          <a:prstGeom prst="rect">
            <a:avLst/>
          </a:prstGeom>
        </p:spPr>
        <p:txBody>
          <a:bodyPr vert="horz" wrap="none" lIns="0" tIns="0" rIns="0" bIns="0" rtlCol="0">
            <a:spAutoFit/>
          </a:bodyPr>
          <a:lstStyle/>
          <a:p>
            <a:r>
              <a:rPr sz="1108" spc="9" dirty="0">
                <a:solidFill>
                  <a:prstClr val="black"/>
                </a:solidFill>
                <a:latin typeface="Arial"/>
                <a:cs typeface="Arial"/>
              </a:rPr>
              <a:t>of Economic Policy Packages.</a:t>
            </a:r>
            <a:endParaRPr sz="1108">
              <a:solidFill>
                <a:prstClr val="black"/>
              </a:solidFill>
              <a:latin typeface="Arial"/>
              <a:cs typeface="Arial"/>
            </a:endParaRPr>
          </a:p>
        </p:txBody>
      </p:sp>
      <p:sp>
        <p:nvSpPr>
          <p:cNvPr id="553" name="object 553"/>
          <p:cNvSpPr/>
          <p:nvPr/>
        </p:nvSpPr>
        <p:spPr>
          <a:xfrm>
            <a:off x="153022" y="1595427"/>
            <a:ext cx="2505808" cy="363415"/>
          </a:xfrm>
          <a:custGeom>
            <a:avLst/>
            <a:gdLst/>
            <a:ahLst/>
            <a:cxnLst/>
            <a:rect l="l" t="t" r="r" b="b"/>
            <a:pathLst>
              <a:path w="2714625" h="393700">
                <a:moveTo>
                  <a:pt x="0" y="393700"/>
                </a:moveTo>
                <a:lnTo>
                  <a:pt x="0" y="0"/>
                </a:lnTo>
                <a:lnTo>
                  <a:pt x="2714625" y="0"/>
                </a:lnTo>
                <a:lnTo>
                  <a:pt x="2714625"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36" name="text 1"/>
          <p:cNvSpPr txBox="1"/>
          <p:nvPr/>
        </p:nvSpPr>
        <p:spPr>
          <a:xfrm>
            <a:off x="180629" y="1701521"/>
            <a:ext cx="2091278" cy="170496"/>
          </a:xfrm>
          <a:prstGeom prst="rect">
            <a:avLst/>
          </a:prstGeom>
        </p:spPr>
        <p:txBody>
          <a:bodyPr vert="horz" wrap="none" lIns="0" tIns="0" rIns="0" bIns="0" rtlCol="0">
            <a:spAutoFit/>
          </a:bodyPr>
          <a:lstStyle/>
          <a:p>
            <a:r>
              <a:rPr sz="1108" b="1" spc="9" dirty="0">
                <a:solidFill>
                  <a:srgbClr val="FFFFFF"/>
                </a:solidFill>
                <a:latin typeface="Arial"/>
                <a:cs typeface="Arial"/>
              </a:rPr>
              <a:t>1) Viability Gap Funding (VGF)</a:t>
            </a:r>
            <a:endParaRPr sz="1108">
              <a:solidFill>
                <a:prstClr val="black"/>
              </a:solidFill>
              <a:latin typeface="Arial"/>
              <a:cs typeface="Arial"/>
            </a:endParaRPr>
          </a:p>
        </p:txBody>
      </p:sp>
      <p:sp>
        <p:nvSpPr>
          <p:cNvPr id="554" name="object 554"/>
          <p:cNvSpPr/>
          <p:nvPr/>
        </p:nvSpPr>
        <p:spPr>
          <a:xfrm>
            <a:off x="107924" y="2952256"/>
            <a:ext cx="2505808" cy="363415"/>
          </a:xfrm>
          <a:custGeom>
            <a:avLst/>
            <a:gdLst/>
            <a:ahLst/>
            <a:cxnLst/>
            <a:rect l="l" t="t" r="r" b="b"/>
            <a:pathLst>
              <a:path w="2714625" h="393700">
                <a:moveTo>
                  <a:pt x="0" y="393700"/>
                </a:moveTo>
                <a:lnTo>
                  <a:pt x="0" y="0"/>
                </a:lnTo>
                <a:lnTo>
                  <a:pt x="2714625" y="0"/>
                </a:lnTo>
                <a:lnTo>
                  <a:pt x="2714625"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37" name="text 1"/>
          <p:cNvSpPr txBox="1"/>
          <p:nvPr/>
        </p:nvSpPr>
        <p:spPr>
          <a:xfrm>
            <a:off x="180629" y="3068666"/>
            <a:ext cx="1576650" cy="170496"/>
          </a:xfrm>
          <a:prstGeom prst="rect">
            <a:avLst/>
          </a:prstGeom>
        </p:spPr>
        <p:txBody>
          <a:bodyPr vert="horz" wrap="none" lIns="0" tIns="0" rIns="0" bIns="0" rtlCol="0">
            <a:spAutoFit/>
          </a:bodyPr>
          <a:lstStyle/>
          <a:p>
            <a:r>
              <a:rPr sz="1108" b="1" spc="9" dirty="0">
                <a:solidFill>
                  <a:srgbClr val="FFFFFF"/>
                </a:solidFill>
                <a:latin typeface="Arial"/>
                <a:cs typeface="Arial"/>
              </a:rPr>
              <a:t>2) Availability Payment</a:t>
            </a:r>
            <a:endParaRPr sz="1108">
              <a:solidFill>
                <a:prstClr val="black"/>
              </a:solidFill>
              <a:latin typeface="Arial"/>
              <a:cs typeface="Arial"/>
            </a:endParaRPr>
          </a:p>
        </p:txBody>
      </p:sp>
      <p:sp>
        <p:nvSpPr>
          <p:cNvPr id="555" name="object 555"/>
          <p:cNvSpPr/>
          <p:nvPr/>
        </p:nvSpPr>
        <p:spPr>
          <a:xfrm>
            <a:off x="5804916" y="2385151"/>
            <a:ext cx="2876610" cy="361950"/>
          </a:xfrm>
          <a:custGeom>
            <a:avLst/>
            <a:gdLst/>
            <a:ahLst/>
            <a:cxnLst/>
            <a:rect l="l" t="t" r="r" b="b"/>
            <a:pathLst>
              <a:path w="3116327" h="392112">
                <a:moveTo>
                  <a:pt x="0" y="392113"/>
                </a:moveTo>
                <a:lnTo>
                  <a:pt x="0" y="0"/>
                </a:lnTo>
                <a:lnTo>
                  <a:pt x="3116327" y="0"/>
                </a:lnTo>
                <a:lnTo>
                  <a:pt x="3116327" y="392113"/>
                </a:lnTo>
                <a:lnTo>
                  <a:pt x="0" y="392113"/>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38" name="text 1"/>
          <p:cNvSpPr txBox="1"/>
          <p:nvPr/>
        </p:nvSpPr>
        <p:spPr>
          <a:xfrm>
            <a:off x="5892722" y="2482043"/>
            <a:ext cx="921599" cy="170496"/>
          </a:xfrm>
          <a:prstGeom prst="rect">
            <a:avLst/>
          </a:prstGeom>
        </p:spPr>
        <p:txBody>
          <a:bodyPr vert="horz" wrap="none" lIns="0" tIns="0" rIns="0" bIns="0" rtlCol="0">
            <a:spAutoFit/>
          </a:bodyPr>
          <a:lstStyle/>
          <a:p>
            <a:r>
              <a:rPr sz="1108" b="1" spc="9" dirty="0">
                <a:solidFill>
                  <a:srgbClr val="FFFFFF"/>
                </a:solidFill>
                <a:latin typeface="Arial"/>
                <a:cs typeface="Arial"/>
              </a:rPr>
              <a:t>5) BLU LMAN</a:t>
            </a:r>
            <a:endParaRPr sz="1108">
              <a:solidFill>
                <a:prstClr val="black"/>
              </a:solidFill>
              <a:latin typeface="Arial"/>
              <a:cs typeface="Arial"/>
            </a:endParaRPr>
          </a:p>
        </p:txBody>
      </p:sp>
      <p:sp>
        <p:nvSpPr>
          <p:cNvPr id="556" name="object 556"/>
          <p:cNvSpPr/>
          <p:nvPr/>
        </p:nvSpPr>
        <p:spPr>
          <a:xfrm>
            <a:off x="2866175" y="5034040"/>
            <a:ext cx="1875223" cy="363415"/>
          </a:xfrm>
          <a:custGeom>
            <a:avLst/>
            <a:gdLst/>
            <a:ahLst/>
            <a:cxnLst/>
            <a:rect l="l" t="t" r="r" b="b"/>
            <a:pathLst>
              <a:path w="2031492" h="393700">
                <a:moveTo>
                  <a:pt x="0" y="393700"/>
                </a:moveTo>
                <a:lnTo>
                  <a:pt x="0" y="0"/>
                </a:lnTo>
                <a:lnTo>
                  <a:pt x="2031492" y="0"/>
                </a:lnTo>
                <a:lnTo>
                  <a:pt x="2031492" y="393700"/>
                </a:lnTo>
                <a:lnTo>
                  <a:pt x="0" y="393700"/>
                </a:lnTo>
                <a:close/>
              </a:path>
            </a:pathLst>
          </a:custGeom>
          <a:solidFill>
            <a:srgbClr val="808080"/>
          </a:solidFill>
        </p:spPr>
        <p:txBody>
          <a:bodyPr wrap="square" lIns="0" tIns="0" rIns="0" bIns="0" rtlCol="0">
            <a:noAutofit/>
          </a:bodyPr>
          <a:lstStyle/>
          <a:p>
            <a:endParaRPr sz="1662">
              <a:solidFill>
                <a:prstClr val="black"/>
              </a:solidFill>
            </a:endParaRPr>
          </a:p>
        </p:txBody>
      </p:sp>
      <p:sp>
        <p:nvSpPr>
          <p:cNvPr id="39" name="text 1"/>
          <p:cNvSpPr txBox="1"/>
          <p:nvPr/>
        </p:nvSpPr>
        <p:spPr>
          <a:xfrm>
            <a:off x="2961836" y="5140486"/>
            <a:ext cx="1180195" cy="170496"/>
          </a:xfrm>
          <a:prstGeom prst="rect">
            <a:avLst/>
          </a:prstGeom>
        </p:spPr>
        <p:txBody>
          <a:bodyPr vert="horz" wrap="none" lIns="0" tIns="0" rIns="0" bIns="0" rtlCol="0">
            <a:spAutoFit/>
          </a:bodyPr>
          <a:lstStyle/>
          <a:p>
            <a:r>
              <a:rPr sz="1108" b="1" spc="9" dirty="0">
                <a:solidFill>
                  <a:srgbClr val="FFFFFF"/>
                </a:solidFill>
                <a:latin typeface="Arial"/>
                <a:cs typeface="Arial"/>
              </a:rPr>
              <a:t>1) Direct Lending</a:t>
            </a:r>
            <a:endParaRPr sz="1108">
              <a:solidFill>
                <a:prstClr val="black"/>
              </a:solidFill>
              <a:latin typeface="Arial"/>
              <a:cs typeface="Arial"/>
            </a:endParaRPr>
          </a:p>
        </p:txBody>
      </p:sp>
      <p:sp>
        <p:nvSpPr>
          <p:cNvPr id="40" name="text 1"/>
          <p:cNvSpPr txBox="1"/>
          <p:nvPr/>
        </p:nvSpPr>
        <p:spPr>
          <a:xfrm>
            <a:off x="8986442" y="6599444"/>
            <a:ext cx="54054" cy="113557"/>
          </a:xfrm>
          <a:prstGeom prst="rect">
            <a:avLst/>
          </a:prstGeom>
        </p:spPr>
        <p:txBody>
          <a:bodyPr vert="horz" wrap="none" lIns="0" tIns="0" rIns="0" bIns="0" rtlCol="0">
            <a:spAutoFit/>
          </a:bodyPr>
          <a:lstStyle/>
          <a:p>
            <a:r>
              <a:rPr sz="738" spc="9" dirty="0">
                <a:solidFill>
                  <a:srgbClr val="A7A7A7"/>
                </a:solidFill>
                <a:latin typeface="Arial"/>
                <a:cs typeface="Arial"/>
              </a:rPr>
              <a:t>8</a:t>
            </a:r>
            <a:endParaRPr sz="738">
              <a:solidFill>
                <a:prstClr val="black"/>
              </a:solidFill>
              <a:latin typeface="Arial"/>
              <a:cs typeface="Arial"/>
            </a:endParaRPr>
          </a:p>
        </p:txBody>
      </p:sp>
      <p:pic>
        <p:nvPicPr>
          <p:cNvPr id="289" name="Image"/>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31964" y="1212247"/>
            <a:ext cx="418604" cy="379006"/>
          </a:xfrm>
          <a:prstGeom prst="rect">
            <a:avLst/>
          </a:prstGeom>
        </p:spPr>
      </p:pic>
      <p:pic>
        <p:nvPicPr>
          <p:cNvPr id="290" name="Image"/>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07723" y="4654094"/>
            <a:ext cx="426426" cy="392723"/>
          </a:xfrm>
          <a:prstGeom prst="rect">
            <a:avLst/>
          </a:prstGeom>
        </p:spPr>
      </p:pic>
      <p:sp>
        <p:nvSpPr>
          <p:cNvPr id="66" name="object 4"/>
          <p:cNvSpPr txBox="1"/>
          <p:nvPr/>
        </p:nvSpPr>
        <p:spPr>
          <a:xfrm>
            <a:off x="176310" y="79549"/>
            <a:ext cx="4625443" cy="615553"/>
          </a:xfrm>
          <a:prstGeom prst="rect">
            <a:avLst/>
          </a:prstGeom>
        </p:spPr>
        <p:txBody>
          <a:bodyPr vert="horz" wrap="square" lIns="0" tIns="0" rIns="0" bIns="0" rtlCol="0">
            <a:spAutoFit/>
          </a:bodyPr>
          <a:lstStyle/>
          <a:p>
            <a:pPr marL="12700" marR="715010">
              <a:lnSpc>
                <a:spcPct val="100000"/>
              </a:lnSpc>
            </a:pPr>
            <a:r>
              <a:rPr lang="en-US" sz="4000" b="1" dirty="0" smtClean="0">
                <a:solidFill>
                  <a:srgbClr val="2185C5"/>
                </a:solidFill>
                <a:latin typeface="Trueno" panose="00000500000000000000" pitchFamily="50" charset="0"/>
              </a:rPr>
              <a:t>Policy Reforms</a:t>
            </a:r>
            <a:endParaRPr sz="4000" b="1" dirty="0">
              <a:solidFill>
                <a:srgbClr val="2185C5"/>
              </a:solidFill>
              <a:latin typeface="Trueno" panose="00000500000000000000" pitchFamily="50" charset="0"/>
              <a:cs typeface="Arial"/>
            </a:endParaRPr>
          </a:p>
        </p:txBody>
      </p:sp>
      <p:sp>
        <p:nvSpPr>
          <p:cNvPr id="67" name="object 12"/>
          <p:cNvSpPr txBox="1"/>
          <p:nvPr/>
        </p:nvSpPr>
        <p:spPr>
          <a:xfrm>
            <a:off x="202377" y="526087"/>
            <a:ext cx="7844537" cy="473848"/>
          </a:xfrm>
          <a:prstGeom prst="rect">
            <a:avLst/>
          </a:prstGeom>
        </p:spPr>
        <p:txBody>
          <a:bodyPr vert="horz" wrap="square" lIns="0" tIns="100965" rIns="0" bIns="0" rtlCol="0">
            <a:spAutoFit/>
          </a:bodyPr>
          <a:lstStyle/>
          <a:p>
            <a:pPr marL="277495" marR="5080" indent="-265430">
              <a:lnSpc>
                <a:spcPts val="2880"/>
              </a:lnSpc>
              <a:spcBef>
                <a:spcPts val="795"/>
              </a:spcBef>
            </a:pPr>
            <a:r>
              <a:rPr lang="en-US" spc="-325" dirty="0" smtClean="0">
                <a:solidFill>
                  <a:schemeClr val="bg1">
                    <a:lumMod val="50000"/>
                  </a:schemeClr>
                </a:solidFill>
                <a:latin typeface="Trueno" panose="00000500000000000000" pitchFamily="50" charset="0"/>
                <a:cs typeface="Candara"/>
              </a:rPr>
              <a:t> </a:t>
            </a:r>
            <a:r>
              <a:rPr lang="en-US" spc="-145" dirty="0" smtClean="0">
                <a:solidFill>
                  <a:schemeClr val="bg1">
                    <a:lumMod val="50000"/>
                  </a:schemeClr>
                </a:solidFill>
                <a:latin typeface="Trueno" panose="00000500000000000000" pitchFamily="50" charset="0"/>
                <a:cs typeface="Candara"/>
              </a:rPr>
              <a:t>TO </a:t>
            </a:r>
            <a:r>
              <a:rPr lang="en-US" spc="-145" dirty="0" smtClean="0">
                <a:solidFill>
                  <a:schemeClr val="bg1">
                    <a:lumMod val="50000"/>
                  </a:schemeClr>
                </a:solidFill>
                <a:latin typeface="Trueno" panose="00000500000000000000" pitchFamily="50" charset="0"/>
                <a:cs typeface="Candara"/>
              </a:rPr>
              <a:t>ACCELERATE INFRASTRUCTURE DEVELOPMENT </a:t>
            </a:r>
            <a:endParaRPr lang="en-US" dirty="0">
              <a:solidFill>
                <a:schemeClr val="bg1">
                  <a:lumMod val="50000"/>
                </a:schemeClr>
              </a:solidFill>
              <a:latin typeface="Trueno" panose="00000500000000000000" pitchFamily="50" charset="0"/>
              <a:cs typeface="Candara"/>
            </a:endParaRPr>
          </a:p>
        </p:txBody>
      </p:sp>
    </p:spTree>
    <p:extLst>
      <p:ext uri="{BB962C8B-B14F-4D97-AF65-F5344CB8AC3E}">
        <p14:creationId xmlns:p14="http://schemas.microsoft.com/office/powerpoint/2010/main" val="5919147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75710D-75A2-413B-8761-6DB0D32AC68E}"/>
              </a:ext>
            </a:extLst>
          </p:cNvPr>
          <p:cNvSpPr txBox="1">
            <a:spLocks/>
          </p:cNvSpPr>
          <p:nvPr/>
        </p:nvSpPr>
        <p:spPr>
          <a:xfrm>
            <a:off x="146481" y="259383"/>
            <a:ext cx="3631885" cy="11957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ko-KR" sz="4500" b="1" dirty="0" smtClean="0">
                <a:solidFill>
                  <a:srgbClr val="2185C5"/>
                </a:solidFill>
                <a:latin typeface="Trueno" panose="00000500000000000000" pitchFamily="50" charset="0"/>
              </a:rPr>
              <a:t>Institution</a:t>
            </a:r>
            <a:endParaRPr lang="ko-KR" altLang="en-US" sz="4050" b="1" dirty="0">
              <a:solidFill>
                <a:srgbClr val="2185C5"/>
              </a:solidFill>
              <a:latin typeface="Trueno" panose="00000500000000000000" pitchFamily="50" charset="0"/>
            </a:endParaRPr>
          </a:p>
        </p:txBody>
      </p:sp>
      <p:pic>
        <p:nvPicPr>
          <p:cNvPr id="3" name="Picture 2"/>
          <p:cNvPicPr>
            <a:picLocks noChangeAspect="1"/>
          </p:cNvPicPr>
          <p:nvPr/>
        </p:nvPicPr>
        <p:blipFill>
          <a:blip r:embed="rId2"/>
          <a:stretch>
            <a:fillRect/>
          </a:stretch>
        </p:blipFill>
        <p:spPr>
          <a:xfrm>
            <a:off x="3001763" y="857249"/>
            <a:ext cx="6294561" cy="5867401"/>
          </a:xfrm>
          <a:prstGeom prst="rect">
            <a:avLst/>
          </a:prstGeom>
        </p:spPr>
      </p:pic>
      <p:sp>
        <p:nvSpPr>
          <p:cNvPr id="5" name="TextBox 4"/>
          <p:cNvSpPr txBox="1"/>
          <p:nvPr/>
        </p:nvSpPr>
        <p:spPr>
          <a:xfrm>
            <a:off x="5328081" y="6590184"/>
            <a:ext cx="4194700" cy="230832"/>
          </a:xfrm>
          <a:prstGeom prst="rect">
            <a:avLst/>
          </a:prstGeom>
          <a:noFill/>
        </p:spPr>
        <p:txBody>
          <a:bodyPr wrap="square" rtlCol="0">
            <a:spAutoFit/>
          </a:bodyPr>
          <a:lstStyle/>
          <a:p>
            <a:r>
              <a:rPr lang="en-US" sz="900" i="1" dirty="0"/>
              <a:t>Source: PPP Infrastructure Project Plan in Indonesia 2018 (</a:t>
            </a:r>
            <a:r>
              <a:rPr lang="en-US" sz="900" i="1" dirty="0" err="1"/>
              <a:t>Bappenas</a:t>
            </a:r>
            <a:r>
              <a:rPr lang="en-US" sz="900" i="1" dirty="0"/>
              <a:t> 2018)</a:t>
            </a:r>
            <a:endParaRPr lang="en-US" sz="900" i="1" dirty="0"/>
          </a:p>
        </p:txBody>
      </p:sp>
      <p:sp>
        <p:nvSpPr>
          <p:cNvPr id="6" name="TextBox 5"/>
          <p:cNvSpPr txBox="1"/>
          <p:nvPr/>
        </p:nvSpPr>
        <p:spPr>
          <a:xfrm>
            <a:off x="146481" y="2636787"/>
            <a:ext cx="3777819" cy="1938992"/>
          </a:xfrm>
          <a:prstGeom prst="rect">
            <a:avLst/>
          </a:prstGeom>
          <a:noFill/>
        </p:spPr>
        <p:txBody>
          <a:bodyPr wrap="square" rtlCol="0">
            <a:spAutoFit/>
          </a:bodyPr>
          <a:lstStyle/>
          <a:p>
            <a:pPr>
              <a:tabLst>
                <a:tab pos="772716" algn="l"/>
              </a:tabLst>
            </a:pPr>
            <a:r>
              <a:rPr lang="en-US" sz="1200" b="1" dirty="0"/>
              <a:t>BKPM</a:t>
            </a:r>
            <a:r>
              <a:rPr lang="en-US" sz="1200" dirty="0"/>
              <a:t>	: Investment Coordinating Board</a:t>
            </a:r>
          </a:p>
          <a:p>
            <a:pPr>
              <a:tabLst>
                <a:tab pos="772716" algn="l"/>
              </a:tabLst>
            </a:pPr>
            <a:r>
              <a:rPr lang="en-US" sz="1200" b="1" dirty="0"/>
              <a:t>IIGF</a:t>
            </a:r>
            <a:r>
              <a:rPr lang="en-US" sz="1200" dirty="0"/>
              <a:t>	: Indonesia Infrastructure Guarantee Fund</a:t>
            </a:r>
          </a:p>
          <a:p>
            <a:pPr>
              <a:tabLst>
                <a:tab pos="772716" algn="l"/>
              </a:tabLst>
            </a:pPr>
            <a:r>
              <a:rPr lang="en-US" sz="1200" b="1" dirty="0" err="1"/>
              <a:t>Bappenas</a:t>
            </a:r>
            <a:r>
              <a:rPr lang="en-US" sz="1200" dirty="0"/>
              <a:t>	: Ministry of National Development Planning</a:t>
            </a:r>
          </a:p>
          <a:p>
            <a:pPr>
              <a:tabLst>
                <a:tab pos="772716" algn="l"/>
              </a:tabLst>
            </a:pPr>
            <a:r>
              <a:rPr lang="en-US" sz="1200" b="1" dirty="0" err="1"/>
              <a:t>MoF</a:t>
            </a:r>
            <a:r>
              <a:rPr lang="en-US" sz="1200" dirty="0"/>
              <a:t>	: Ministry of Finance</a:t>
            </a:r>
          </a:p>
          <a:p>
            <a:pPr>
              <a:tabLst>
                <a:tab pos="772716" algn="l"/>
              </a:tabLst>
            </a:pPr>
            <a:r>
              <a:rPr lang="en-US" sz="1200" b="1" dirty="0"/>
              <a:t>LKPP</a:t>
            </a:r>
            <a:r>
              <a:rPr lang="en-US" sz="1200" dirty="0"/>
              <a:t>	: National Procurement Agency</a:t>
            </a:r>
          </a:p>
          <a:p>
            <a:pPr>
              <a:tabLst>
                <a:tab pos="772716" algn="l"/>
              </a:tabLst>
            </a:pPr>
            <a:r>
              <a:rPr lang="en-US" sz="1200" b="1" dirty="0"/>
              <a:t>PQ</a:t>
            </a:r>
            <a:r>
              <a:rPr lang="en-US" sz="1200" dirty="0"/>
              <a:t>	: Pre-Qualification</a:t>
            </a:r>
          </a:p>
          <a:p>
            <a:pPr>
              <a:tabLst>
                <a:tab pos="772716" algn="l"/>
              </a:tabLst>
            </a:pPr>
            <a:r>
              <a:rPr lang="en-US" sz="1200" b="1" dirty="0" err="1"/>
              <a:t>RfP</a:t>
            </a:r>
            <a:r>
              <a:rPr lang="en-US" sz="1200" dirty="0"/>
              <a:t>	: Request for Proposal</a:t>
            </a:r>
          </a:p>
          <a:p>
            <a:pPr>
              <a:tabLst>
                <a:tab pos="772716" algn="l"/>
              </a:tabLst>
            </a:pPr>
            <a:r>
              <a:rPr lang="en-US" sz="1200" b="1" dirty="0"/>
              <a:t>OBC</a:t>
            </a:r>
            <a:r>
              <a:rPr lang="en-US" sz="1200" dirty="0"/>
              <a:t>	: Outline Business Case</a:t>
            </a:r>
          </a:p>
          <a:p>
            <a:pPr>
              <a:tabLst>
                <a:tab pos="772716" algn="l"/>
              </a:tabLst>
            </a:pPr>
            <a:r>
              <a:rPr lang="en-US" sz="1200" b="1" dirty="0"/>
              <a:t>FBC</a:t>
            </a:r>
            <a:r>
              <a:rPr lang="en-US" sz="1200" dirty="0"/>
              <a:t>	: Final Business Case</a:t>
            </a:r>
          </a:p>
          <a:p>
            <a:pPr>
              <a:tabLst>
                <a:tab pos="772716" algn="l"/>
              </a:tabLst>
            </a:pPr>
            <a:r>
              <a:rPr lang="en-US" sz="1200" b="1" dirty="0"/>
              <a:t>AP</a:t>
            </a:r>
            <a:r>
              <a:rPr lang="en-US" sz="1200" dirty="0"/>
              <a:t>	: Available Payment</a:t>
            </a:r>
            <a:endParaRPr lang="en-US" sz="1200" dirty="0"/>
          </a:p>
        </p:txBody>
      </p:sp>
      <p:pic>
        <p:nvPicPr>
          <p:cNvPr id="7" name="Picture 6"/>
          <p:cNvPicPr>
            <a:picLocks noChangeAspect="1"/>
          </p:cNvPicPr>
          <p:nvPr/>
        </p:nvPicPr>
        <p:blipFill>
          <a:blip r:embed="rId3"/>
          <a:stretch>
            <a:fillRect/>
          </a:stretch>
        </p:blipFill>
        <p:spPr>
          <a:xfrm>
            <a:off x="38874" y="1455115"/>
            <a:ext cx="4616298" cy="954709"/>
          </a:xfrm>
          <a:prstGeom prst="rect">
            <a:avLst/>
          </a:prstGeom>
        </p:spPr>
      </p:pic>
    </p:spTree>
    <p:extLst>
      <p:ext uri="{BB962C8B-B14F-4D97-AF65-F5344CB8AC3E}">
        <p14:creationId xmlns:p14="http://schemas.microsoft.com/office/powerpoint/2010/main" val="27198937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75710D-75A2-413B-8761-6DB0D32AC68E}"/>
              </a:ext>
            </a:extLst>
          </p:cNvPr>
          <p:cNvSpPr txBox="1">
            <a:spLocks/>
          </p:cNvSpPr>
          <p:nvPr/>
        </p:nvSpPr>
        <p:spPr>
          <a:xfrm>
            <a:off x="292316" y="547000"/>
            <a:ext cx="7051459" cy="11957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ko-KR" sz="4050" b="1" dirty="0" smtClean="0">
                <a:solidFill>
                  <a:srgbClr val="2185C5"/>
                </a:solidFill>
                <a:latin typeface="Trueno" panose="00000500000000000000" pitchFamily="50" charset="0"/>
              </a:rPr>
              <a:t>Process: Solicited Project</a:t>
            </a:r>
            <a:endParaRPr lang="ko-KR" altLang="en-US" sz="4050" b="1" dirty="0">
              <a:solidFill>
                <a:srgbClr val="2185C5"/>
              </a:solidFill>
              <a:latin typeface="Trueno" panose="00000500000000000000" pitchFamily="50" charset="0"/>
            </a:endParaRPr>
          </a:p>
        </p:txBody>
      </p:sp>
      <p:pic>
        <p:nvPicPr>
          <p:cNvPr id="3" name="Picture 2"/>
          <p:cNvPicPr>
            <a:picLocks noChangeAspect="1"/>
          </p:cNvPicPr>
          <p:nvPr/>
        </p:nvPicPr>
        <p:blipFill>
          <a:blip r:embed="rId2"/>
          <a:stretch>
            <a:fillRect/>
          </a:stretch>
        </p:blipFill>
        <p:spPr>
          <a:xfrm>
            <a:off x="0" y="1518173"/>
            <a:ext cx="9144000" cy="2697704"/>
          </a:xfrm>
          <a:prstGeom prst="rect">
            <a:avLst/>
          </a:prstGeom>
        </p:spPr>
      </p:pic>
      <p:sp>
        <p:nvSpPr>
          <p:cNvPr id="10" name="TextBox 9"/>
          <p:cNvSpPr txBox="1"/>
          <p:nvPr/>
        </p:nvSpPr>
        <p:spPr>
          <a:xfrm>
            <a:off x="203631" y="4532033"/>
            <a:ext cx="4194700" cy="230832"/>
          </a:xfrm>
          <a:prstGeom prst="rect">
            <a:avLst/>
          </a:prstGeom>
          <a:noFill/>
        </p:spPr>
        <p:txBody>
          <a:bodyPr wrap="square" rtlCol="0">
            <a:spAutoFit/>
          </a:bodyPr>
          <a:lstStyle/>
          <a:p>
            <a:r>
              <a:rPr lang="en-US" sz="900" i="1" dirty="0"/>
              <a:t>Source: PPP Infrastructure Project Plan in Indonesia 2018 (</a:t>
            </a:r>
            <a:r>
              <a:rPr lang="en-US" sz="900" i="1" dirty="0" err="1"/>
              <a:t>Bappenas</a:t>
            </a:r>
            <a:r>
              <a:rPr lang="en-US" sz="900" i="1" dirty="0"/>
              <a:t> 2018)</a:t>
            </a:r>
            <a:endParaRPr lang="en-US" sz="900" i="1" dirty="0"/>
          </a:p>
        </p:txBody>
      </p:sp>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t="38029" b="21780"/>
          <a:stretch/>
        </p:blipFill>
        <p:spPr>
          <a:xfrm>
            <a:off x="0" y="4867275"/>
            <a:ext cx="9144000" cy="2021280"/>
          </a:xfrm>
          <a:prstGeom prst="rect">
            <a:avLst/>
          </a:prstGeom>
        </p:spPr>
      </p:pic>
    </p:spTree>
    <p:extLst>
      <p:ext uri="{BB962C8B-B14F-4D97-AF65-F5344CB8AC3E}">
        <p14:creationId xmlns:p14="http://schemas.microsoft.com/office/powerpoint/2010/main" val="27411746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388400"/>
            <a:ext cx="9144000" cy="4321215"/>
          </a:xfrm>
          <a:prstGeom prst="rect">
            <a:avLst/>
          </a:prstGeom>
        </p:spPr>
      </p:pic>
      <p:sp>
        <p:nvSpPr>
          <p:cNvPr id="3" name="Rectangle 2"/>
          <p:cNvSpPr/>
          <p:nvPr/>
        </p:nvSpPr>
        <p:spPr>
          <a:xfrm>
            <a:off x="1" y="4800600"/>
            <a:ext cx="3009530" cy="12001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TextBox 4"/>
          <p:cNvSpPr txBox="1"/>
          <p:nvPr/>
        </p:nvSpPr>
        <p:spPr>
          <a:xfrm>
            <a:off x="0" y="5739767"/>
            <a:ext cx="4194700" cy="230832"/>
          </a:xfrm>
          <a:prstGeom prst="rect">
            <a:avLst/>
          </a:prstGeom>
          <a:noFill/>
        </p:spPr>
        <p:txBody>
          <a:bodyPr wrap="square" rtlCol="0">
            <a:spAutoFit/>
          </a:bodyPr>
          <a:lstStyle/>
          <a:p>
            <a:r>
              <a:rPr lang="en-US" sz="900" i="1" dirty="0"/>
              <a:t>Source: PPP Infrastructure Project Plan in Indonesia 2018 (</a:t>
            </a:r>
            <a:r>
              <a:rPr lang="en-US" sz="900" i="1" dirty="0" err="1"/>
              <a:t>Bappenas</a:t>
            </a:r>
            <a:r>
              <a:rPr lang="en-US" sz="900" i="1" dirty="0"/>
              <a:t> 2018)</a:t>
            </a:r>
            <a:endParaRPr lang="en-US" sz="900" i="1" dirty="0"/>
          </a:p>
        </p:txBody>
      </p:sp>
      <p:sp>
        <p:nvSpPr>
          <p:cNvPr id="6" name="Title 1">
            <a:extLst>
              <a:ext uri="{FF2B5EF4-FFF2-40B4-BE49-F238E27FC236}">
                <a16:creationId xmlns:a16="http://schemas.microsoft.com/office/drawing/2014/main" xmlns="" id="{A375710D-75A2-413B-8761-6DB0D32AC68E}"/>
              </a:ext>
            </a:extLst>
          </p:cNvPr>
          <p:cNvSpPr txBox="1">
            <a:spLocks/>
          </p:cNvSpPr>
          <p:nvPr/>
        </p:nvSpPr>
        <p:spPr>
          <a:xfrm>
            <a:off x="178016" y="337450"/>
            <a:ext cx="7622959" cy="11957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ko-KR" sz="4050" b="1" dirty="0" smtClean="0">
                <a:solidFill>
                  <a:srgbClr val="2185C5"/>
                </a:solidFill>
                <a:latin typeface="Trueno" panose="00000500000000000000" pitchFamily="50" charset="0"/>
              </a:rPr>
              <a:t>Process: Unsolicited Project</a:t>
            </a:r>
            <a:endParaRPr lang="ko-KR" altLang="en-US" sz="4050" b="1" dirty="0">
              <a:solidFill>
                <a:srgbClr val="2185C5"/>
              </a:solidFill>
              <a:latin typeface="Trueno" panose="00000500000000000000" pitchFamily="50" charset="0"/>
            </a:endParaRPr>
          </a:p>
        </p:txBody>
      </p:sp>
    </p:spTree>
    <p:extLst>
      <p:ext uri="{BB962C8B-B14F-4D97-AF65-F5344CB8AC3E}">
        <p14:creationId xmlns:p14="http://schemas.microsoft.com/office/powerpoint/2010/main" val="22616795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9441" y="6496957"/>
            <a:ext cx="4194700" cy="230832"/>
          </a:xfrm>
          <a:prstGeom prst="rect">
            <a:avLst/>
          </a:prstGeom>
          <a:noFill/>
        </p:spPr>
        <p:txBody>
          <a:bodyPr wrap="square" rtlCol="0">
            <a:spAutoFit/>
          </a:bodyPr>
          <a:lstStyle/>
          <a:p>
            <a:r>
              <a:rPr lang="en-US" sz="900" i="1" dirty="0"/>
              <a:t>Source: Indonesia Toll Road Authority, 2015</a:t>
            </a:r>
            <a:endParaRPr lang="en-US" sz="900" i="1" dirty="0"/>
          </a:p>
        </p:txBody>
      </p:sp>
      <p:pic>
        <p:nvPicPr>
          <p:cNvPr id="4" name="Picture 3"/>
          <p:cNvPicPr>
            <a:picLocks noChangeAspect="1"/>
          </p:cNvPicPr>
          <p:nvPr/>
        </p:nvPicPr>
        <p:blipFill rotWithShape="1">
          <a:blip r:embed="rId2"/>
          <a:srcRect l="448" t="551" r="914"/>
          <a:stretch/>
        </p:blipFill>
        <p:spPr>
          <a:xfrm>
            <a:off x="218942" y="781216"/>
            <a:ext cx="8719471" cy="5715741"/>
          </a:xfrm>
          <a:prstGeom prst="rect">
            <a:avLst/>
          </a:prstGeom>
        </p:spPr>
      </p:pic>
      <p:sp>
        <p:nvSpPr>
          <p:cNvPr id="9" name="Rectangle 8"/>
          <p:cNvSpPr/>
          <p:nvPr/>
        </p:nvSpPr>
        <p:spPr>
          <a:xfrm>
            <a:off x="8059074" y="5540050"/>
            <a:ext cx="632534" cy="3229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itle 1">
            <a:extLst>
              <a:ext uri="{FF2B5EF4-FFF2-40B4-BE49-F238E27FC236}">
                <a16:creationId xmlns:a16="http://schemas.microsoft.com/office/drawing/2014/main" xmlns="" id="{A375710D-75A2-413B-8761-6DB0D32AC68E}"/>
              </a:ext>
            </a:extLst>
          </p:cNvPr>
          <p:cNvSpPr txBox="1">
            <a:spLocks/>
          </p:cNvSpPr>
          <p:nvPr/>
        </p:nvSpPr>
        <p:spPr>
          <a:xfrm>
            <a:off x="149441" y="127900"/>
            <a:ext cx="7051459" cy="119573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ko-KR" sz="4050" b="1" dirty="0" smtClean="0">
                <a:solidFill>
                  <a:srgbClr val="2185C5"/>
                </a:solidFill>
                <a:latin typeface="Trueno" panose="00000500000000000000" pitchFamily="50" charset="0"/>
              </a:rPr>
              <a:t>PPP Scheme</a:t>
            </a:r>
            <a:endParaRPr lang="ko-KR" altLang="en-US" sz="4050" b="1" dirty="0">
              <a:solidFill>
                <a:srgbClr val="2185C5"/>
              </a:solidFill>
              <a:latin typeface="Trueno" panose="00000500000000000000" pitchFamily="50" charset="0"/>
            </a:endParaRPr>
          </a:p>
        </p:txBody>
      </p:sp>
    </p:spTree>
    <p:extLst>
      <p:ext uri="{BB962C8B-B14F-4D97-AF65-F5344CB8AC3E}">
        <p14:creationId xmlns:p14="http://schemas.microsoft.com/office/powerpoint/2010/main" val="32472602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extLst>
              <p:ext uri="{D42A27DB-BD31-4B8C-83A1-F6EECF244321}">
                <p14:modId xmlns:p14="http://schemas.microsoft.com/office/powerpoint/2010/main" val="1467205932"/>
              </p:ext>
            </p:extLst>
          </p:nvPr>
        </p:nvGraphicFramePr>
        <p:xfrm>
          <a:off x="111312" y="1113692"/>
          <a:ext cx="8931226" cy="5189981"/>
        </p:xfrm>
        <a:graphic>
          <a:graphicData uri="http://schemas.openxmlformats.org/drawingml/2006/table">
            <a:tbl>
              <a:tblPr firstRow="1" bandRow="1">
                <a:tableStyleId>{2D5ABB26-0587-4C30-8999-92F81FD0307C}</a:tableStyleId>
              </a:tblPr>
              <a:tblGrid>
                <a:gridCol w="1394759"/>
                <a:gridCol w="2550643"/>
                <a:gridCol w="2286586"/>
                <a:gridCol w="2699238"/>
              </a:tblGrid>
              <a:tr h="281354">
                <a:tc>
                  <a:txBody>
                    <a:bodyPr/>
                    <a:lstStyle/>
                    <a:p>
                      <a:pPr>
                        <a:lnSpc>
                          <a:spcPct val="100000"/>
                        </a:lnSpc>
                      </a:pPr>
                      <a:endParaRPr sz="1300" dirty="0">
                        <a:latin typeface="Times New Roman"/>
                        <a:cs typeface="Times New Roman"/>
                      </a:endParaRPr>
                    </a:p>
                  </a:txBody>
                  <a:tcPr marL="0" marR="0" marT="0" marB="0">
                    <a:solidFill>
                      <a:srgbClr val="FFFFFF"/>
                    </a:solidFill>
                  </a:tcPr>
                </a:tc>
                <a:tc>
                  <a:txBody>
                    <a:bodyPr/>
                    <a:lstStyle/>
                    <a:p>
                      <a:pPr marL="99060">
                        <a:lnSpc>
                          <a:spcPct val="100000"/>
                        </a:lnSpc>
                        <a:spcBef>
                          <a:spcPts val="270"/>
                        </a:spcBef>
                      </a:pPr>
                      <a:r>
                        <a:rPr sz="1300" b="1" spc="-10" dirty="0">
                          <a:solidFill>
                            <a:srgbClr val="FFFFFF"/>
                          </a:solidFill>
                          <a:latin typeface="Calibri"/>
                          <a:cs typeface="Calibri"/>
                        </a:rPr>
                        <a:t>Port</a:t>
                      </a:r>
                      <a:endParaRPr sz="1300" dirty="0">
                        <a:latin typeface="Calibri"/>
                        <a:cs typeface="Calibri"/>
                      </a:endParaRPr>
                    </a:p>
                  </a:txBody>
                  <a:tcPr marL="0" marR="0" marT="31652" marB="0">
                    <a:solidFill>
                      <a:srgbClr val="2185C5"/>
                    </a:solidFill>
                  </a:tcPr>
                </a:tc>
                <a:tc>
                  <a:txBody>
                    <a:bodyPr/>
                    <a:lstStyle/>
                    <a:p>
                      <a:pPr marL="99695">
                        <a:lnSpc>
                          <a:spcPct val="100000"/>
                        </a:lnSpc>
                        <a:spcBef>
                          <a:spcPts val="270"/>
                        </a:spcBef>
                      </a:pPr>
                      <a:r>
                        <a:rPr sz="1300" b="1" dirty="0">
                          <a:solidFill>
                            <a:srgbClr val="FFFFFF"/>
                          </a:solidFill>
                          <a:latin typeface="Calibri"/>
                          <a:cs typeface="Calibri"/>
                        </a:rPr>
                        <a:t>Airport</a:t>
                      </a:r>
                      <a:endParaRPr sz="1300" dirty="0">
                        <a:latin typeface="Calibri"/>
                        <a:cs typeface="Calibri"/>
                      </a:endParaRPr>
                    </a:p>
                  </a:txBody>
                  <a:tcPr marL="0" marR="0" marT="31652" marB="0">
                    <a:solidFill>
                      <a:srgbClr val="2185C5"/>
                    </a:solidFill>
                  </a:tcPr>
                </a:tc>
                <a:tc>
                  <a:txBody>
                    <a:bodyPr/>
                    <a:lstStyle/>
                    <a:p>
                      <a:pPr marL="99695">
                        <a:lnSpc>
                          <a:spcPct val="100000"/>
                        </a:lnSpc>
                        <a:spcBef>
                          <a:spcPts val="270"/>
                        </a:spcBef>
                      </a:pPr>
                      <a:r>
                        <a:rPr sz="1300" b="1" spc="-5" dirty="0">
                          <a:solidFill>
                            <a:srgbClr val="FFFFFF"/>
                          </a:solidFill>
                          <a:latin typeface="Calibri"/>
                          <a:cs typeface="Calibri"/>
                        </a:rPr>
                        <a:t>Railways</a:t>
                      </a:r>
                      <a:endParaRPr sz="1300" dirty="0">
                        <a:latin typeface="Calibri"/>
                        <a:cs typeface="Calibri"/>
                      </a:endParaRPr>
                    </a:p>
                  </a:txBody>
                  <a:tcPr marL="0" marR="0" marT="31652" marB="0">
                    <a:solidFill>
                      <a:srgbClr val="2185C5"/>
                    </a:solidFill>
                  </a:tcPr>
                </a:tc>
              </a:tr>
              <a:tr h="1772764">
                <a:tc>
                  <a:txBody>
                    <a:bodyPr/>
                    <a:lstStyle/>
                    <a:p>
                      <a:pPr marL="99060" marR="275590">
                        <a:lnSpc>
                          <a:spcPct val="100000"/>
                        </a:lnSpc>
                        <a:spcBef>
                          <a:spcPts val="270"/>
                        </a:spcBef>
                      </a:pPr>
                      <a:r>
                        <a:rPr sz="1300" b="1" spc="-30" dirty="0">
                          <a:solidFill>
                            <a:srgbClr val="FFFFFF"/>
                          </a:solidFill>
                          <a:latin typeface="Calibri"/>
                          <a:cs typeface="Calibri"/>
                        </a:rPr>
                        <a:t>P</a:t>
                      </a:r>
                      <a:r>
                        <a:rPr sz="1300" b="1" dirty="0">
                          <a:solidFill>
                            <a:srgbClr val="FFFFFF"/>
                          </a:solidFill>
                          <a:latin typeface="Calibri"/>
                          <a:cs typeface="Calibri"/>
                        </a:rPr>
                        <a:t>a</a:t>
                      </a:r>
                      <a:r>
                        <a:rPr sz="1300" b="1" spc="5" dirty="0">
                          <a:solidFill>
                            <a:srgbClr val="FFFFFF"/>
                          </a:solidFill>
                          <a:latin typeface="Calibri"/>
                          <a:cs typeface="Calibri"/>
                        </a:rPr>
                        <a:t>r</a:t>
                      </a:r>
                      <a:r>
                        <a:rPr sz="1300" b="1" dirty="0">
                          <a:solidFill>
                            <a:srgbClr val="FFFFFF"/>
                          </a:solidFill>
                          <a:latin typeface="Calibri"/>
                          <a:cs typeface="Calibri"/>
                        </a:rPr>
                        <a:t>tic</a:t>
                      </a:r>
                      <a:r>
                        <a:rPr sz="1300" b="1" spc="5" dirty="0">
                          <a:solidFill>
                            <a:srgbClr val="FFFFFF"/>
                          </a:solidFill>
                          <a:latin typeface="Calibri"/>
                          <a:cs typeface="Calibri"/>
                        </a:rPr>
                        <a:t>i</a:t>
                      </a:r>
                      <a:r>
                        <a:rPr sz="1300" b="1" dirty="0">
                          <a:solidFill>
                            <a:srgbClr val="FFFFFF"/>
                          </a:solidFill>
                          <a:latin typeface="Calibri"/>
                          <a:cs typeface="Calibri"/>
                        </a:rPr>
                        <a:t>p</a:t>
                      </a:r>
                      <a:r>
                        <a:rPr sz="1300" b="1" spc="-10" dirty="0">
                          <a:solidFill>
                            <a:srgbClr val="FFFFFF"/>
                          </a:solidFill>
                          <a:latin typeface="Calibri"/>
                          <a:cs typeface="Calibri"/>
                        </a:rPr>
                        <a:t>a</a:t>
                      </a:r>
                      <a:r>
                        <a:rPr sz="1300" b="1" dirty="0">
                          <a:solidFill>
                            <a:srgbClr val="FFFFFF"/>
                          </a:solidFill>
                          <a:latin typeface="Calibri"/>
                          <a:cs typeface="Calibri"/>
                        </a:rPr>
                        <a:t>tion  of </a:t>
                      </a:r>
                      <a:r>
                        <a:rPr sz="1300" b="1" spc="-5" dirty="0">
                          <a:solidFill>
                            <a:srgbClr val="FFFFFF"/>
                          </a:solidFill>
                          <a:latin typeface="Calibri"/>
                          <a:cs typeface="Calibri"/>
                        </a:rPr>
                        <a:t>private  sector</a:t>
                      </a:r>
                      <a:endParaRPr sz="1300" dirty="0">
                        <a:latin typeface="Calibri"/>
                        <a:cs typeface="Calibri"/>
                      </a:endParaRPr>
                    </a:p>
                  </a:txBody>
                  <a:tcPr marL="0" marR="0" marT="31652" marB="0">
                    <a:solidFill>
                      <a:srgbClr val="2185C5"/>
                    </a:solidFill>
                  </a:tcPr>
                </a:tc>
                <a:tc>
                  <a:txBody>
                    <a:bodyPr/>
                    <a:lstStyle/>
                    <a:p>
                      <a:pPr marL="273050" marR="173355" indent="-173990">
                        <a:lnSpc>
                          <a:spcPct val="100000"/>
                        </a:lnSpc>
                        <a:spcBef>
                          <a:spcPts val="270"/>
                        </a:spcBef>
                        <a:buFont typeface="Arial"/>
                        <a:buChar char="•"/>
                        <a:tabLst>
                          <a:tab pos="273685" algn="l"/>
                        </a:tabLst>
                      </a:pPr>
                      <a:r>
                        <a:rPr sz="1300" spc="-10" dirty="0">
                          <a:latin typeface="Calibri"/>
                          <a:cs typeface="Calibri"/>
                        </a:rPr>
                        <a:t>Port </a:t>
                      </a:r>
                      <a:r>
                        <a:rPr sz="1300" b="1" spc="-5" dirty="0">
                          <a:latin typeface="Calibri"/>
                          <a:cs typeface="Calibri"/>
                        </a:rPr>
                        <a:t>concessions</a:t>
                      </a:r>
                      <a:r>
                        <a:rPr sz="1300" spc="-5" dirty="0">
                          <a:latin typeface="Calibri"/>
                          <a:cs typeface="Calibri"/>
                        </a:rPr>
                        <a:t> shall be </a:t>
                      </a:r>
                      <a:r>
                        <a:rPr sz="1300" spc="-10" dirty="0">
                          <a:latin typeface="Calibri"/>
                          <a:cs typeface="Calibri"/>
                        </a:rPr>
                        <a:t>granted  to </a:t>
                      </a:r>
                      <a:r>
                        <a:rPr sz="1300" spc="-5" dirty="0">
                          <a:latin typeface="Calibri"/>
                          <a:cs typeface="Calibri"/>
                        </a:rPr>
                        <a:t>port business entities </a:t>
                      </a:r>
                      <a:r>
                        <a:rPr sz="1300" spc="-10" dirty="0">
                          <a:latin typeface="Calibri"/>
                          <a:cs typeface="Calibri"/>
                        </a:rPr>
                        <a:t>through </a:t>
                      </a:r>
                      <a:r>
                        <a:rPr sz="1300" dirty="0">
                          <a:latin typeface="Calibri"/>
                          <a:cs typeface="Calibri"/>
                        </a:rPr>
                        <a:t>a  </a:t>
                      </a:r>
                      <a:r>
                        <a:rPr sz="1300" spc="-5" dirty="0">
                          <a:latin typeface="Calibri"/>
                          <a:cs typeface="Calibri"/>
                        </a:rPr>
                        <a:t>tender mechanism </a:t>
                      </a:r>
                      <a:r>
                        <a:rPr sz="1300" spc="-15" dirty="0">
                          <a:latin typeface="Calibri"/>
                          <a:cs typeface="Calibri"/>
                        </a:rPr>
                        <a:t>(refers </a:t>
                      </a:r>
                      <a:r>
                        <a:rPr sz="1300" spc="-10" dirty="0">
                          <a:latin typeface="Calibri"/>
                          <a:cs typeface="Calibri"/>
                        </a:rPr>
                        <a:t>to Pres  </a:t>
                      </a:r>
                      <a:r>
                        <a:rPr sz="1300" spc="-5" dirty="0">
                          <a:latin typeface="Calibri"/>
                          <a:cs typeface="Calibri"/>
                        </a:rPr>
                        <a:t>Reg</a:t>
                      </a:r>
                      <a:r>
                        <a:rPr sz="1300" spc="-15" dirty="0">
                          <a:latin typeface="Calibri"/>
                          <a:cs typeface="Calibri"/>
                        </a:rPr>
                        <a:t> </a:t>
                      </a:r>
                      <a:r>
                        <a:rPr sz="1300" spc="-5" dirty="0">
                          <a:latin typeface="Calibri"/>
                          <a:cs typeface="Calibri"/>
                        </a:rPr>
                        <a:t>13/2010).</a:t>
                      </a:r>
                      <a:endParaRPr sz="1300" dirty="0">
                        <a:latin typeface="Calibri"/>
                        <a:cs typeface="Calibri"/>
                      </a:endParaRPr>
                    </a:p>
                    <a:p>
                      <a:pPr marL="273050" marR="133985" indent="-173990">
                        <a:lnSpc>
                          <a:spcPct val="100000"/>
                        </a:lnSpc>
                        <a:buFont typeface="Arial"/>
                        <a:buChar char="•"/>
                        <a:tabLst>
                          <a:tab pos="273685" algn="l"/>
                        </a:tabLst>
                      </a:pPr>
                      <a:r>
                        <a:rPr sz="1300" spc="-5" dirty="0">
                          <a:latin typeface="Calibri"/>
                          <a:cs typeface="Calibri"/>
                        </a:rPr>
                        <a:t>The maximum concession </a:t>
                      </a:r>
                      <a:r>
                        <a:rPr sz="1300" dirty="0">
                          <a:latin typeface="Calibri"/>
                          <a:cs typeface="Calibri"/>
                        </a:rPr>
                        <a:t>period is  30 </a:t>
                      </a:r>
                      <a:r>
                        <a:rPr sz="1300" spc="-10" dirty="0">
                          <a:latin typeface="Calibri"/>
                          <a:cs typeface="Calibri"/>
                        </a:rPr>
                        <a:t>years </a:t>
                      </a:r>
                      <a:r>
                        <a:rPr sz="1300" dirty="0">
                          <a:latin typeface="Calibri"/>
                          <a:cs typeface="Calibri"/>
                        </a:rPr>
                        <a:t>as </a:t>
                      </a:r>
                      <a:r>
                        <a:rPr sz="1300" spc="-5" dirty="0">
                          <a:latin typeface="Calibri"/>
                          <a:cs typeface="Calibri"/>
                        </a:rPr>
                        <a:t>of signing </a:t>
                      </a:r>
                      <a:r>
                        <a:rPr sz="1300" spc="-10" dirty="0">
                          <a:latin typeface="Calibri"/>
                          <a:cs typeface="Calibri"/>
                        </a:rPr>
                        <a:t>date </a:t>
                      </a:r>
                      <a:r>
                        <a:rPr sz="1300" dirty="0">
                          <a:latin typeface="Calibri"/>
                          <a:cs typeface="Calibri"/>
                        </a:rPr>
                        <a:t>of </a:t>
                      </a:r>
                      <a:r>
                        <a:rPr sz="1300" spc="-5" dirty="0">
                          <a:latin typeface="Calibri"/>
                          <a:cs typeface="Calibri"/>
                        </a:rPr>
                        <a:t>the  concession agreement. (Gov </a:t>
                      </a:r>
                      <a:r>
                        <a:rPr sz="1300" spc="-10" dirty="0">
                          <a:latin typeface="Calibri"/>
                          <a:cs typeface="Calibri"/>
                        </a:rPr>
                        <a:t>Reg  </a:t>
                      </a:r>
                      <a:r>
                        <a:rPr sz="1300" spc="-5" dirty="0">
                          <a:latin typeface="Calibri"/>
                          <a:cs typeface="Calibri"/>
                        </a:rPr>
                        <a:t>61/2009)</a:t>
                      </a:r>
                      <a:endParaRPr sz="1300" dirty="0">
                        <a:latin typeface="Calibri"/>
                        <a:cs typeface="Calibri"/>
                      </a:endParaRPr>
                    </a:p>
                  </a:txBody>
                  <a:tcPr marL="0" marR="0" marT="31652" marB="0">
                    <a:solidFill>
                      <a:srgbClr val="FFFFFF"/>
                    </a:solidFill>
                  </a:tcPr>
                </a:tc>
                <a:tc>
                  <a:txBody>
                    <a:bodyPr/>
                    <a:lstStyle/>
                    <a:p>
                      <a:pPr marL="273685" marR="352425" indent="-173990">
                        <a:lnSpc>
                          <a:spcPct val="100000"/>
                        </a:lnSpc>
                        <a:spcBef>
                          <a:spcPts val="270"/>
                        </a:spcBef>
                        <a:buFont typeface="Arial"/>
                        <a:buChar char="•"/>
                        <a:tabLst>
                          <a:tab pos="273685" algn="l"/>
                        </a:tabLst>
                      </a:pPr>
                      <a:r>
                        <a:rPr sz="1300" spc="-5" dirty="0">
                          <a:latin typeface="Calibri"/>
                          <a:cs typeface="Calibri"/>
                        </a:rPr>
                        <a:t>In determining </a:t>
                      </a:r>
                      <a:r>
                        <a:rPr sz="1300" spc="-10" dirty="0">
                          <a:latin typeface="Calibri"/>
                          <a:cs typeface="Calibri"/>
                        </a:rPr>
                        <a:t>private  </a:t>
                      </a:r>
                      <a:r>
                        <a:rPr sz="1300" spc="-20" dirty="0">
                          <a:latin typeface="Calibri"/>
                          <a:cs typeface="Calibri"/>
                        </a:rPr>
                        <a:t>partner, </a:t>
                      </a:r>
                      <a:r>
                        <a:rPr sz="1300" dirty="0">
                          <a:latin typeface="Calibri"/>
                          <a:cs typeface="Calibri"/>
                        </a:rPr>
                        <a:t>the </a:t>
                      </a:r>
                      <a:r>
                        <a:rPr sz="1300" spc="-5" dirty="0">
                          <a:latin typeface="Calibri"/>
                          <a:cs typeface="Calibri"/>
                        </a:rPr>
                        <a:t>government  </a:t>
                      </a:r>
                      <a:r>
                        <a:rPr sz="1300" dirty="0" smtClean="0">
                          <a:latin typeface="Calibri"/>
                          <a:cs typeface="Calibri"/>
                        </a:rPr>
                        <a:t>wil</a:t>
                      </a:r>
                      <a:r>
                        <a:rPr lang="en-US" sz="1300" dirty="0" smtClean="0">
                          <a:latin typeface="Calibri"/>
                          <a:cs typeface="Calibri"/>
                        </a:rPr>
                        <a:t>l</a:t>
                      </a:r>
                      <a:r>
                        <a:rPr sz="1300" dirty="0" smtClean="0">
                          <a:latin typeface="Calibri"/>
                          <a:cs typeface="Calibri"/>
                        </a:rPr>
                        <a:t> </a:t>
                      </a:r>
                      <a:r>
                        <a:rPr sz="1300" spc="-5" dirty="0">
                          <a:latin typeface="Calibri"/>
                          <a:cs typeface="Calibri"/>
                        </a:rPr>
                        <a:t>hold </a:t>
                      </a:r>
                      <a:r>
                        <a:rPr sz="1300" dirty="0">
                          <a:latin typeface="Calibri"/>
                          <a:cs typeface="Calibri"/>
                        </a:rPr>
                        <a:t>an </a:t>
                      </a:r>
                      <a:r>
                        <a:rPr sz="1300" b="1" spc="-5" dirty="0">
                          <a:latin typeface="Calibri"/>
                          <a:cs typeface="Calibri"/>
                        </a:rPr>
                        <a:t>open</a:t>
                      </a:r>
                      <a:r>
                        <a:rPr sz="1300" b="1" spc="-80" dirty="0">
                          <a:latin typeface="Calibri"/>
                          <a:cs typeface="Calibri"/>
                        </a:rPr>
                        <a:t> </a:t>
                      </a:r>
                      <a:r>
                        <a:rPr sz="1300" b="1" spc="-25" dirty="0">
                          <a:latin typeface="Calibri"/>
                          <a:cs typeface="Calibri"/>
                        </a:rPr>
                        <a:t>tender</a:t>
                      </a:r>
                      <a:r>
                        <a:rPr sz="1300" spc="-25" dirty="0">
                          <a:latin typeface="Calibri"/>
                          <a:cs typeface="Calibri"/>
                        </a:rPr>
                        <a:t>.</a:t>
                      </a:r>
                      <a:endParaRPr sz="1300" dirty="0">
                        <a:latin typeface="Calibri"/>
                        <a:cs typeface="Calibri"/>
                      </a:endParaRPr>
                    </a:p>
                    <a:p>
                      <a:pPr marL="273685" marR="231775" indent="-173990">
                        <a:lnSpc>
                          <a:spcPct val="100000"/>
                        </a:lnSpc>
                        <a:buFont typeface="Arial"/>
                        <a:buChar char="•"/>
                        <a:tabLst>
                          <a:tab pos="273685" algn="l"/>
                        </a:tabLst>
                      </a:pPr>
                      <a:r>
                        <a:rPr sz="1300" b="1" spc="-5" dirty="0">
                          <a:latin typeface="Calibri"/>
                          <a:cs typeface="Calibri"/>
                        </a:rPr>
                        <a:t>Concession </a:t>
                      </a:r>
                      <a:r>
                        <a:rPr sz="1300" b="1" dirty="0">
                          <a:latin typeface="Calibri"/>
                          <a:cs typeface="Calibri"/>
                        </a:rPr>
                        <a:t>period </a:t>
                      </a:r>
                      <a:r>
                        <a:rPr sz="1300" dirty="0">
                          <a:latin typeface="Calibri"/>
                          <a:cs typeface="Calibri"/>
                        </a:rPr>
                        <a:t>will </a:t>
                      </a:r>
                      <a:r>
                        <a:rPr sz="1300" spc="-5" dirty="0">
                          <a:latin typeface="Calibri"/>
                          <a:cs typeface="Calibri"/>
                        </a:rPr>
                        <a:t>be  determined based on the  calculation of </a:t>
                      </a:r>
                      <a:r>
                        <a:rPr sz="1300" spc="-10" dirty="0">
                          <a:latin typeface="Calibri"/>
                          <a:cs typeface="Calibri"/>
                        </a:rPr>
                        <a:t>investment  return </a:t>
                      </a:r>
                      <a:r>
                        <a:rPr sz="1300" spc="-5" dirty="0">
                          <a:latin typeface="Calibri"/>
                          <a:cs typeface="Calibri"/>
                        </a:rPr>
                        <a:t>and fair profit </a:t>
                      </a:r>
                      <a:r>
                        <a:rPr sz="1300" spc="-10" dirty="0">
                          <a:latin typeface="Calibri"/>
                          <a:cs typeface="Calibri"/>
                        </a:rPr>
                        <a:t>to </a:t>
                      </a:r>
                      <a:r>
                        <a:rPr sz="1300" spc="-5" dirty="0">
                          <a:latin typeface="Calibri"/>
                          <a:cs typeface="Calibri"/>
                        </a:rPr>
                        <a:t>the  business</a:t>
                      </a:r>
                      <a:r>
                        <a:rPr sz="1300" dirty="0">
                          <a:latin typeface="Calibri"/>
                          <a:cs typeface="Calibri"/>
                        </a:rPr>
                        <a:t> </a:t>
                      </a:r>
                      <a:r>
                        <a:rPr sz="1300" spc="-20" dirty="0">
                          <a:latin typeface="Calibri"/>
                          <a:cs typeface="Calibri"/>
                        </a:rPr>
                        <a:t>entity.</a:t>
                      </a:r>
                      <a:endParaRPr sz="1300" dirty="0">
                        <a:latin typeface="Calibri"/>
                        <a:cs typeface="Calibri"/>
                      </a:endParaRPr>
                    </a:p>
                  </a:txBody>
                  <a:tcPr marL="0" marR="0" marT="31652" marB="0"/>
                </a:tc>
                <a:tc>
                  <a:txBody>
                    <a:bodyPr/>
                    <a:lstStyle/>
                    <a:p>
                      <a:pPr marL="273685" marR="135890" indent="-173990">
                        <a:lnSpc>
                          <a:spcPct val="100000"/>
                        </a:lnSpc>
                        <a:spcBef>
                          <a:spcPts val="270"/>
                        </a:spcBef>
                        <a:buFont typeface="Arial"/>
                        <a:buChar char="•"/>
                        <a:tabLst>
                          <a:tab pos="274320" algn="l"/>
                        </a:tabLst>
                      </a:pPr>
                      <a:r>
                        <a:rPr sz="1300" spc="-5" dirty="0">
                          <a:latin typeface="Calibri"/>
                          <a:cs typeface="Calibri"/>
                        </a:rPr>
                        <a:t>In determining </a:t>
                      </a:r>
                      <a:r>
                        <a:rPr sz="1300" spc="-10" dirty="0">
                          <a:latin typeface="Calibri"/>
                          <a:cs typeface="Calibri"/>
                        </a:rPr>
                        <a:t>private </a:t>
                      </a:r>
                      <a:r>
                        <a:rPr sz="1300" spc="-20" dirty="0">
                          <a:latin typeface="Calibri"/>
                          <a:cs typeface="Calibri"/>
                        </a:rPr>
                        <a:t>partner, </a:t>
                      </a:r>
                      <a:r>
                        <a:rPr sz="1300" dirty="0">
                          <a:latin typeface="Calibri"/>
                          <a:cs typeface="Calibri"/>
                        </a:rPr>
                        <a:t>the  </a:t>
                      </a:r>
                      <a:r>
                        <a:rPr sz="1300" spc="-5" dirty="0">
                          <a:latin typeface="Calibri"/>
                          <a:cs typeface="Calibri"/>
                        </a:rPr>
                        <a:t>government </a:t>
                      </a:r>
                      <a:r>
                        <a:rPr sz="1300" dirty="0" smtClean="0">
                          <a:latin typeface="Calibri"/>
                          <a:cs typeface="Calibri"/>
                        </a:rPr>
                        <a:t>wil</a:t>
                      </a:r>
                      <a:r>
                        <a:rPr lang="en-US" sz="1300" dirty="0" smtClean="0">
                          <a:latin typeface="Calibri"/>
                          <a:cs typeface="Calibri"/>
                        </a:rPr>
                        <a:t>l</a:t>
                      </a:r>
                      <a:r>
                        <a:rPr sz="1300" dirty="0" smtClean="0">
                          <a:latin typeface="Calibri"/>
                          <a:cs typeface="Calibri"/>
                        </a:rPr>
                        <a:t> </a:t>
                      </a:r>
                      <a:r>
                        <a:rPr sz="1300" spc="-5" dirty="0">
                          <a:latin typeface="Calibri"/>
                          <a:cs typeface="Calibri"/>
                        </a:rPr>
                        <a:t>hold </a:t>
                      </a:r>
                      <a:r>
                        <a:rPr sz="1300" dirty="0">
                          <a:latin typeface="Calibri"/>
                          <a:cs typeface="Calibri"/>
                        </a:rPr>
                        <a:t>an </a:t>
                      </a:r>
                      <a:r>
                        <a:rPr sz="1300" spc="-5" dirty="0">
                          <a:latin typeface="Calibri"/>
                          <a:cs typeface="Calibri"/>
                        </a:rPr>
                        <a:t>open  </a:t>
                      </a:r>
                      <a:r>
                        <a:rPr sz="1300" spc="-25" dirty="0">
                          <a:latin typeface="Calibri"/>
                          <a:cs typeface="Calibri"/>
                        </a:rPr>
                        <a:t>tender.</a:t>
                      </a:r>
                      <a:endParaRPr sz="1300" dirty="0">
                        <a:latin typeface="Calibri"/>
                        <a:cs typeface="Calibri"/>
                      </a:endParaRPr>
                    </a:p>
                    <a:p>
                      <a:pPr marL="273685" marR="125095" indent="-173990" algn="just">
                        <a:lnSpc>
                          <a:spcPct val="100000"/>
                        </a:lnSpc>
                        <a:buFont typeface="Arial"/>
                        <a:buChar char="•"/>
                        <a:tabLst>
                          <a:tab pos="274320" algn="l"/>
                        </a:tabLst>
                      </a:pPr>
                      <a:r>
                        <a:rPr sz="1300" spc="-5" dirty="0">
                          <a:latin typeface="Calibri"/>
                          <a:cs typeface="Calibri"/>
                        </a:rPr>
                        <a:t>The business permit </a:t>
                      </a:r>
                      <a:r>
                        <a:rPr sz="1300" spc="-10" dirty="0">
                          <a:latin typeface="Calibri"/>
                          <a:cs typeface="Calibri"/>
                        </a:rPr>
                        <a:t>from </a:t>
                      </a:r>
                      <a:r>
                        <a:rPr sz="1300" dirty="0">
                          <a:latin typeface="Calibri"/>
                          <a:cs typeface="Calibri"/>
                        </a:rPr>
                        <a:t>MoT will  </a:t>
                      </a:r>
                      <a:r>
                        <a:rPr sz="1300" spc="-5" dirty="0">
                          <a:latin typeface="Calibri"/>
                          <a:cs typeface="Calibri"/>
                        </a:rPr>
                        <a:t>valid </a:t>
                      </a:r>
                      <a:r>
                        <a:rPr sz="1300" spc="-10" dirty="0">
                          <a:latin typeface="Calibri"/>
                          <a:cs typeface="Calibri"/>
                        </a:rPr>
                        <a:t>for </a:t>
                      </a:r>
                      <a:r>
                        <a:rPr sz="1300" dirty="0">
                          <a:latin typeface="Calibri"/>
                          <a:cs typeface="Calibri"/>
                        </a:rPr>
                        <a:t>a period 30 </a:t>
                      </a:r>
                      <a:r>
                        <a:rPr sz="1300" spc="-10" dirty="0">
                          <a:latin typeface="Calibri"/>
                          <a:cs typeface="Calibri"/>
                        </a:rPr>
                        <a:t>years </a:t>
                      </a:r>
                      <a:r>
                        <a:rPr sz="1300" spc="-5" dirty="0">
                          <a:latin typeface="Calibri"/>
                          <a:cs typeface="Calibri"/>
                        </a:rPr>
                        <a:t>and can  </a:t>
                      </a:r>
                      <a:r>
                        <a:rPr sz="1300" spc="-10" dirty="0">
                          <a:latin typeface="Calibri"/>
                          <a:cs typeface="Calibri"/>
                        </a:rPr>
                        <a:t>extended for </a:t>
                      </a:r>
                      <a:r>
                        <a:rPr sz="1300" spc="-5" dirty="0">
                          <a:latin typeface="Calibri"/>
                          <a:cs typeface="Calibri"/>
                        </a:rPr>
                        <a:t>maximum of </a:t>
                      </a:r>
                      <a:r>
                        <a:rPr sz="1300" dirty="0">
                          <a:latin typeface="Calibri"/>
                          <a:cs typeface="Calibri"/>
                        </a:rPr>
                        <a:t>20 </a:t>
                      </a:r>
                      <a:r>
                        <a:rPr sz="1300" spc="-10" dirty="0">
                          <a:latin typeface="Calibri"/>
                          <a:cs typeface="Calibri"/>
                        </a:rPr>
                        <a:t>years  </a:t>
                      </a:r>
                      <a:r>
                        <a:rPr sz="1300" spc="-5" dirty="0">
                          <a:latin typeface="Calibri"/>
                          <a:cs typeface="Calibri"/>
                        </a:rPr>
                        <a:t>(Gov Reg</a:t>
                      </a:r>
                      <a:r>
                        <a:rPr sz="1300" spc="-15" dirty="0">
                          <a:latin typeface="Calibri"/>
                          <a:cs typeface="Calibri"/>
                        </a:rPr>
                        <a:t> </a:t>
                      </a:r>
                      <a:r>
                        <a:rPr sz="1300" spc="-5" dirty="0">
                          <a:latin typeface="Calibri"/>
                          <a:cs typeface="Calibri"/>
                        </a:rPr>
                        <a:t>56/2009)</a:t>
                      </a:r>
                      <a:endParaRPr sz="1300" dirty="0">
                        <a:latin typeface="Calibri"/>
                        <a:cs typeface="Calibri"/>
                      </a:endParaRPr>
                    </a:p>
                  </a:txBody>
                  <a:tcPr marL="0" marR="0" marT="31652" marB="0">
                    <a:solidFill>
                      <a:srgbClr val="FFFFFF"/>
                    </a:solidFill>
                  </a:tcPr>
                </a:tc>
              </a:tr>
              <a:tr h="1625580">
                <a:tc>
                  <a:txBody>
                    <a:bodyPr/>
                    <a:lstStyle/>
                    <a:p>
                      <a:pPr marL="99060" marR="589280">
                        <a:lnSpc>
                          <a:spcPct val="100000"/>
                        </a:lnSpc>
                        <a:spcBef>
                          <a:spcPts val="990"/>
                        </a:spcBef>
                      </a:pPr>
                      <a:r>
                        <a:rPr sz="1300" b="1" spc="-10" dirty="0">
                          <a:solidFill>
                            <a:srgbClr val="FFFFFF"/>
                          </a:solidFill>
                          <a:latin typeface="Calibri"/>
                          <a:cs typeface="Calibri"/>
                        </a:rPr>
                        <a:t>Various  </a:t>
                      </a:r>
                      <a:r>
                        <a:rPr sz="1300" b="1" dirty="0">
                          <a:solidFill>
                            <a:srgbClr val="FFFFFF"/>
                          </a:solidFill>
                          <a:latin typeface="Calibri"/>
                          <a:cs typeface="Calibri"/>
                        </a:rPr>
                        <a:t>bu</a:t>
                      </a:r>
                      <a:r>
                        <a:rPr sz="1300" b="1" spc="5" dirty="0">
                          <a:solidFill>
                            <a:srgbClr val="FFFFFF"/>
                          </a:solidFill>
                          <a:latin typeface="Calibri"/>
                          <a:cs typeface="Calibri"/>
                        </a:rPr>
                        <a:t>s</a:t>
                      </a:r>
                      <a:r>
                        <a:rPr sz="1300" b="1" dirty="0">
                          <a:solidFill>
                            <a:srgbClr val="FFFFFF"/>
                          </a:solidFill>
                          <a:latin typeface="Calibri"/>
                          <a:cs typeface="Calibri"/>
                        </a:rPr>
                        <a:t>in</a:t>
                      </a:r>
                      <a:r>
                        <a:rPr sz="1300" b="1" spc="-5" dirty="0">
                          <a:solidFill>
                            <a:srgbClr val="FFFFFF"/>
                          </a:solidFill>
                          <a:latin typeface="Calibri"/>
                          <a:cs typeface="Calibri"/>
                        </a:rPr>
                        <a:t>e</a:t>
                      </a:r>
                      <a:r>
                        <a:rPr sz="1300" b="1" dirty="0">
                          <a:solidFill>
                            <a:srgbClr val="FFFFFF"/>
                          </a:solidFill>
                          <a:latin typeface="Calibri"/>
                          <a:cs typeface="Calibri"/>
                        </a:rPr>
                        <a:t>ss  </a:t>
                      </a:r>
                      <a:r>
                        <a:rPr sz="1300" b="1" spc="-5" dirty="0">
                          <a:solidFill>
                            <a:srgbClr val="FFFFFF"/>
                          </a:solidFill>
                          <a:latin typeface="Calibri"/>
                          <a:cs typeface="Calibri"/>
                        </a:rPr>
                        <a:t>model</a:t>
                      </a:r>
                      <a:endParaRPr sz="1300" dirty="0">
                        <a:latin typeface="Calibri"/>
                        <a:cs typeface="Calibri"/>
                      </a:endParaRPr>
                    </a:p>
                  </a:txBody>
                  <a:tcPr marL="0" marR="0" marT="116058" marB="0">
                    <a:solidFill>
                      <a:srgbClr val="2185C5"/>
                    </a:solidFill>
                  </a:tcPr>
                </a:tc>
                <a:tc>
                  <a:txBody>
                    <a:bodyPr/>
                    <a:lstStyle/>
                    <a:p>
                      <a:pPr marL="99060" marR="245110">
                        <a:lnSpc>
                          <a:spcPct val="100000"/>
                        </a:lnSpc>
                        <a:spcBef>
                          <a:spcPts val="990"/>
                        </a:spcBef>
                      </a:pPr>
                      <a:r>
                        <a:rPr sz="1300" spc="-15" dirty="0">
                          <a:latin typeface="Calibri"/>
                          <a:cs typeface="Calibri"/>
                        </a:rPr>
                        <a:t>Refers </a:t>
                      </a:r>
                      <a:r>
                        <a:rPr sz="1300" spc="-10" dirty="0">
                          <a:latin typeface="Calibri"/>
                          <a:cs typeface="Calibri"/>
                        </a:rPr>
                        <a:t>to </a:t>
                      </a:r>
                      <a:r>
                        <a:rPr sz="1300" dirty="0">
                          <a:latin typeface="Calibri"/>
                          <a:cs typeface="Calibri"/>
                        </a:rPr>
                        <a:t>Gov </a:t>
                      </a:r>
                      <a:r>
                        <a:rPr sz="1300" spc="-5" dirty="0">
                          <a:latin typeface="Calibri"/>
                          <a:cs typeface="Calibri"/>
                        </a:rPr>
                        <a:t>Reg 61/2009, </a:t>
                      </a:r>
                      <a:r>
                        <a:rPr sz="1300" spc="-10" dirty="0">
                          <a:latin typeface="Calibri"/>
                          <a:cs typeface="Calibri"/>
                        </a:rPr>
                        <a:t>threre </a:t>
                      </a:r>
                      <a:r>
                        <a:rPr sz="1300" dirty="0">
                          <a:latin typeface="Calibri"/>
                          <a:cs typeface="Calibri"/>
                        </a:rPr>
                        <a:t>3  </a:t>
                      </a:r>
                      <a:r>
                        <a:rPr sz="1300" spc="-5" dirty="0">
                          <a:latin typeface="Calibri"/>
                          <a:cs typeface="Calibri"/>
                        </a:rPr>
                        <a:t>possible cooperation:</a:t>
                      </a:r>
                      <a:endParaRPr sz="1300">
                        <a:latin typeface="Calibri"/>
                        <a:cs typeface="Calibri"/>
                      </a:endParaRPr>
                    </a:p>
                    <a:p>
                      <a:pPr marL="441959" indent="-342900">
                        <a:lnSpc>
                          <a:spcPct val="100000"/>
                        </a:lnSpc>
                        <a:buAutoNum type="arabicPeriod"/>
                        <a:tabLst>
                          <a:tab pos="441959" algn="l"/>
                          <a:tab pos="442595" algn="l"/>
                        </a:tabLst>
                      </a:pPr>
                      <a:r>
                        <a:rPr sz="1300" spc="-15" dirty="0">
                          <a:latin typeface="Calibri"/>
                          <a:cs typeface="Calibri"/>
                        </a:rPr>
                        <a:t>BOT</a:t>
                      </a:r>
                      <a:r>
                        <a:rPr sz="1300" spc="-20" dirty="0">
                          <a:latin typeface="Calibri"/>
                          <a:cs typeface="Calibri"/>
                        </a:rPr>
                        <a:t> </a:t>
                      </a:r>
                      <a:r>
                        <a:rPr sz="1300" spc="-10" dirty="0">
                          <a:latin typeface="Calibri"/>
                          <a:cs typeface="Calibri"/>
                        </a:rPr>
                        <a:t>(Build-Operate-Transfer)</a:t>
                      </a:r>
                      <a:endParaRPr sz="1300">
                        <a:latin typeface="Calibri"/>
                        <a:cs typeface="Calibri"/>
                      </a:endParaRPr>
                    </a:p>
                    <a:p>
                      <a:pPr marL="441959" indent="-342900">
                        <a:lnSpc>
                          <a:spcPct val="100000"/>
                        </a:lnSpc>
                        <a:buAutoNum type="arabicPeriod"/>
                        <a:tabLst>
                          <a:tab pos="441959" algn="l"/>
                          <a:tab pos="442595" algn="l"/>
                        </a:tabLst>
                      </a:pPr>
                      <a:r>
                        <a:rPr sz="1300" spc="-40" dirty="0">
                          <a:latin typeface="Calibri"/>
                          <a:cs typeface="Calibri"/>
                        </a:rPr>
                        <a:t>BLT</a:t>
                      </a:r>
                      <a:r>
                        <a:rPr sz="1300" spc="-15" dirty="0">
                          <a:latin typeface="Calibri"/>
                          <a:cs typeface="Calibri"/>
                        </a:rPr>
                        <a:t> </a:t>
                      </a:r>
                      <a:r>
                        <a:rPr sz="1300" spc="-10" dirty="0">
                          <a:latin typeface="Calibri"/>
                          <a:cs typeface="Calibri"/>
                        </a:rPr>
                        <a:t>(Build-Lease-Transfer)</a:t>
                      </a:r>
                      <a:endParaRPr sz="1300">
                        <a:latin typeface="Calibri"/>
                        <a:cs typeface="Calibri"/>
                      </a:endParaRPr>
                    </a:p>
                    <a:p>
                      <a:pPr marL="441959" marR="538480" indent="-342900">
                        <a:lnSpc>
                          <a:spcPct val="100000"/>
                        </a:lnSpc>
                        <a:spcBef>
                          <a:spcPts val="5"/>
                        </a:spcBef>
                        <a:buAutoNum type="arabicPeriod"/>
                        <a:tabLst>
                          <a:tab pos="441959" algn="l"/>
                          <a:tab pos="442595" algn="l"/>
                        </a:tabLst>
                      </a:pPr>
                      <a:r>
                        <a:rPr sz="1300" spc="-20" dirty="0">
                          <a:latin typeface="Calibri"/>
                          <a:cs typeface="Calibri"/>
                        </a:rPr>
                        <a:t>ROT </a:t>
                      </a:r>
                      <a:r>
                        <a:rPr sz="1300" spc="-10" dirty="0">
                          <a:latin typeface="Calibri"/>
                          <a:cs typeface="Calibri"/>
                        </a:rPr>
                        <a:t>(Rehabilitate-Operate-  </a:t>
                      </a:r>
                      <a:r>
                        <a:rPr sz="1300" spc="-20" dirty="0">
                          <a:latin typeface="Calibri"/>
                          <a:cs typeface="Calibri"/>
                        </a:rPr>
                        <a:t>Transfer)</a:t>
                      </a:r>
                      <a:endParaRPr sz="1300">
                        <a:latin typeface="Calibri"/>
                        <a:cs typeface="Calibri"/>
                      </a:endParaRPr>
                    </a:p>
                  </a:txBody>
                  <a:tcPr marL="0" marR="0" marT="116058" marB="0">
                    <a:solidFill>
                      <a:srgbClr val="FFFFFF"/>
                    </a:solidFill>
                  </a:tcPr>
                </a:tc>
                <a:tc>
                  <a:txBody>
                    <a:bodyPr/>
                    <a:lstStyle/>
                    <a:p>
                      <a:pPr marL="99695" marR="165100">
                        <a:lnSpc>
                          <a:spcPct val="100000"/>
                        </a:lnSpc>
                        <a:spcBef>
                          <a:spcPts val="990"/>
                        </a:spcBef>
                      </a:pPr>
                      <a:r>
                        <a:rPr sz="1300" spc="-5" dirty="0">
                          <a:latin typeface="Calibri"/>
                          <a:cs typeface="Calibri"/>
                        </a:rPr>
                        <a:t>Law 1/2009 </a:t>
                      </a:r>
                      <a:r>
                        <a:rPr sz="1300" spc="-10" dirty="0">
                          <a:latin typeface="Calibri"/>
                          <a:cs typeface="Calibri"/>
                        </a:rPr>
                        <a:t>introduces several  forms </a:t>
                      </a:r>
                      <a:r>
                        <a:rPr sz="1300" spc="-5" dirty="0">
                          <a:latin typeface="Calibri"/>
                          <a:cs typeface="Calibri"/>
                        </a:rPr>
                        <a:t>of</a:t>
                      </a:r>
                      <a:r>
                        <a:rPr sz="1300" spc="-40" dirty="0">
                          <a:latin typeface="Calibri"/>
                          <a:cs typeface="Calibri"/>
                        </a:rPr>
                        <a:t> </a:t>
                      </a:r>
                      <a:r>
                        <a:rPr sz="1300" spc="-5" dirty="0">
                          <a:latin typeface="Calibri"/>
                          <a:cs typeface="Calibri"/>
                        </a:rPr>
                        <a:t>cooperation:</a:t>
                      </a:r>
                      <a:endParaRPr sz="1300">
                        <a:latin typeface="Calibri"/>
                        <a:cs typeface="Calibri"/>
                      </a:endParaRPr>
                    </a:p>
                    <a:p>
                      <a:pPr marL="442595" indent="-342900">
                        <a:lnSpc>
                          <a:spcPct val="100000"/>
                        </a:lnSpc>
                        <a:buAutoNum type="arabicPeriod"/>
                        <a:tabLst>
                          <a:tab pos="442595" algn="l"/>
                          <a:tab pos="443230" algn="l"/>
                        </a:tabLst>
                      </a:pPr>
                      <a:r>
                        <a:rPr sz="1300" dirty="0">
                          <a:latin typeface="Calibri"/>
                          <a:cs typeface="Calibri"/>
                        </a:rPr>
                        <a:t>BOO</a:t>
                      </a:r>
                      <a:r>
                        <a:rPr sz="1300" spc="-35" dirty="0">
                          <a:latin typeface="Calibri"/>
                          <a:cs typeface="Calibri"/>
                        </a:rPr>
                        <a:t> </a:t>
                      </a:r>
                      <a:r>
                        <a:rPr sz="1300" spc="-5" dirty="0">
                          <a:latin typeface="Calibri"/>
                          <a:cs typeface="Calibri"/>
                        </a:rPr>
                        <a:t>(Build-Operate-Own)</a:t>
                      </a:r>
                      <a:endParaRPr sz="1300">
                        <a:latin typeface="Calibri"/>
                        <a:cs typeface="Calibri"/>
                      </a:endParaRPr>
                    </a:p>
                    <a:p>
                      <a:pPr marL="442595" marR="532130" indent="-342900">
                        <a:lnSpc>
                          <a:spcPct val="100000"/>
                        </a:lnSpc>
                        <a:buAutoNum type="arabicPeriod"/>
                        <a:tabLst>
                          <a:tab pos="442595" algn="l"/>
                          <a:tab pos="443230" algn="l"/>
                        </a:tabLst>
                      </a:pPr>
                      <a:r>
                        <a:rPr sz="1300" spc="-15" dirty="0">
                          <a:latin typeface="Calibri"/>
                          <a:cs typeface="Calibri"/>
                        </a:rPr>
                        <a:t>BOT </a:t>
                      </a:r>
                      <a:r>
                        <a:rPr sz="1300" spc="-5" dirty="0">
                          <a:latin typeface="Calibri"/>
                          <a:cs typeface="Calibri"/>
                        </a:rPr>
                        <a:t>(Build-Operate-  </a:t>
                      </a:r>
                      <a:r>
                        <a:rPr sz="1300" spc="-20" dirty="0">
                          <a:latin typeface="Calibri"/>
                          <a:cs typeface="Calibri"/>
                        </a:rPr>
                        <a:t>Transfer)</a:t>
                      </a:r>
                      <a:endParaRPr sz="1300">
                        <a:latin typeface="Calibri"/>
                        <a:cs typeface="Calibri"/>
                      </a:endParaRPr>
                    </a:p>
                    <a:p>
                      <a:pPr marL="442595" indent="-342900">
                        <a:lnSpc>
                          <a:spcPct val="100000"/>
                        </a:lnSpc>
                        <a:spcBef>
                          <a:spcPts val="5"/>
                        </a:spcBef>
                        <a:buAutoNum type="arabicPeriod"/>
                        <a:tabLst>
                          <a:tab pos="442595" algn="l"/>
                          <a:tab pos="443230" algn="l"/>
                        </a:tabLst>
                      </a:pPr>
                      <a:r>
                        <a:rPr sz="1300" spc="-10" dirty="0">
                          <a:latin typeface="Calibri"/>
                          <a:cs typeface="Calibri"/>
                        </a:rPr>
                        <a:t>Contract</a:t>
                      </a:r>
                      <a:r>
                        <a:rPr sz="1300" spc="-5" dirty="0">
                          <a:latin typeface="Calibri"/>
                          <a:cs typeface="Calibri"/>
                        </a:rPr>
                        <a:t> Management</a:t>
                      </a:r>
                      <a:endParaRPr sz="1300">
                        <a:latin typeface="Calibri"/>
                        <a:cs typeface="Calibri"/>
                      </a:endParaRPr>
                    </a:p>
                  </a:txBody>
                  <a:tcPr marL="0" marR="0" marT="116058" marB="0"/>
                </a:tc>
                <a:tc>
                  <a:txBody>
                    <a:bodyPr/>
                    <a:lstStyle/>
                    <a:p>
                      <a:pPr marL="99695" marR="521970">
                        <a:lnSpc>
                          <a:spcPct val="100000"/>
                        </a:lnSpc>
                        <a:spcBef>
                          <a:spcPts val="990"/>
                        </a:spcBef>
                      </a:pPr>
                      <a:r>
                        <a:rPr sz="1300" spc="-5" dirty="0">
                          <a:latin typeface="Calibri"/>
                          <a:cs typeface="Calibri"/>
                        </a:rPr>
                        <a:t>Law 23/2007 </a:t>
                      </a:r>
                      <a:r>
                        <a:rPr sz="1300" spc="-10" dirty="0">
                          <a:latin typeface="Calibri"/>
                          <a:cs typeface="Calibri"/>
                        </a:rPr>
                        <a:t>introduces several  forms </a:t>
                      </a:r>
                      <a:r>
                        <a:rPr sz="1300" spc="-5" dirty="0">
                          <a:latin typeface="Calibri"/>
                          <a:cs typeface="Calibri"/>
                        </a:rPr>
                        <a:t>of</a:t>
                      </a:r>
                      <a:r>
                        <a:rPr sz="1300" spc="-40" dirty="0">
                          <a:latin typeface="Calibri"/>
                          <a:cs typeface="Calibri"/>
                        </a:rPr>
                        <a:t> </a:t>
                      </a:r>
                      <a:r>
                        <a:rPr sz="1300" spc="-5" dirty="0">
                          <a:latin typeface="Calibri"/>
                          <a:cs typeface="Calibri"/>
                        </a:rPr>
                        <a:t>cooperation:</a:t>
                      </a:r>
                      <a:endParaRPr sz="1300">
                        <a:latin typeface="Calibri"/>
                        <a:cs typeface="Calibri"/>
                      </a:endParaRPr>
                    </a:p>
                    <a:p>
                      <a:pPr marL="442595" indent="-342900">
                        <a:lnSpc>
                          <a:spcPct val="100000"/>
                        </a:lnSpc>
                        <a:buAutoNum type="arabicPeriod"/>
                        <a:tabLst>
                          <a:tab pos="442595" algn="l"/>
                          <a:tab pos="443230" algn="l"/>
                        </a:tabLst>
                      </a:pPr>
                      <a:r>
                        <a:rPr sz="1300" dirty="0">
                          <a:latin typeface="Calibri"/>
                          <a:cs typeface="Calibri"/>
                        </a:rPr>
                        <a:t>DBB </a:t>
                      </a:r>
                      <a:r>
                        <a:rPr sz="1300" spc="-5" dirty="0">
                          <a:latin typeface="Calibri"/>
                          <a:cs typeface="Calibri"/>
                        </a:rPr>
                        <a:t>(Design </a:t>
                      </a:r>
                      <a:r>
                        <a:rPr sz="1300" dirty="0">
                          <a:latin typeface="Calibri"/>
                          <a:cs typeface="Calibri"/>
                        </a:rPr>
                        <a:t>– Bid –</a:t>
                      </a:r>
                      <a:r>
                        <a:rPr sz="1300" spc="-45" dirty="0">
                          <a:latin typeface="Calibri"/>
                          <a:cs typeface="Calibri"/>
                        </a:rPr>
                        <a:t> </a:t>
                      </a:r>
                      <a:r>
                        <a:rPr sz="1300" dirty="0">
                          <a:latin typeface="Calibri"/>
                          <a:cs typeface="Calibri"/>
                        </a:rPr>
                        <a:t>Build)</a:t>
                      </a:r>
                      <a:endParaRPr sz="1300">
                        <a:latin typeface="Calibri"/>
                        <a:cs typeface="Calibri"/>
                      </a:endParaRPr>
                    </a:p>
                    <a:p>
                      <a:pPr marL="442595" indent="-342900">
                        <a:lnSpc>
                          <a:spcPct val="100000"/>
                        </a:lnSpc>
                        <a:buAutoNum type="arabicPeriod"/>
                        <a:tabLst>
                          <a:tab pos="442595" algn="l"/>
                          <a:tab pos="443230" algn="l"/>
                        </a:tabLst>
                      </a:pPr>
                      <a:r>
                        <a:rPr sz="1300" spc="-15" dirty="0">
                          <a:latin typeface="Calibri"/>
                          <a:cs typeface="Calibri"/>
                        </a:rPr>
                        <a:t>BOT </a:t>
                      </a:r>
                      <a:r>
                        <a:rPr sz="1300" spc="-10" dirty="0">
                          <a:latin typeface="Calibri"/>
                          <a:cs typeface="Calibri"/>
                        </a:rPr>
                        <a:t>(Build-Operate-Transfer)</a:t>
                      </a:r>
                      <a:endParaRPr sz="1300">
                        <a:latin typeface="Calibri"/>
                        <a:cs typeface="Calibri"/>
                      </a:endParaRPr>
                    </a:p>
                    <a:p>
                      <a:pPr marL="442595" indent="-342900">
                        <a:lnSpc>
                          <a:spcPct val="100000"/>
                        </a:lnSpc>
                        <a:spcBef>
                          <a:spcPts val="5"/>
                        </a:spcBef>
                        <a:buAutoNum type="arabicPeriod"/>
                        <a:tabLst>
                          <a:tab pos="442595" algn="l"/>
                          <a:tab pos="443230" algn="l"/>
                        </a:tabLst>
                      </a:pPr>
                      <a:r>
                        <a:rPr sz="1300" spc="-5" dirty="0">
                          <a:latin typeface="Calibri"/>
                          <a:cs typeface="Calibri"/>
                        </a:rPr>
                        <a:t>BOO BOO</a:t>
                      </a:r>
                      <a:r>
                        <a:rPr sz="1300" spc="-50" dirty="0">
                          <a:latin typeface="Calibri"/>
                          <a:cs typeface="Calibri"/>
                        </a:rPr>
                        <a:t> </a:t>
                      </a:r>
                      <a:r>
                        <a:rPr sz="1300" spc="-5" dirty="0">
                          <a:latin typeface="Calibri"/>
                          <a:cs typeface="Calibri"/>
                        </a:rPr>
                        <a:t>(Build-Operate-Own)</a:t>
                      </a:r>
                      <a:endParaRPr sz="1300">
                        <a:latin typeface="Calibri"/>
                        <a:cs typeface="Calibri"/>
                      </a:endParaRPr>
                    </a:p>
                    <a:p>
                      <a:pPr marL="442595" marR="401955" indent="-342900">
                        <a:lnSpc>
                          <a:spcPct val="100000"/>
                        </a:lnSpc>
                        <a:buAutoNum type="arabicPeriod"/>
                        <a:tabLst>
                          <a:tab pos="442595" algn="l"/>
                          <a:tab pos="443230" algn="l"/>
                        </a:tabLst>
                      </a:pPr>
                      <a:r>
                        <a:rPr sz="1300" spc="-5" dirty="0">
                          <a:latin typeface="Calibri"/>
                          <a:cs typeface="Calibri"/>
                        </a:rPr>
                        <a:t>DBFO (Design-Build-Finance-  </a:t>
                      </a:r>
                      <a:r>
                        <a:rPr sz="1300" spc="-10" dirty="0">
                          <a:latin typeface="Calibri"/>
                          <a:cs typeface="Calibri"/>
                        </a:rPr>
                        <a:t>Operate)</a:t>
                      </a:r>
                      <a:endParaRPr sz="1300">
                        <a:latin typeface="Calibri"/>
                        <a:cs typeface="Calibri"/>
                      </a:endParaRPr>
                    </a:p>
                  </a:txBody>
                  <a:tcPr marL="0" marR="0" marT="116058" marB="0">
                    <a:solidFill>
                      <a:srgbClr val="FFFFFF"/>
                    </a:solidFill>
                  </a:tcPr>
                </a:tc>
              </a:tr>
              <a:tr h="1450707">
                <a:tc>
                  <a:txBody>
                    <a:bodyPr/>
                    <a:lstStyle/>
                    <a:p>
                      <a:pPr marL="99060">
                        <a:lnSpc>
                          <a:spcPct val="100000"/>
                        </a:lnSpc>
                        <a:spcBef>
                          <a:spcPts val="695"/>
                        </a:spcBef>
                      </a:pPr>
                      <a:r>
                        <a:rPr sz="1300" b="1" spc="-20" dirty="0">
                          <a:solidFill>
                            <a:srgbClr val="FFFFFF"/>
                          </a:solidFill>
                          <a:latin typeface="Calibri"/>
                          <a:cs typeface="Calibri"/>
                        </a:rPr>
                        <a:t>Tariff</a:t>
                      </a:r>
                      <a:r>
                        <a:rPr sz="1300" b="1" spc="-40" dirty="0">
                          <a:solidFill>
                            <a:srgbClr val="FFFFFF"/>
                          </a:solidFill>
                          <a:latin typeface="Calibri"/>
                          <a:cs typeface="Calibri"/>
                        </a:rPr>
                        <a:t> </a:t>
                      </a:r>
                      <a:r>
                        <a:rPr sz="1300" b="1" spc="-5" dirty="0">
                          <a:solidFill>
                            <a:srgbClr val="FFFFFF"/>
                          </a:solidFill>
                          <a:latin typeface="Calibri"/>
                          <a:cs typeface="Calibri"/>
                        </a:rPr>
                        <a:t>setting</a:t>
                      </a:r>
                      <a:endParaRPr sz="1300" dirty="0">
                        <a:latin typeface="Calibri"/>
                        <a:cs typeface="Calibri"/>
                      </a:endParaRPr>
                    </a:p>
                  </a:txBody>
                  <a:tcPr marL="0" marR="0" marT="81475" marB="0">
                    <a:solidFill>
                      <a:srgbClr val="2185C5"/>
                    </a:solidFill>
                  </a:tcPr>
                </a:tc>
                <a:tc>
                  <a:txBody>
                    <a:bodyPr/>
                    <a:lstStyle/>
                    <a:p>
                      <a:pPr marL="99060" marR="149225">
                        <a:lnSpc>
                          <a:spcPct val="100000"/>
                        </a:lnSpc>
                        <a:spcBef>
                          <a:spcPts val="695"/>
                        </a:spcBef>
                      </a:pPr>
                      <a:r>
                        <a:rPr sz="1300" spc="-20" dirty="0">
                          <a:latin typeface="Calibri"/>
                          <a:cs typeface="Calibri"/>
                        </a:rPr>
                        <a:t>Tariff </a:t>
                      </a:r>
                      <a:r>
                        <a:rPr sz="1300" spc="-5" dirty="0">
                          <a:latin typeface="Calibri"/>
                          <a:cs typeface="Calibri"/>
                        </a:rPr>
                        <a:t>of port </a:t>
                      </a:r>
                      <a:r>
                        <a:rPr sz="1300" dirty="0">
                          <a:latin typeface="Calibri"/>
                          <a:cs typeface="Calibri"/>
                        </a:rPr>
                        <a:t>services </a:t>
                      </a:r>
                      <a:r>
                        <a:rPr sz="1300" spc="-5" dirty="0">
                          <a:latin typeface="Calibri"/>
                          <a:cs typeface="Calibri"/>
                        </a:rPr>
                        <a:t>managed </a:t>
                      </a:r>
                      <a:r>
                        <a:rPr sz="1300" spc="-10" dirty="0">
                          <a:latin typeface="Calibri"/>
                          <a:cs typeface="Calibri"/>
                        </a:rPr>
                        <a:t>by </a:t>
                      </a:r>
                      <a:r>
                        <a:rPr sz="1300" dirty="0">
                          <a:latin typeface="Calibri"/>
                          <a:cs typeface="Calibri"/>
                        </a:rPr>
                        <a:t>a  </a:t>
                      </a:r>
                      <a:r>
                        <a:rPr sz="1300" spc="-5" dirty="0">
                          <a:latin typeface="Calibri"/>
                          <a:cs typeface="Calibri"/>
                        </a:rPr>
                        <a:t>port business entity </a:t>
                      </a:r>
                      <a:r>
                        <a:rPr sz="1300" dirty="0">
                          <a:latin typeface="Calibri"/>
                          <a:cs typeface="Calibri"/>
                        </a:rPr>
                        <a:t>is </a:t>
                      </a:r>
                      <a:r>
                        <a:rPr sz="1300" spc="-5" dirty="0">
                          <a:latin typeface="Calibri"/>
                          <a:cs typeface="Calibri"/>
                        </a:rPr>
                        <a:t>determined </a:t>
                      </a:r>
                      <a:r>
                        <a:rPr sz="1300" spc="-10" dirty="0">
                          <a:latin typeface="Calibri"/>
                          <a:cs typeface="Calibri"/>
                        </a:rPr>
                        <a:t>by  </a:t>
                      </a:r>
                      <a:r>
                        <a:rPr sz="1300" b="1" spc="-5" dirty="0">
                          <a:latin typeface="Calibri"/>
                          <a:cs typeface="Calibri"/>
                        </a:rPr>
                        <a:t>port business entity </a:t>
                      </a:r>
                      <a:r>
                        <a:rPr sz="1300" b="1" dirty="0">
                          <a:latin typeface="Calibri"/>
                          <a:cs typeface="Calibri"/>
                        </a:rPr>
                        <a:t>itself </a:t>
                      </a:r>
                      <a:r>
                        <a:rPr sz="1300" spc="-5" dirty="0">
                          <a:latin typeface="Calibri"/>
                          <a:cs typeface="Calibri"/>
                        </a:rPr>
                        <a:t>based on  the type, </a:t>
                      </a:r>
                      <a:r>
                        <a:rPr sz="1300" spc="-10" dirty="0">
                          <a:latin typeface="Calibri"/>
                          <a:cs typeface="Calibri"/>
                        </a:rPr>
                        <a:t>structure </a:t>
                      </a:r>
                      <a:r>
                        <a:rPr sz="1300" spc="-5" dirty="0">
                          <a:latin typeface="Calibri"/>
                          <a:cs typeface="Calibri"/>
                        </a:rPr>
                        <a:t>and </a:t>
                      </a:r>
                      <a:r>
                        <a:rPr sz="1300" spc="-10" dirty="0">
                          <a:latin typeface="Calibri"/>
                          <a:cs typeface="Calibri"/>
                        </a:rPr>
                        <a:t>category </a:t>
                      </a:r>
                      <a:r>
                        <a:rPr sz="1300" spc="-5" dirty="0">
                          <a:latin typeface="Calibri"/>
                          <a:cs typeface="Calibri"/>
                        </a:rPr>
                        <a:t>of  tariff stipulated </a:t>
                      </a:r>
                      <a:r>
                        <a:rPr sz="1300" spc="-10" dirty="0">
                          <a:latin typeface="Calibri"/>
                          <a:cs typeface="Calibri"/>
                        </a:rPr>
                        <a:t>by </a:t>
                      </a:r>
                      <a:r>
                        <a:rPr sz="1300" spc="-5" dirty="0">
                          <a:latin typeface="Calibri"/>
                          <a:cs typeface="Calibri"/>
                        </a:rPr>
                        <a:t>the government  </a:t>
                      </a:r>
                      <a:r>
                        <a:rPr sz="1300" spc="-10" dirty="0">
                          <a:latin typeface="Calibri"/>
                          <a:cs typeface="Calibri"/>
                        </a:rPr>
                        <a:t>(Law</a:t>
                      </a:r>
                      <a:r>
                        <a:rPr sz="1300" spc="-5" dirty="0">
                          <a:latin typeface="Calibri"/>
                          <a:cs typeface="Calibri"/>
                        </a:rPr>
                        <a:t> 17/2008)</a:t>
                      </a:r>
                      <a:endParaRPr sz="1300" dirty="0">
                        <a:latin typeface="Calibri"/>
                        <a:cs typeface="Calibri"/>
                      </a:endParaRPr>
                    </a:p>
                  </a:txBody>
                  <a:tcPr marL="0" marR="0" marT="81475" marB="0">
                    <a:solidFill>
                      <a:srgbClr val="FFFFFF"/>
                    </a:solidFill>
                  </a:tcPr>
                </a:tc>
                <a:tc>
                  <a:txBody>
                    <a:bodyPr/>
                    <a:lstStyle/>
                    <a:p>
                      <a:pPr marL="99695" marR="144780">
                        <a:lnSpc>
                          <a:spcPct val="100000"/>
                        </a:lnSpc>
                        <a:spcBef>
                          <a:spcPts val="695"/>
                        </a:spcBef>
                      </a:pPr>
                      <a:r>
                        <a:rPr sz="1300" spc="-5" dirty="0">
                          <a:latin typeface="Calibri"/>
                          <a:cs typeface="Calibri"/>
                        </a:rPr>
                        <a:t>Airport business entities </a:t>
                      </a:r>
                      <a:r>
                        <a:rPr sz="1300" spc="-10" dirty="0">
                          <a:latin typeface="Calibri"/>
                          <a:cs typeface="Calibri"/>
                        </a:rPr>
                        <a:t>may  </a:t>
                      </a:r>
                      <a:r>
                        <a:rPr sz="1300" spc="-5" dirty="0">
                          <a:latin typeface="Calibri"/>
                          <a:cs typeface="Calibri"/>
                        </a:rPr>
                        <a:t>determine tariff </a:t>
                      </a:r>
                      <a:r>
                        <a:rPr sz="1300" spc="-10" dirty="0">
                          <a:latin typeface="Calibri"/>
                          <a:cs typeface="Calibri"/>
                        </a:rPr>
                        <a:t>charges after  </a:t>
                      </a:r>
                      <a:r>
                        <a:rPr sz="1300" spc="-5" dirty="0">
                          <a:latin typeface="Calibri"/>
                          <a:cs typeface="Calibri"/>
                        </a:rPr>
                        <a:t>consulting </a:t>
                      </a:r>
                      <a:r>
                        <a:rPr sz="1300" dirty="0">
                          <a:latin typeface="Calibri"/>
                          <a:cs typeface="Calibri"/>
                        </a:rPr>
                        <a:t>with </a:t>
                      </a:r>
                      <a:r>
                        <a:rPr sz="1300" spc="-5" dirty="0">
                          <a:latin typeface="Calibri"/>
                          <a:cs typeface="Calibri"/>
                        </a:rPr>
                        <a:t>the Minister </a:t>
                      </a:r>
                      <a:r>
                        <a:rPr sz="1300" dirty="0">
                          <a:latin typeface="Calibri"/>
                          <a:cs typeface="Calibri"/>
                        </a:rPr>
                        <a:t>of  </a:t>
                      </a:r>
                      <a:r>
                        <a:rPr sz="1300" spc="-15" dirty="0">
                          <a:latin typeface="Calibri"/>
                          <a:cs typeface="Calibri"/>
                        </a:rPr>
                        <a:t>Transportation </a:t>
                      </a:r>
                      <a:r>
                        <a:rPr sz="1300" spc="-5" dirty="0">
                          <a:latin typeface="Calibri"/>
                          <a:cs typeface="Calibri"/>
                        </a:rPr>
                        <a:t>(Gov </a:t>
                      </a:r>
                      <a:r>
                        <a:rPr sz="1300" spc="-10" dirty="0">
                          <a:latin typeface="Calibri"/>
                          <a:cs typeface="Calibri"/>
                        </a:rPr>
                        <a:t>Reg  70/2001)</a:t>
                      </a:r>
                      <a:endParaRPr sz="1300" dirty="0">
                        <a:latin typeface="Calibri"/>
                        <a:cs typeface="Calibri"/>
                      </a:endParaRPr>
                    </a:p>
                  </a:txBody>
                  <a:tcPr marL="0" marR="0" marT="81475" marB="0"/>
                </a:tc>
                <a:tc>
                  <a:txBody>
                    <a:bodyPr/>
                    <a:lstStyle/>
                    <a:p>
                      <a:pPr marL="99695" marR="134620">
                        <a:lnSpc>
                          <a:spcPct val="100000"/>
                        </a:lnSpc>
                        <a:spcBef>
                          <a:spcPts val="695"/>
                        </a:spcBef>
                      </a:pPr>
                      <a:r>
                        <a:rPr sz="1300" spc="-5" dirty="0">
                          <a:latin typeface="Calibri"/>
                          <a:cs typeface="Calibri"/>
                        </a:rPr>
                        <a:t>Law 23/2007, government </a:t>
                      </a:r>
                      <a:r>
                        <a:rPr sz="1300" dirty="0">
                          <a:latin typeface="Calibri"/>
                          <a:cs typeface="Calibri"/>
                        </a:rPr>
                        <a:t>will  </a:t>
                      </a:r>
                      <a:r>
                        <a:rPr sz="1300" spc="-10" dirty="0">
                          <a:latin typeface="Calibri"/>
                          <a:cs typeface="Calibri"/>
                        </a:rPr>
                        <a:t>stipulate </a:t>
                      </a:r>
                      <a:r>
                        <a:rPr sz="1300" spc="-5" dirty="0">
                          <a:latin typeface="Calibri"/>
                          <a:cs typeface="Calibri"/>
                        </a:rPr>
                        <a:t>tariff guidelines </a:t>
                      </a:r>
                      <a:r>
                        <a:rPr sz="1300" spc="-10" dirty="0">
                          <a:latin typeface="Calibri"/>
                          <a:cs typeface="Calibri"/>
                        </a:rPr>
                        <a:t>for railways  charges </a:t>
                      </a:r>
                      <a:r>
                        <a:rPr sz="1300" spc="-5" dirty="0">
                          <a:latin typeface="Calibri"/>
                          <a:cs typeface="Calibri"/>
                        </a:rPr>
                        <a:t>based on capital, calculation,  operational cost, maintenance </a:t>
                      </a:r>
                      <a:r>
                        <a:rPr sz="1300" spc="-10" dirty="0">
                          <a:latin typeface="Calibri"/>
                          <a:cs typeface="Calibri"/>
                        </a:rPr>
                        <a:t>cost  </a:t>
                      </a:r>
                      <a:r>
                        <a:rPr sz="1300" spc="-5" dirty="0">
                          <a:latin typeface="Calibri"/>
                          <a:cs typeface="Calibri"/>
                        </a:rPr>
                        <a:t>and profit</a:t>
                      </a:r>
                      <a:r>
                        <a:rPr sz="1300" spc="-15" dirty="0">
                          <a:latin typeface="Calibri"/>
                          <a:cs typeface="Calibri"/>
                        </a:rPr>
                        <a:t> </a:t>
                      </a:r>
                      <a:r>
                        <a:rPr sz="1300" spc="-5" dirty="0">
                          <a:latin typeface="Calibri"/>
                          <a:cs typeface="Calibri"/>
                        </a:rPr>
                        <a:t>calculation</a:t>
                      </a:r>
                      <a:endParaRPr sz="1300" dirty="0">
                        <a:latin typeface="Calibri"/>
                        <a:cs typeface="Calibri"/>
                      </a:endParaRPr>
                    </a:p>
                  </a:txBody>
                  <a:tcPr marL="0" marR="0" marT="81475" marB="0">
                    <a:solidFill>
                      <a:srgbClr val="FFFFFF"/>
                    </a:solidFill>
                  </a:tcPr>
                </a:tc>
              </a:tr>
            </a:tbl>
          </a:graphicData>
        </a:graphic>
      </p:graphicFrame>
      <p:sp>
        <p:nvSpPr>
          <p:cNvPr id="4" name="object 4"/>
          <p:cNvSpPr txBox="1">
            <a:spLocks noGrp="1"/>
          </p:cNvSpPr>
          <p:nvPr>
            <p:ph type="sldNum" sz="quarter" idx="7"/>
          </p:nvPr>
        </p:nvSpPr>
        <p:spPr>
          <a:xfrm>
            <a:off x="8050400" y="6346495"/>
            <a:ext cx="199653" cy="359073"/>
          </a:xfrm>
          <a:prstGeom prst="rect">
            <a:avLst/>
          </a:prstGeom>
        </p:spPr>
        <p:txBody>
          <a:bodyPr vert="horz" wrap="square" lIns="0" tIns="0" rIns="0" bIns="0" rtlCol="0">
            <a:spAutoFit/>
          </a:bodyPr>
          <a:lstStyle/>
          <a:p>
            <a:pPr marL="23447">
              <a:lnSpc>
                <a:spcPts val="1417"/>
              </a:lnSpc>
            </a:pPr>
            <a:fld id="{81D60167-4931-47E6-BA6A-407CBD079E47}" type="slidenum">
              <a:rPr spc="-5" dirty="0"/>
              <a:pPr marL="23447">
                <a:lnSpc>
                  <a:spcPts val="1417"/>
                </a:lnSpc>
              </a:pPr>
              <a:t>22</a:t>
            </a:fld>
            <a:endParaRPr spc="-5" dirty="0"/>
          </a:p>
        </p:txBody>
      </p:sp>
      <p:sp>
        <p:nvSpPr>
          <p:cNvPr id="3" name="object 3"/>
          <p:cNvSpPr txBox="1"/>
          <p:nvPr/>
        </p:nvSpPr>
        <p:spPr>
          <a:xfrm>
            <a:off x="1487610" y="166455"/>
            <a:ext cx="4678149" cy="750501"/>
          </a:xfrm>
          <a:prstGeom prst="rect">
            <a:avLst/>
          </a:prstGeom>
        </p:spPr>
        <p:txBody>
          <a:bodyPr vert="horz" wrap="square" lIns="0" tIns="11723" rIns="0" bIns="0" rtlCol="0">
            <a:spAutoFit/>
          </a:bodyPr>
          <a:lstStyle/>
          <a:p>
            <a:pPr marL="11723">
              <a:spcBef>
                <a:spcPts val="92"/>
              </a:spcBef>
            </a:pPr>
            <a:r>
              <a:rPr sz="2400" b="1" spc="-5" dirty="0">
                <a:solidFill>
                  <a:srgbClr val="2185C5"/>
                </a:solidFill>
                <a:latin typeface="Trueno" panose="00000500000000000000" pitchFamily="50" charset="0"/>
                <a:cs typeface="Arial"/>
              </a:rPr>
              <a:t>Participation </a:t>
            </a:r>
            <a:r>
              <a:rPr sz="2400" b="1" dirty="0">
                <a:solidFill>
                  <a:srgbClr val="2185C5"/>
                </a:solidFill>
                <a:latin typeface="Trueno" panose="00000500000000000000" pitchFamily="50" charset="0"/>
                <a:cs typeface="Arial"/>
              </a:rPr>
              <a:t>of </a:t>
            </a:r>
            <a:r>
              <a:rPr sz="2400" b="1" spc="-9" dirty="0">
                <a:solidFill>
                  <a:srgbClr val="2185C5"/>
                </a:solidFill>
                <a:latin typeface="Trueno" panose="00000500000000000000" pitchFamily="50" charset="0"/>
                <a:cs typeface="Arial"/>
              </a:rPr>
              <a:t>Private </a:t>
            </a:r>
            <a:r>
              <a:rPr sz="2400" b="1" spc="-5" dirty="0">
                <a:solidFill>
                  <a:srgbClr val="2185C5"/>
                </a:solidFill>
                <a:latin typeface="Trueno" panose="00000500000000000000" pitchFamily="50" charset="0"/>
                <a:cs typeface="Arial"/>
              </a:rPr>
              <a:t>Sector </a:t>
            </a:r>
            <a:r>
              <a:rPr sz="2400" b="1" dirty="0">
                <a:solidFill>
                  <a:srgbClr val="2185C5"/>
                </a:solidFill>
                <a:latin typeface="Trueno" panose="00000500000000000000" pitchFamily="50" charset="0"/>
                <a:cs typeface="Arial"/>
              </a:rPr>
              <a:t>in </a:t>
            </a:r>
            <a:r>
              <a:rPr sz="2400" b="1" spc="-5" dirty="0" smtClean="0">
                <a:solidFill>
                  <a:srgbClr val="2185C5"/>
                </a:solidFill>
                <a:latin typeface="Trueno" panose="00000500000000000000" pitchFamily="50" charset="0"/>
                <a:cs typeface="Arial"/>
              </a:rPr>
              <a:t>Infrastructure</a:t>
            </a:r>
            <a:endParaRPr sz="2400" dirty="0">
              <a:solidFill>
                <a:srgbClr val="2185C5"/>
              </a:solidFill>
              <a:latin typeface="Trueno" panose="00000500000000000000" pitchFamily="50" charset="0"/>
              <a:cs typeface="Arial"/>
            </a:endParaRPr>
          </a:p>
        </p:txBody>
      </p:sp>
    </p:spTree>
    <p:extLst>
      <p:ext uri="{BB962C8B-B14F-4D97-AF65-F5344CB8AC3E}">
        <p14:creationId xmlns:p14="http://schemas.microsoft.com/office/powerpoint/2010/main" val="187067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10"/>
          <p:cNvGraphicFramePr>
            <a:graphicFrameLocks noGrp="1"/>
          </p:cNvGraphicFramePr>
          <p:nvPr>
            <p:extLst>
              <p:ext uri="{D42A27DB-BD31-4B8C-83A1-F6EECF244321}">
                <p14:modId xmlns:p14="http://schemas.microsoft.com/office/powerpoint/2010/main" val="3757522624"/>
              </p:ext>
            </p:extLst>
          </p:nvPr>
        </p:nvGraphicFramePr>
        <p:xfrm>
          <a:off x="190500" y="861036"/>
          <a:ext cx="8735694" cy="5688671"/>
        </p:xfrm>
        <a:graphic>
          <a:graphicData uri="http://schemas.openxmlformats.org/drawingml/2006/table">
            <a:tbl>
              <a:tblPr firstRow="1" bandRow="1">
                <a:tableStyleId>{2D5ABB26-0587-4C30-8999-92F81FD0307C}</a:tableStyleId>
              </a:tblPr>
              <a:tblGrid>
                <a:gridCol w="1823085"/>
                <a:gridCol w="6912609"/>
              </a:tblGrid>
              <a:tr h="1979676">
                <a:tc>
                  <a:txBody>
                    <a:bodyPr/>
                    <a:lstStyle/>
                    <a:p>
                      <a:pPr>
                        <a:lnSpc>
                          <a:spcPct val="100000"/>
                        </a:lnSpc>
                      </a:pPr>
                      <a:endParaRPr sz="1800" dirty="0">
                        <a:latin typeface="Times New Roman"/>
                        <a:cs typeface="Times New Roman"/>
                      </a:endParaRPr>
                    </a:p>
                    <a:p>
                      <a:pPr>
                        <a:lnSpc>
                          <a:spcPct val="100000"/>
                        </a:lnSpc>
                      </a:pPr>
                      <a:endParaRPr sz="1800" dirty="0">
                        <a:latin typeface="Times New Roman"/>
                        <a:cs typeface="Times New Roman"/>
                      </a:endParaRPr>
                    </a:p>
                    <a:p>
                      <a:pPr marL="90805" marR="328295">
                        <a:lnSpc>
                          <a:spcPct val="100000"/>
                        </a:lnSpc>
                        <a:spcBef>
                          <a:spcPts val="1375"/>
                        </a:spcBef>
                      </a:pPr>
                      <a:r>
                        <a:rPr sz="1800" b="1" spc="-5" dirty="0">
                          <a:solidFill>
                            <a:srgbClr val="FFFFFF"/>
                          </a:solidFill>
                          <a:latin typeface="Calibri"/>
                          <a:cs typeface="Calibri"/>
                        </a:rPr>
                        <a:t>G</a:t>
                      </a:r>
                      <a:r>
                        <a:rPr sz="1800" b="1" spc="-40" dirty="0">
                          <a:solidFill>
                            <a:srgbClr val="FFFFFF"/>
                          </a:solidFill>
                          <a:latin typeface="Calibri"/>
                          <a:cs typeface="Calibri"/>
                        </a:rPr>
                        <a:t>O</a:t>
                      </a:r>
                      <a:r>
                        <a:rPr sz="1800" b="1" spc="-5" dirty="0">
                          <a:solidFill>
                            <a:srgbClr val="FFFFFF"/>
                          </a:solidFill>
                          <a:latin typeface="Calibri"/>
                          <a:cs typeface="Calibri"/>
                        </a:rPr>
                        <a:t>VERNM</a:t>
                      </a:r>
                      <a:r>
                        <a:rPr sz="1800" b="1" spc="-10" dirty="0">
                          <a:solidFill>
                            <a:srgbClr val="FFFFFF"/>
                          </a:solidFill>
                          <a:latin typeface="Calibri"/>
                          <a:cs typeface="Calibri"/>
                        </a:rPr>
                        <a:t>E</a:t>
                      </a:r>
                      <a:r>
                        <a:rPr sz="1800" b="1" dirty="0">
                          <a:solidFill>
                            <a:srgbClr val="FFFFFF"/>
                          </a:solidFill>
                          <a:latin typeface="Calibri"/>
                          <a:cs typeface="Calibri"/>
                        </a:rPr>
                        <a:t>NT  </a:t>
                      </a:r>
                      <a:r>
                        <a:rPr sz="1800" b="1" spc="-10" dirty="0">
                          <a:solidFill>
                            <a:srgbClr val="FFFFFF"/>
                          </a:solidFill>
                          <a:latin typeface="Calibri"/>
                          <a:cs typeface="Calibri"/>
                        </a:rPr>
                        <a:t>GUARANTEE</a:t>
                      </a:r>
                      <a:endParaRPr sz="1800" dirty="0">
                        <a:latin typeface="Calibri"/>
                        <a:cs typeface="Calibri"/>
                      </a:endParaRPr>
                    </a:p>
                  </a:txBody>
                  <a:tcPr marL="0" marR="0" marT="0"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2185C5"/>
                    </a:solidFill>
                  </a:tcPr>
                </a:tc>
                <a:tc>
                  <a:txBody>
                    <a:bodyPr/>
                    <a:lstStyle/>
                    <a:p>
                      <a:pPr marL="317500" marR="81280" indent="-226060">
                        <a:lnSpc>
                          <a:spcPct val="100000"/>
                        </a:lnSpc>
                        <a:spcBef>
                          <a:spcPts val="495"/>
                        </a:spcBef>
                        <a:buFont typeface="Wingdings"/>
                        <a:buChar char=""/>
                        <a:tabLst>
                          <a:tab pos="316865" algn="l"/>
                          <a:tab pos="317500" algn="l"/>
                        </a:tabLst>
                      </a:pPr>
                      <a:r>
                        <a:rPr sz="1200" spc="-5" dirty="0">
                          <a:latin typeface="Calibri"/>
                          <a:cs typeface="Calibri"/>
                        </a:rPr>
                        <a:t>Government </a:t>
                      </a:r>
                      <a:r>
                        <a:rPr sz="1200" spc="-10" dirty="0">
                          <a:latin typeface="Calibri"/>
                          <a:cs typeface="Calibri"/>
                        </a:rPr>
                        <a:t>Guarantee </a:t>
                      </a:r>
                      <a:r>
                        <a:rPr sz="1200" dirty="0">
                          <a:latin typeface="Calibri"/>
                          <a:cs typeface="Calibri"/>
                        </a:rPr>
                        <a:t>is </a:t>
                      </a:r>
                      <a:r>
                        <a:rPr sz="1200" spc="-10" dirty="0">
                          <a:latin typeface="Calibri"/>
                          <a:cs typeface="Calibri"/>
                        </a:rPr>
                        <a:t>provided </a:t>
                      </a:r>
                      <a:r>
                        <a:rPr sz="1200" spc="-5" dirty="0">
                          <a:latin typeface="Calibri"/>
                          <a:cs typeface="Calibri"/>
                        </a:rPr>
                        <a:t>by </a:t>
                      </a:r>
                      <a:r>
                        <a:rPr sz="1200" spc="-10" dirty="0">
                          <a:latin typeface="Calibri"/>
                          <a:cs typeface="Calibri"/>
                        </a:rPr>
                        <a:t>Minister </a:t>
                      </a:r>
                      <a:r>
                        <a:rPr sz="1200" dirty="0">
                          <a:latin typeface="Calibri"/>
                          <a:cs typeface="Calibri"/>
                        </a:rPr>
                        <a:t>of </a:t>
                      </a:r>
                      <a:r>
                        <a:rPr sz="1200" spc="-10" dirty="0">
                          <a:latin typeface="Calibri"/>
                          <a:cs typeface="Calibri"/>
                        </a:rPr>
                        <a:t>Finance through </a:t>
                      </a:r>
                      <a:r>
                        <a:rPr sz="1200" spc="-5" dirty="0">
                          <a:latin typeface="Calibri"/>
                          <a:cs typeface="Calibri"/>
                        </a:rPr>
                        <a:t>Indonesia </a:t>
                      </a:r>
                      <a:r>
                        <a:rPr sz="1200" spc="-10" dirty="0">
                          <a:latin typeface="Calibri"/>
                          <a:cs typeface="Calibri"/>
                        </a:rPr>
                        <a:t>Infrastructure Guarantee  </a:t>
                      </a:r>
                      <a:r>
                        <a:rPr sz="1200" dirty="0">
                          <a:latin typeface="Calibri"/>
                          <a:cs typeface="Calibri"/>
                        </a:rPr>
                        <a:t>Fund </a:t>
                      </a:r>
                      <a:r>
                        <a:rPr sz="1200" spc="-5" dirty="0">
                          <a:latin typeface="Calibri"/>
                          <a:cs typeface="Calibri"/>
                        </a:rPr>
                        <a:t>(IIGF)/PT Penjaminan </a:t>
                      </a:r>
                      <a:r>
                        <a:rPr sz="1200" spc="-10" dirty="0">
                          <a:latin typeface="Calibri"/>
                          <a:cs typeface="Calibri"/>
                        </a:rPr>
                        <a:t>Infrastruktur </a:t>
                      </a:r>
                      <a:r>
                        <a:rPr sz="1200" dirty="0">
                          <a:latin typeface="Calibri"/>
                          <a:cs typeface="Calibri"/>
                        </a:rPr>
                        <a:t>Indonesia </a:t>
                      </a:r>
                      <a:r>
                        <a:rPr sz="1200" spc="-5" dirty="0">
                          <a:latin typeface="Calibri"/>
                          <a:cs typeface="Calibri"/>
                        </a:rPr>
                        <a:t>(PT</a:t>
                      </a:r>
                      <a:r>
                        <a:rPr sz="1200" spc="-65" dirty="0">
                          <a:latin typeface="Calibri"/>
                          <a:cs typeface="Calibri"/>
                        </a:rPr>
                        <a:t> </a:t>
                      </a:r>
                      <a:r>
                        <a:rPr sz="1200" spc="-5" dirty="0">
                          <a:latin typeface="Calibri"/>
                          <a:cs typeface="Calibri"/>
                        </a:rPr>
                        <a:t>PII).</a:t>
                      </a:r>
                      <a:endParaRPr sz="1200">
                        <a:latin typeface="Calibri"/>
                        <a:cs typeface="Calibri"/>
                      </a:endParaRPr>
                    </a:p>
                    <a:p>
                      <a:pPr marL="317500" indent="-226060">
                        <a:lnSpc>
                          <a:spcPct val="100000"/>
                        </a:lnSpc>
                        <a:spcBef>
                          <a:spcPts val="300"/>
                        </a:spcBef>
                        <a:buFont typeface="Wingdings"/>
                        <a:buChar char=""/>
                        <a:tabLst>
                          <a:tab pos="316865" algn="l"/>
                          <a:tab pos="317500" algn="l"/>
                        </a:tabLst>
                      </a:pPr>
                      <a:r>
                        <a:rPr sz="1200" spc="-5" dirty="0">
                          <a:latin typeface="Calibri"/>
                          <a:cs typeface="Calibri"/>
                        </a:rPr>
                        <a:t>Government Guarantee </a:t>
                      </a:r>
                      <a:r>
                        <a:rPr sz="1200" dirty="0">
                          <a:latin typeface="Calibri"/>
                          <a:cs typeface="Calibri"/>
                        </a:rPr>
                        <a:t>is</a:t>
                      </a:r>
                      <a:r>
                        <a:rPr sz="1200" spc="-40" dirty="0">
                          <a:latin typeface="Calibri"/>
                          <a:cs typeface="Calibri"/>
                        </a:rPr>
                        <a:t> </a:t>
                      </a:r>
                      <a:r>
                        <a:rPr sz="1200" spc="-5" dirty="0">
                          <a:latin typeface="Calibri"/>
                          <a:cs typeface="Calibri"/>
                        </a:rPr>
                        <a:t>given:</a:t>
                      </a:r>
                      <a:endParaRPr sz="1200">
                        <a:latin typeface="Calibri"/>
                        <a:cs typeface="Calibri"/>
                      </a:endParaRPr>
                    </a:p>
                    <a:p>
                      <a:pPr marL="623570" lvl="1" indent="-246379">
                        <a:lnSpc>
                          <a:spcPct val="100000"/>
                        </a:lnSpc>
                        <a:spcBef>
                          <a:spcPts val="300"/>
                        </a:spcBef>
                        <a:buAutoNum type="alphaLcPeriod"/>
                        <a:tabLst>
                          <a:tab pos="623570" algn="l"/>
                          <a:tab pos="624205" algn="l"/>
                        </a:tabLst>
                      </a:pPr>
                      <a:r>
                        <a:rPr sz="1200" spc="-55" dirty="0">
                          <a:latin typeface="Calibri"/>
                          <a:cs typeface="Calibri"/>
                        </a:rPr>
                        <a:t>To </a:t>
                      </a:r>
                      <a:r>
                        <a:rPr sz="1200" spc="-5" dirty="0">
                          <a:latin typeface="Calibri"/>
                          <a:cs typeface="Calibri"/>
                        </a:rPr>
                        <a:t>provide </a:t>
                      </a:r>
                      <a:r>
                        <a:rPr sz="1200" dirty="0">
                          <a:latin typeface="Calibri"/>
                          <a:cs typeface="Calibri"/>
                        </a:rPr>
                        <a:t>a </a:t>
                      </a:r>
                      <a:r>
                        <a:rPr sz="1200" spc="-5" dirty="0">
                          <a:latin typeface="Calibri"/>
                          <a:cs typeface="Calibri"/>
                        </a:rPr>
                        <a:t>political </a:t>
                      </a:r>
                      <a:r>
                        <a:rPr sz="1200" dirty="0">
                          <a:latin typeface="Calibri"/>
                          <a:cs typeface="Calibri"/>
                        </a:rPr>
                        <a:t>risk </a:t>
                      </a:r>
                      <a:r>
                        <a:rPr sz="1200" spc="-10" dirty="0">
                          <a:latin typeface="Calibri"/>
                          <a:cs typeface="Calibri"/>
                        </a:rPr>
                        <a:t>guarantee for </a:t>
                      </a:r>
                      <a:r>
                        <a:rPr sz="1200" dirty="0">
                          <a:latin typeface="Calibri"/>
                          <a:cs typeface="Calibri"/>
                        </a:rPr>
                        <a:t>PPP </a:t>
                      </a:r>
                      <a:r>
                        <a:rPr sz="1200" spc="-10" dirty="0">
                          <a:latin typeface="Calibri"/>
                          <a:cs typeface="Calibri"/>
                        </a:rPr>
                        <a:t>Infrastructure</a:t>
                      </a:r>
                      <a:r>
                        <a:rPr sz="1200" spc="25" dirty="0">
                          <a:latin typeface="Calibri"/>
                          <a:cs typeface="Calibri"/>
                        </a:rPr>
                        <a:t> </a:t>
                      </a:r>
                      <a:r>
                        <a:rPr sz="1200" spc="-5" dirty="0">
                          <a:latin typeface="Calibri"/>
                          <a:cs typeface="Calibri"/>
                        </a:rPr>
                        <a:t>Projects</a:t>
                      </a:r>
                      <a:endParaRPr sz="1200">
                        <a:latin typeface="Calibri"/>
                        <a:cs typeface="Calibri"/>
                      </a:endParaRPr>
                    </a:p>
                    <a:p>
                      <a:pPr marL="623570" lvl="1" indent="-246379">
                        <a:lnSpc>
                          <a:spcPct val="100000"/>
                        </a:lnSpc>
                        <a:spcBef>
                          <a:spcPts val="300"/>
                        </a:spcBef>
                        <a:buAutoNum type="alphaLcPeriod"/>
                        <a:tabLst>
                          <a:tab pos="624205" algn="l"/>
                        </a:tabLst>
                      </a:pPr>
                      <a:r>
                        <a:rPr sz="1200" spc="-55" dirty="0">
                          <a:latin typeface="Calibri"/>
                          <a:cs typeface="Calibri"/>
                        </a:rPr>
                        <a:t>To </a:t>
                      </a:r>
                      <a:r>
                        <a:rPr sz="1200" spc="-10" dirty="0">
                          <a:latin typeface="Calibri"/>
                          <a:cs typeface="Calibri"/>
                        </a:rPr>
                        <a:t>improve </a:t>
                      </a:r>
                      <a:r>
                        <a:rPr sz="1200" spc="-5" dirty="0">
                          <a:latin typeface="Calibri"/>
                          <a:cs typeface="Calibri"/>
                        </a:rPr>
                        <a:t>creditworthiness </a:t>
                      </a:r>
                      <a:r>
                        <a:rPr sz="1200" dirty="0">
                          <a:latin typeface="Calibri"/>
                          <a:cs typeface="Calibri"/>
                        </a:rPr>
                        <a:t>of PPP</a:t>
                      </a:r>
                      <a:r>
                        <a:rPr sz="1200" spc="50" dirty="0">
                          <a:latin typeface="Calibri"/>
                          <a:cs typeface="Calibri"/>
                        </a:rPr>
                        <a:t> </a:t>
                      </a:r>
                      <a:r>
                        <a:rPr sz="1200" spc="-5" dirty="0">
                          <a:latin typeface="Calibri"/>
                          <a:cs typeface="Calibri"/>
                        </a:rPr>
                        <a:t>projects</a:t>
                      </a:r>
                      <a:endParaRPr sz="1200">
                        <a:latin typeface="Calibri"/>
                        <a:cs typeface="Calibri"/>
                      </a:endParaRPr>
                    </a:p>
                    <a:p>
                      <a:pPr marL="623570" lvl="1" indent="-246379">
                        <a:lnSpc>
                          <a:spcPct val="100000"/>
                        </a:lnSpc>
                        <a:spcBef>
                          <a:spcPts val="300"/>
                        </a:spcBef>
                        <a:buAutoNum type="alphaLcPeriod"/>
                        <a:tabLst>
                          <a:tab pos="623570" algn="l"/>
                          <a:tab pos="624205" algn="l"/>
                        </a:tabLst>
                      </a:pPr>
                      <a:r>
                        <a:rPr sz="1200" spc="-55" dirty="0">
                          <a:latin typeface="Calibri"/>
                          <a:cs typeface="Calibri"/>
                        </a:rPr>
                        <a:t>To </a:t>
                      </a:r>
                      <a:r>
                        <a:rPr sz="1200" spc="-10" dirty="0">
                          <a:latin typeface="Calibri"/>
                          <a:cs typeface="Calibri"/>
                        </a:rPr>
                        <a:t>attract </a:t>
                      </a:r>
                      <a:r>
                        <a:rPr sz="1200" spc="-5" dirty="0">
                          <a:latin typeface="Calibri"/>
                          <a:cs typeface="Calibri"/>
                        </a:rPr>
                        <a:t>more </a:t>
                      </a:r>
                      <a:r>
                        <a:rPr sz="1200" spc="-10" dirty="0">
                          <a:latin typeface="Calibri"/>
                          <a:cs typeface="Calibri"/>
                        </a:rPr>
                        <a:t>private </a:t>
                      </a:r>
                      <a:r>
                        <a:rPr sz="1200" spc="-5" dirty="0">
                          <a:latin typeface="Calibri"/>
                          <a:cs typeface="Calibri"/>
                        </a:rPr>
                        <a:t>sector participation, </a:t>
                      </a:r>
                      <a:r>
                        <a:rPr sz="1200" dirty="0">
                          <a:latin typeface="Calibri"/>
                          <a:cs typeface="Calibri"/>
                        </a:rPr>
                        <a:t>due </a:t>
                      </a:r>
                      <a:r>
                        <a:rPr sz="1200" spc="-5" dirty="0">
                          <a:latin typeface="Calibri"/>
                          <a:cs typeface="Calibri"/>
                        </a:rPr>
                        <a:t>to reduced </a:t>
                      </a:r>
                      <a:r>
                        <a:rPr sz="1200" dirty="0">
                          <a:latin typeface="Calibri"/>
                          <a:cs typeface="Calibri"/>
                        </a:rPr>
                        <a:t>risk </a:t>
                      </a:r>
                      <a:r>
                        <a:rPr sz="1200" spc="-5" dirty="0">
                          <a:latin typeface="Calibri"/>
                          <a:cs typeface="Calibri"/>
                        </a:rPr>
                        <a:t>perception </a:t>
                      </a:r>
                      <a:r>
                        <a:rPr sz="1200" dirty="0">
                          <a:latin typeface="Calibri"/>
                          <a:cs typeface="Calibri"/>
                        </a:rPr>
                        <a:t>of Indonesia</a:t>
                      </a:r>
                      <a:r>
                        <a:rPr sz="1200" spc="-15" dirty="0">
                          <a:latin typeface="Calibri"/>
                          <a:cs typeface="Calibri"/>
                        </a:rPr>
                        <a:t> </a:t>
                      </a:r>
                      <a:r>
                        <a:rPr sz="1200" spc="-5" dirty="0">
                          <a:latin typeface="Calibri"/>
                          <a:cs typeface="Calibri"/>
                        </a:rPr>
                        <a:t>PPPs</a:t>
                      </a:r>
                      <a:endParaRPr sz="1200">
                        <a:latin typeface="Calibri"/>
                        <a:cs typeface="Calibri"/>
                      </a:endParaRPr>
                    </a:p>
                    <a:p>
                      <a:pPr marL="317500" marR="80010" indent="-226060" algn="just">
                        <a:lnSpc>
                          <a:spcPct val="100000"/>
                        </a:lnSpc>
                        <a:spcBef>
                          <a:spcPts val="300"/>
                        </a:spcBef>
                        <a:buFont typeface="Wingdings"/>
                        <a:buChar char=""/>
                        <a:tabLst>
                          <a:tab pos="317500" algn="l"/>
                        </a:tabLst>
                      </a:pPr>
                      <a:r>
                        <a:rPr sz="1200" spc="-5" dirty="0">
                          <a:latin typeface="Calibri"/>
                          <a:cs typeface="Calibri"/>
                        </a:rPr>
                        <a:t>Risk </a:t>
                      </a:r>
                      <a:r>
                        <a:rPr sz="1200" spc="-10" dirty="0">
                          <a:latin typeface="Calibri"/>
                          <a:cs typeface="Calibri"/>
                        </a:rPr>
                        <a:t>Coverage: </a:t>
                      </a:r>
                      <a:r>
                        <a:rPr sz="1200" spc="-5" dirty="0">
                          <a:latin typeface="Calibri"/>
                          <a:cs typeface="Calibri"/>
                        </a:rPr>
                        <a:t>Delay or </a:t>
                      </a:r>
                      <a:r>
                        <a:rPr sz="1200" spc="-10" dirty="0">
                          <a:latin typeface="Calibri"/>
                          <a:cs typeface="Calibri"/>
                        </a:rPr>
                        <a:t>failure </a:t>
                      </a:r>
                      <a:r>
                        <a:rPr sz="1200" dirty="0">
                          <a:latin typeface="Calibri"/>
                          <a:cs typeface="Calibri"/>
                        </a:rPr>
                        <a:t>in </a:t>
                      </a:r>
                      <a:r>
                        <a:rPr sz="1200" spc="-10" dirty="0">
                          <a:latin typeface="Calibri"/>
                          <a:cs typeface="Calibri"/>
                        </a:rPr>
                        <a:t>obtaining </a:t>
                      </a:r>
                      <a:r>
                        <a:rPr sz="1200" spc="-5" dirty="0">
                          <a:latin typeface="Calibri"/>
                          <a:cs typeface="Calibri"/>
                        </a:rPr>
                        <a:t>licenses, permits, </a:t>
                      </a:r>
                      <a:r>
                        <a:rPr sz="1200" spc="-10" dirty="0">
                          <a:latin typeface="Calibri"/>
                          <a:cs typeface="Calibri"/>
                        </a:rPr>
                        <a:t>and approvals; </a:t>
                      </a:r>
                      <a:r>
                        <a:rPr sz="1200" spc="-5" dirty="0">
                          <a:latin typeface="Calibri"/>
                          <a:cs typeface="Calibri"/>
                        </a:rPr>
                        <a:t>Changes </a:t>
                      </a:r>
                      <a:r>
                        <a:rPr sz="1200" dirty="0">
                          <a:latin typeface="Calibri"/>
                          <a:cs typeface="Calibri"/>
                        </a:rPr>
                        <a:t>in </a:t>
                      </a:r>
                      <a:r>
                        <a:rPr sz="1200" spc="-10" dirty="0">
                          <a:latin typeface="Calibri"/>
                          <a:cs typeface="Calibri"/>
                        </a:rPr>
                        <a:t>laws/regulations;  </a:t>
                      </a:r>
                      <a:r>
                        <a:rPr sz="1200" spc="-5" dirty="0">
                          <a:latin typeface="Calibri"/>
                          <a:cs typeface="Calibri"/>
                        </a:rPr>
                        <a:t>Breach of </a:t>
                      </a:r>
                      <a:r>
                        <a:rPr sz="1200" spc="-10" dirty="0">
                          <a:latin typeface="Calibri"/>
                          <a:cs typeface="Calibri"/>
                        </a:rPr>
                        <a:t>contract; Integration </a:t>
                      </a:r>
                      <a:r>
                        <a:rPr sz="1200" spc="-5" dirty="0">
                          <a:latin typeface="Calibri"/>
                          <a:cs typeface="Calibri"/>
                        </a:rPr>
                        <a:t>with network; </a:t>
                      </a:r>
                      <a:r>
                        <a:rPr sz="1200" spc="-20" dirty="0">
                          <a:latin typeface="Calibri"/>
                          <a:cs typeface="Calibri"/>
                        </a:rPr>
                        <a:t>Tariff </a:t>
                      </a:r>
                      <a:r>
                        <a:rPr sz="1200" spc="-5" dirty="0">
                          <a:latin typeface="Calibri"/>
                          <a:cs typeface="Calibri"/>
                        </a:rPr>
                        <a:t>risk; </a:t>
                      </a:r>
                      <a:r>
                        <a:rPr sz="1200" spc="-10" dirty="0">
                          <a:latin typeface="Calibri"/>
                          <a:cs typeface="Calibri"/>
                        </a:rPr>
                        <a:t>Expropriation </a:t>
                      </a:r>
                      <a:r>
                        <a:rPr sz="1200" spc="-5" dirty="0">
                          <a:latin typeface="Calibri"/>
                          <a:cs typeface="Calibri"/>
                        </a:rPr>
                        <a:t>risk; </a:t>
                      </a:r>
                      <a:r>
                        <a:rPr sz="1200" spc="-10" dirty="0">
                          <a:latin typeface="Calibri"/>
                          <a:cs typeface="Calibri"/>
                        </a:rPr>
                        <a:t>Currency inconvertibility </a:t>
                      </a:r>
                      <a:r>
                        <a:rPr sz="1200" dirty="0">
                          <a:latin typeface="Calibri"/>
                          <a:cs typeface="Calibri"/>
                        </a:rPr>
                        <a:t>&amp;  </a:t>
                      </a:r>
                      <a:r>
                        <a:rPr sz="1200" spc="-10" dirty="0">
                          <a:latin typeface="Calibri"/>
                          <a:cs typeface="Calibri"/>
                        </a:rPr>
                        <a:t>non-transfer </a:t>
                      </a:r>
                      <a:r>
                        <a:rPr sz="1200" spc="-5" dirty="0">
                          <a:latin typeface="Calibri"/>
                          <a:cs typeface="Calibri"/>
                        </a:rPr>
                        <a:t>risk; </a:t>
                      </a:r>
                      <a:r>
                        <a:rPr sz="1200" spc="-10" dirty="0">
                          <a:latin typeface="Calibri"/>
                          <a:cs typeface="Calibri"/>
                        </a:rPr>
                        <a:t>Force </a:t>
                      </a:r>
                      <a:r>
                        <a:rPr sz="1200" spc="-5" dirty="0">
                          <a:latin typeface="Calibri"/>
                          <a:cs typeface="Calibri"/>
                        </a:rPr>
                        <a:t>majeure affecting </a:t>
                      </a:r>
                      <a:r>
                        <a:rPr sz="1200" dirty="0">
                          <a:latin typeface="Calibri"/>
                          <a:cs typeface="Calibri"/>
                        </a:rPr>
                        <a:t>the </a:t>
                      </a:r>
                      <a:r>
                        <a:rPr sz="1200" spc="-5" dirty="0">
                          <a:latin typeface="Calibri"/>
                          <a:cs typeface="Calibri"/>
                        </a:rPr>
                        <a:t>Contracting Agency</a:t>
                      </a:r>
                      <a:r>
                        <a:rPr sz="1200" spc="-85" dirty="0">
                          <a:latin typeface="Calibri"/>
                          <a:cs typeface="Calibri"/>
                        </a:rPr>
                        <a:t> </a:t>
                      </a:r>
                      <a:r>
                        <a:rPr sz="1200" spc="-5" dirty="0">
                          <a:latin typeface="Calibri"/>
                          <a:cs typeface="Calibri"/>
                        </a:rPr>
                        <a:t>(CA)</a:t>
                      </a:r>
                      <a:endParaRPr sz="1200">
                        <a:latin typeface="Calibri"/>
                        <a:cs typeface="Calibri"/>
                      </a:endParaRPr>
                    </a:p>
                  </a:txBody>
                  <a:tcPr marL="0" marR="0" marT="62865"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DCE6F1"/>
                    </a:solidFill>
                  </a:tcPr>
                </a:tc>
              </a:tr>
              <a:tr h="2018792">
                <a:tc>
                  <a:txBody>
                    <a:bodyPr/>
                    <a:lstStyle/>
                    <a:p>
                      <a:pPr>
                        <a:lnSpc>
                          <a:spcPct val="100000"/>
                        </a:lnSpc>
                      </a:pPr>
                      <a:endParaRPr sz="1800" dirty="0">
                        <a:latin typeface="Times New Roman"/>
                        <a:cs typeface="Times New Roman"/>
                      </a:endParaRPr>
                    </a:p>
                    <a:p>
                      <a:pPr>
                        <a:lnSpc>
                          <a:spcPct val="100000"/>
                        </a:lnSpc>
                      </a:pPr>
                      <a:endParaRPr sz="1800" dirty="0">
                        <a:latin typeface="Times New Roman"/>
                        <a:cs typeface="Times New Roman"/>
                      </a:endParaRPr>
                    </a:p>
                    <a:p>
                      <a:pPr marL="90805" marR="327660">
                        <a:lnSpc>
                          <a:spcPct val="100000"/>
                        </a:lnSpc>
                        <a:spcBef>
                          <a:spcPts val="1535"/>
                        </a:spcBef>
                      </a:pPr>
                      <a:r>
                        <a:rPr sz="1800" b="1" spc="-5" dirty="0">
                          <a:solidFill>
                            <a:srgbClr val="FFFFFF"/>
                          </a:solidFill>
                          <a:latin typeface="Calibri"/>
                          <a:cs typeface="Calibri"/>
                        </a:rPr>
                        <a:t>G</a:t>
                      </a:r>
                      <a:r>
                        <a:rPr sz="1800" b="1" spc="-40" dirty="0">
                          <a:solidFill>
                            <a:srgbClr val="FFFFFF"/>
                          </a:solidFill>
                          <a:latin typeface="Calibri"/>
                          <a:cs typeface="Calibri"/>
                        </a:rPr>
                        <a:t>O</a:t>
                      </a:r>
                      <a:r>
                        <a:rPr sz="1800" b="1" spc="-5" dirty="0">
                          <a:solidFill>
                            <a:srgbClr val="FFFFFF"/>
                          </a:solidFill>
                          <a:latin typeface="Calibri"/>
                          <a:cs typeface="Calibri"/>
                        </a:rPr>
                        <a:t>VERNM</a:t>
                      </a:r>
                      <a:r>
                        <a:rPr sz="1800" b="1" spc="-10" dirty="0">
                          <a:solidFill>
                            <a:srgbClr val="FFFFFF"/>
                          </a:solidFill>
                          <a:latin typeface="Calibri"/>
                          <a:cs typeface="Calibri"/>
                        </a:rPr>
                        <a:t>E</a:t>
                      </a:r>
                      <a:r>
                        <a:rPr sz="1800" b="1" dirty="0">
                          <a:solidFill>
                            <a:srgbClr val="FFFFFF"/>
                          </a:solidFill>
                          <a:latin typeface="Calibri"/>
                          <a:cs typeface="Calibri"/>
                        </a:rPr>
                        <a:t>NT  </a:t>
                      </a:r>
                      <a:r>
                        <a:rPr sz="1800" b="1" spc="-5" dirty="0">
                          <a:solidFill>
                            <a:srgbClr val="FFFFFF"/>
                          </a:solidFill>
                          <a:latin typeface="Calibri"/>
                          <a:cs typeface="Calibri"/>
                        </a:rPr>
                        <a:t>SUPPORT</a:t>
                      </a:r>
                      <a:endParaRPr sz="1800" dirty="0">
                        <a:latin typeface="Calibri"/>
                        <a:cs typeface="Calibri"/>
                      </a:endParaRPr>
                    </a:p>
                  </a:txBody>
                  <a:tcPr marL="0" marR="0" marT="0"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2185C5"/>
                    </a:solidFill>
                  </a:tcPr>
                </a:tc>
                <a:tc>
                  <a:txBody>
                    <a:bodyPr/>
                    <a:lstStyle/>
                    <a:p>
                      <a:pPr marL="317500" marR="82550" indent="-226060" algn="just">
                        <a:lnSpc>
                          <a:spcPct val="100000"/>
                        </a:lnSpc>
                        <a:spcBef>
                          <a:spcPts val="500"/>
                        </a:spcBef>
                        <a:buFont typeface="Wingdings"/>
                        <a:buChar char=""/>
                        <a:tabLst>
                          <a:tab pos="317500" algn="l"/>
                        </a:tabLst>
                      </a:pPr>
                      <a:r>
                        <a:rPr sz="1200" spc="-5" dirty="0">
                          <a:latin typeface="Calibri"/>
                          <a:cs typeface="Calibri"/>
                        </a:rPr>
                        <a:t>Government </a:t>
                      </a:r>
                      <a:r>
                        <a:rPr sz="1200" spc="-10" dirty="0">
                          <a:latin typeface="Calibri"/>
                          <a:cs typeface="Calibri"/>
                        </a:rPr>
                        <a:t>may provide support in </a:t>
                      </a:r>
                      <a:r>
                        <a:rPr sz="1200" spc="-5" dirty="0">
                          <a:latin typeface="Calibri"/>
                          <a:cs typeface="Calibri"/>
                        </a:rPr>
                        <a:t>the </a:t>
                      </a:r>
                      <a:r>
                        <a:rPr sz="1200" spc="-10" dirty="0">
                          <a:latin typeface="Calibri"/>
                          <a:cs typeface="Calibri"/>
                        </a:rPr>
                        <a:t>form </a:t>
                      </a:r>
                      <a:r>
                        <a:rPr sz="1200" dirty="0">
                          <a:latin typeface="Calibri"/>
                          <a:cs typeface="Calibri"/>
                        </a:rPr>
                        <a:t>of licensing, </a:t>
                      </a:r>
                      <a:r>
                        <a:rPr sz="1200" spc="-10" dirty="0">
                          <a:latin typeface="Calibri"/>
                          <a:cs typeface="Calibri"/>
                        </a:rPr>
                        <a:t>land </a:t>
                      </a:r>
                      <a:r>
                        <a:rPr sz="1200" spc="-5" dirty="0">
                          <a:latin typeface="Calibri"/>
                          <a:cs typeface="Calibri"/>
                        </a:rPr>
                        <a:t>acquisition, part of </a:t>
                      </a:r>
                      <a:r>
                        <a:rPr sz="1200" spc="-10" dirty="0">
                          <a:latin typeface="Calibri"/>
                          <a:cs typeface="Calibri"/>
                        </a:rPr>
                        <a:t>construction, and/or  </a:t>
                      </a:r>
                      <a:r>
                        <a:rPr sz="1200" dirty="0">
                          <a:latin typeface="Calibri"/>
                          <a:cs typeface="Calibri"/>
                        </a:rPr>
                        <a:t>in other </a:t>
                      </a:r>
                      <a:r>
                        <a:rPr sz="1200" spc="-10" dirty="0">
                          <a:latin typeface="Calibri"/>
                          <a:cs typeface="Calibri"/>
                        </a:rPr>
                        <a:t>form </a:t>
                      </a:r>
                      <a:r>
                        <a:rPr sz="1200" dirty="0">
                          <a:latin typeface="Calibri"/>
                          <a:cs typeface="Calibri"/>
                        </a:rPr>
                        <a:t>in </a:t>
                      </a:r>
                      <a:r>
                        <a:rPr sz="1200" spc="-5" dirty="0">
                          <a:latin typeface="Calibri"/>
                          <a:cs typeface="Calibri"/>
                        </a:rPr>
                        <a:t>accordance with prevailing law </a:t>
                      </a:r>
                      <a:r>
                        <a:rPr sz="1200" dirty="0">
                          <a:latin typeface="Calibri"/>
                          <a:cs typeface="Calibri"/>
                        </a:rPr>
                        <a:t>and</a:t>
                      </a:r>
                      <a:r>
                        <a:rPr sz="1200" spc="-65" dirty="0">
                          <a:latin typeface="Calibri"/>
                          <a:cs typeface="Calibri"/>
                        </a:rPr>
                        <a:t> </a:t>
                      </a:r>
                      <a:r>
                        <a:rPr sz="1200" spc="-5" dirty="0">
                          <a:latin typeface="Calibri"/>
                          <a:cs typeface="Calibri"/>
                        </a:rPr>
                        <a:t>regulation</a:t>
                      </a:r>
                      <a:endParaRPr sz="1200">
                        <a:latin typeface="Calibri"/>
                        <a:cs typeface="Calibri"/>
                      </a:endParaRPr>
                    </a:p>
                    <a:p>
                      <a:pPr marL="317500" marR="81915" indent="-226060" algn="just">
                        <a:lnSpc>
                          <a:spcPct val="100000"/>
                        </a:lnSpc>
                        <a:spcBef>
                          <a:spcPts val="600"/>
                        </a:spcBef>
                        <a:buFont typeface="Wingdings"/>
                        <a:buChar char=""/>
                        <a:tabLst>
                          <a:tab pos="317500" algn="l"/>
                        </a:tabLst>
                      </a:pPr>
                      <a:r>
                        <a:rPr sz="1200" spc="-10" dirty="0">
                          <a:latin typeface="Calibri"/>
                          <a:cs typeface="Calibri"/>
                        </a:rPr>
                        <a:t>Minister </a:t>
                      </a:r>
                      <a:r>
                        <a:rPr sz="1200" dirty="0">
                          <a:latin typeface="Calibri"/>
                          <a:cs typeface="Calibri"/>
                        </a:rPr>
                        <a:t>of </a:t>
                      </a:r>
                      <a:r>
                        <a:rPr sz="1200" spc="-10" dirty="0">
                          <a:latin typeface="Calibri"/>
                          <a:cs typeface="Calibri"/>
                        </a:rPr>
                        <a:t>Finance may approve </a:t>
                      </a:r>
                      <a:r>
                        <a:rPr sz="1200" spc="-5" dirty="0">
                          <a:latin typeface="Calibri"/>
                          <a:cs typeface="Calibri"/>
                        </a:rPr>
                        <a:t>the </a:t>
                      </a:r>
                      <a:r>
                        <a:rPr sz="1200" spc="-10" dirty="0">
                          <a:latin typeface="Calibri"/>
                          <a:cs typeface="Calibri"/>
                        </a:rPr>
                        <a:t>provision </a:t>
                      </a:r>
                      <a:r>
                        <a:rPr sz="1200" dirty="0">
                          <a:latin typeface="Calibri"/>
                          <a:cs typeface="Calibri"/>
                        </a:rPr>
                        <a:t>of </a:t>
                      </a:r>
                      <a:r>
                        <a:rPr sz="1200" spc="-10" dirty="0">
                          <a:latin typeface="Calibri"/>
                          <a:cs typeface="Calibri"/>
                        </a:rPr>
                        <a:t>Government Support </a:t>
                      </a:r>
                      <a:r>
                        <a:rPr sz="1200" dirty="0">
                          <a:latin typeface="Calibri"/>
                          <a:cs typeface="Calibri"/>
                        </a:rPr>
                        <a:t>in </a:t>
                      </a:r>
                      <a:r>
                        <a:rPr sz="1200" spc="-5" dirty="0">
                          <a:latin typeface="Calibri"/>
                          <a:cs typeface="Calibri"/>
                        </a:rPr>
                        <a:t>the </a:t>
                      </a:r>
                      <a:r>
                        <a:rPr sz="1200" spc="-10" dirty="0">
                          <a:latin typeface="Calibri"/>
                          <a:cs typeface="Calibri"/>
                        </a:rPr>
                        <a:t>form </a:t>
                      </a:r>
                      <a:r>
                        <a:rPr sz="1200" spc="-5" dirty="0">
                          <a:latin typeface="Calibri"/>
                          <a:cs typeface="Calibri"/>
                        </a:rPr>
                        <a:t>of </a:t>
                      </a:r>
                      <a:r>
                        <a:rPr sz="1200" spc="-10" dirty="0">
                          <a:latin typeface="Calibri"/>
                          <a:cs typeface="Calibri"/>
                        </a:rPr>
                        <a:t>tax </a:t>
                      </a:r>
                      <a:r>
                        <a:rPr sz="1200" spc="-5" dirty="0">
                          <a:latin typeface="Calibri"/>
                          <a:cs typeface="Calibri"/>
                        </a:rPr>
                        <a:t>incentives  </a:t>
                      </a:r>
                      <a:r>
                        <a:rPr sz="1200" spc="-10" dirty="0">
                          <a:latin typeface="Calibri"/>
                          <a:cs typeface="Calibri"/>
                        </a:rPr>
                        <a:t>and/or </a:t>
                      </a:r>
                      <a:r>
                        <a:rPr sz="1200" spc="-5" dirty="0">
                          <a:latin typeface="Calibri"/>
                          <a:cs typeface="Calibri"/>
                        </a:rPr>
                        <a:t>fiscal </a:t>
                      </a:r>
                      <a:r>
                        <a:rPr sz="1200" spc="-10" dirty="0">
                          <a:latin typeface="Calibri"/>
                          <a:cs typeface="Calibri"/>
                        </a:rPr>
                        <a:t>contribution in </a:t>
                      </a:r>
                      <a:r>
                        <a:rPr sz="1200" spc="-5" dirty="0">
                          <a:latin typeface="Calibri"/>
                          <a:cs typeface="Calibri"/>
                        </a:rPr>
                        <a:t>the </a:t>
                      </a:r>
                      <a:r>
                        <a:rPr sz="1200" spc="-10" dirty="0">
                          <a:latin typeface="Calibri"/>
                          <a:cs typeface="Calibri"/>
                        </a:rPr>
                        <a:t>form of </a:t>
                      </a:r>
                      <a:r>
                        <a:rPr sz="1200" spc="-5" dirty="0">
                          <a:latin typeface="Calibri"/>
                          <a:cs typeface="Calibri"/>
                        </a:rPr>
                        <a:t>financial </a:t>
                      </a:r>
                      <a:r>
                        <a:rPr sz="1200" dirty="0">
                          <a:latin typeface="Calibri"/>
                          <a:cs typeface="Calibri"/>
                        </a:rPr>
                        <a:t>based </a:t>
                      </a:r>
                      <a:r>
                        <a:rPr sz="1200" spc="-10" dirty="0">
                          <a:latin typeface="Calibri"/>
                          <a:cs typeface="Calibri"/>
                        </a:rPr>
                        <a:t>on </a:t>
                      </a:r>
                      <a:r>
                        <a:rPr sz="1200" spc="-5" dirty="0">
                          <a:latin typeface="Calibri"/>
                          <a:cs typeface="Calibri"/>
                        </a:rPr>
                        <a:t>the </a:t>
                      </a:r>
                      <a:r>
                        <a:rPr sz="1200" spc="-10" dirty="0">
                          <a:latin typeface="Calibri"/>
                          <a:cs typeface="Calibri"/>
                        </a:rPr>
                        <a:t>proposal </a:t>
                      </a:r>
                      <a:r>
                        <a:rPr sz="1200" dirty="0">
                          <a:latin typeface="Calibri"/>
                          <a:cs typeface="Calibri"/>
                        </a:rPr>
                        <a:t>by </a:t>
                      </a:r>
                      <a:r>
                        <a:rPr sz="1200" spc="-5" dirty="0">
                          <a:latin typeface="Calibri"/>
                          <a:cs typeface="Calibri"/>
                        </a:rPr>
                        <a:t>Minister/Chairman </a:t>
                      </a:r>
                      <a:r>
                        <a:rPr sz="1200" dirty="0">
                          <a:latin typeface="Calibri"/>
                          <a:cs typeface="Calibri"/>
                        </a:rPr>
                        <a:t>of </a:t>
                      </a:r>
                      <a:r>
                        <a:rPr sz="1200" spc="-5" dirty="0">
                          <a:latin typeface="Calibri"/>
                          <a:cs typeface="Calibri"/>
                        </a:rPr>
                        <a:t>the  Institution/Head </a:t>
                      </a:r>
                      <a:r>
                        <a:rPr sz="1200" dirty="0">
                          <a:latin typeface="Calibri"/>
                          <a:cs typeface="Calibri"/>
                        </a:rPr>
                        <a:t>of</a:t>
                      </a:r>
                      <a:r>
                        <a:rPr sz="1200" spc="-25" dirty="0">
                          <a:latin typeface="Calibri"/>
                          <a:cs typeface="Calibri"/>
                        </a:rPr>
                        <a:t> </a:t>
                      </a:r>
                      <a:r>
                        <a:rPr sz="1200" spc="-5" dirty="0">
                          <a:latin typeface="Calibri"/>
                          <a:cs typeface="Calibri"/>
                        </a:rPr>
                        <a:t>Region.</a:t>
                      </a:r>
                      <a:endParaRPr sz="1200">
                        <a:latin typeface="Calibri"/>
                        <a:cs typeface="Calibri"/>
                      </a:endParaRPr>
                    </a:p>
                    <a:p>
                      <a:pPr marL="317500" marR="81280" indent="-226060" algn="just">
                        <a:lnSpc>
                          <a:spcPct val="100000"/>
                        </a:lnSpc>
                        <a:spcBef>
                          <a:spcPts val="605"/>
                        </a:spcBef>
                        <a:buFont typeface="Wingdings"/>
                        <a:buChar char=""/>
                        <a:tabLst>
                          <a:tab pos="317500" algn="l"/>
                        </a:tabLst>
                      </a:pPr>
                      <a:r>
                        <a:rPr sz="1200" spc="-5" dirty="0">
                          <a:latin typeface="Calibri"/>
                          <a:cs typeface="Calibri"/>
                        </a:rPr>
                        <a:t>Government </a:t>
                      </a:r>
                      <a:r>
                        <a:rPr sz="1200" spc="-10" dirty="0">
                          <a:latin typeface="Calibri"/>
                          <a:cs typeface="Calibri"/>
                        </a:rPr>
                        <a:t>support </a:t>
                      </a:r>
                      <a:r>
                        <a:rPr sz="1200" dirty="0">
                          <a:latin typeface="Calibri"/>
                          <a:cs typeface="Calibri"/>
                        </a:rPr>
                        <a:t>has </a:t>
                      </a:r>
                      <a:r>
                        <a:rPr sz="1200" spc="-5" dirty="0">
                          <a:latin typeface="Calibri"/>
                          <a:cs typeface="Calibri"/>
                        </a:rPr>
                        <a:t>to </a:t>
                      </a:r>
                      <a:r>
                        <a:rPr sz="1200" dirty="0">
                          <a:latin typeface="Calibri"/>
                          <a:cs typeface="Calibri"/>
                        </a:rPr>
                        <a:t>be </a:t>
                      </a:r>
                      <a:r>
                        <a:rPr sz="1200" spc="-10" dirty="0">
                          <a:latin typeface="Calibri"/>
                          <a:cs typeface="Calibri"/>
                        </a:rPr>
                        <a:t>secured </a:t>
                      </a:r>
                      <a:r>
                        <a:rPr sz="1200" spc="-5" dirty="0">
                          <a:latin typeface="Calibri"/>
                          <a:cs typeface="Calibri"/>
                        </a:rPr>
                        <a:t>prior to the </a:t>
                      </a:r>
                      <a:r>
                        <a:rPr sz="1200" dirty="0">
                          <a:latin typeface="Calibri"/>
                          <a:cs typeface="Calibri"/>
                        </a:rPr>
                        <a:t>issuance of the RFP </a:t>
                      </a:r>
                      <a:r>
                        <a:rPr sz="1200" spc="-5" dirty="0">
                          <a:latin typeface="Calibri"/>
                          <a:cs typeface="Calibri"/>
                        </a:rPr>
                        <a:t>(prior to bid submission </a:t>
                      </a:r>
                      <a:r>
                        <a:rPr sz="1200" spc="-15" dirty="0">
                          <a:latin typeface="Calibri"/>
                          <a:cs typeface="Calibri"/>
                        </a:rPr>
                        <a:t>for </a:t>
                      </a:r>
                      <a:r>
                        <a:rPr sz="1200" spc="-5" dirty="0">
                          <a:latin typeface="Calibri"/>
                          <a:cs typeface="Calibri"/>
                        </a:rPr>
                        <a:t>land  </a:t>
                      </a:r>
                      <a:r>
                        <a:rPr sz="1200" dirty="0">
                          <a:latin typeface="Calibri"/>
                          <a:cs typeface="Calibri"/>
                        </a:rPr>
                        <a:t>acquisition)</a:t>
                      </a:r>
                      <a:endParaRPr sz="1200">
                        <a:latin typeface="Calibri"/>
                        <a:cs typeface="Calibri"/>
                      </a:endParaRPr>
                    </a:p>
                    <a:p>
                      <a:pPr marL="719455" marR="80645" indent="-628015" algn="just">
                        <a:lnSpc>
                          <a:spcPct val="100000"/>
                        </a:lnSpc>
                        <a:spcBef>
                          <a:spcPts val="600"/>
                        </a:spcBef>
                      </a:pPr>
                      <a:r>
                        <a:rPr sz="1200" i="1" spc="-10" dirty="0">
                          <a:latin typeface="Calibri"/>
                          <a:cs typeface="Calibri"/>
                        </a:rPr>
                        <a:t>Examples: </a:t>
                      </a:r>
                      <a:r>
                        <a:rPr sz="1200" i="1" spc="-5" dirty="0">
                          <a:latin typeface="Calibri"/>
                          <a:cs typeface="Calibri"/>
                        </a:rPr>
                        <a:t>Viability Gap </a:t>
                      </a:r>
                      <a:r>
                        <a:rPr sz="1200" i="1" spc="-10" dirty="0">
                          <a:latin typeface="Calibri"/>
                          <a:cs typeface="Calibri"/>
                        </a:rPr>
                        <a:t>Fund </a:t>
                      </a:r>
                      <a:r>
                        <a:rPr sz="1200" i="1" spc="-5" dirty="0">
                          <a:latin typeface="Calibri"/>
                          <a:cs typeface="Calibri"/>
                        </a:rPr>
                        <a:t>(VGF), Land </a:t>
                      </a:r>
                      <a:r>
                        <a:rPr sz="1200" i="1" spc="-10" dirty="0">
                          <a:latin typeface="Calibri"/>
                          <a:cs typeface="Calibri"/>
                        </a:rPr>
                        <a:t>Fund, </a:t>
                      </a:r>
                      <a:r>
                        <a:rPr sz="1200" i="1" spc="-5" dirty="0">
                          <a:latin typeface="Calibri"/>
                          <a:cs typeface="Calibri"/>
                        </a:rPr>
                        <a:t>Geothermal </a:t>
                      </a:r>
                      <a:r>
                        <a:rPr sz="1200" i="1" spc="-10" dirty="0">
                          <a:latin typeface="Calibri"/>
                          <a:cs typeface="Calibri"/>
                        </a:rPr>
                        <a:t>Fund, </a:t>
                      </a:r>
                      <a:r>
                        <a:rPr sz="1200" i="1" spc="-5" dirty="0">
                          <a:latin typeface="Calibri"/>
                          <a:cs typeface="Calibri"/>
                        </a:rPr>
                        <a:t>Permits and Licensing, Land acquisition,  </a:t>
                      </a:r>
                      <a:r>
                        <a:rPr sz="1200" i="1" dirty="0">
                          <a:latin typeface="Calibri"/>
                          <a:cs typeface="Calibri"/>
                        </a:rPr>
                        <a:t>Use </a:t>
                      </a:r>
                      <a:r>
                        <a:rPr sz="1200" i="1" spc="-5" dirty="0">
                          <a:latin typeface="Calibri"/>
                          <a:cs typeface="Calibri"/>
                        </a:rPr>
                        <a:t>of </a:t>
                      </a:r>
                      <a:r>
                        <a:rPr sz="1200" i="1" spc="-10" dirty="0">
                          <a:latin typeface="Calibri"/>
                          <a:cs typeface="Calibri"/>
                        </a:rPr>
                        <a:t>State</a:t>
                      </a:r>
                      <a:r>
                        <a:rPr sz="1200" i="1" spc="-20" dirty="0">
                          <a:latin typeface="Calibri"/>
                          <a:cs typeface="Calibri"/>
                        </a:rPr>
                        <a:t> </a:t>
                      </a:r>
                      <a:r>
                        <a:rPr sz="1200" i="1" spc="-5" dirty="0">
                          <a:latin typeface="Calibri"/>
                          <a:cs typeface="Calibri"/>
                        </a:rPr>
                        <a:t>Assets</a:t>
                      </a:r>
                      <a:endParaRPr sz="1200">
                        <a:latin typeface="Calibri"/>
                        <a:cs typeface="Calibri"/>
                      </a:endParaRPr>
                    </a:p>
                  </a:txBody>
                  <a:tcPr marL="0" marR="0" marT="63500"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DCE6F1"/>
                    </a:solidFill>
                  </a:tcPr>
                </a:tc>
              </a:tr>
              <a:tr h="657351">
                <a:tc>
                  <a:txBody>
                    <a:bodyPr/>
                    <a:lstStyle/>
                    <a:p>
                      <a:pPr marL="90805" marR="390525">
                        <a:lnSpc>
                          <a:spcPct val="100000"/>
                        </a:lnSpc>
                        <a:spcBef>
                          <a:spcPts val="320"/>
                        </a:spcBef>
                      </a:pPr>
                      <a:r>
                        <a:rPr sz="1800" b="1" spc="-10" dirty="0">
                          <a:solidFill>
                            <a:srgbClr val="FFFFFF"/>
                          </a:solidFill>
                          <a:latin typeface="Calibri"/>
                          <a:cs typeface="Calibri"/>
                        </a:rPr>
                        <a:t>PROJECT  </a:t>
                      </a:r>
                      <a:r>
                        <a:rPr sz="1800" b="1" spc="-5" dirty="0">
                          <a:solidFill>
                            <a:srgbClr val="FFFFFF"/>
                          </a:solidFill>
                          <a:latin typeface="Calibri"/>
                          <a:cs typeface="Calibri"/>
                        </a:rPr>
                        <a:t>PR</a:t>
                      </a:r>
                      <a:r>
                        <a:rPr sz="1800" b="1" spc="-10" dirty="0">
                          <a:solidFill>
                            <a:srgbClr val="FFFFFF"/>
                          </a:solidFill>
                          <a:latin typeface="Calibri"/>
                          <a:cs typeface="Calibri"/>
                        </a:rPr>
                        <a:t>E</a:t>
                      </a:r>
                      <a:r>
                        <a:rPr sz="1800" b="1" spc="-120" dirty="0">
                          <a:solidFill>
                            <a:srgbClr val="FFFFFF"/>
                          </a:solidFill>
                          <a:latin typeface="Calibri"/>
                          <a:cs typeface="Calibri"/>
                        </a:rPr>
                        <a:t>P</a:t>
                      </a:r>
                      <a:r>
                        <a:rPr sz="1800" b="1" dirty="0">
                          <a:solidFill>
                            <a:srgbClr val="FFFFFF"/>
                          </a:solidFill>
                          <a:latin typeface="Calibri"/>
                          <a:cs typeface="Calibri"/>
                        </a:rPr>
                        <a:t>AR</a:t>
                      </a:r>
                      <a:r>
                        <a:rPr sz="1800" b="1" spc="-150" dirty="0">
                          <a:solidFill>
                            <a:srgbClr val="FFFFFF"/>
                          </a:solidFill>
                          <a:latin typeface="Calibri"/>
                          <a:cs typeface="Calibri"/>
                        </a:rPr>
                        <a:t>A</a:t>
                      </a:r>
                      <a:r>
                        <a:rPr sz="1800" b="1" spc="-5" dirty="0">
                          <a:solidFill>
                            <a:srgbClr val="FFFFFF"/>
                          </a:solidFill>
                          <a:latin typeface="Calibri"/>
                          <a:cs typeface="Calibri"/>
                        </a:rPr>
                        <a:t>TI</a:t>
                      </a:r>
                      <a:r>
                        <a:rPr sz="1800" b="1" spc="-10" dirty="0">
                          <a:solidFill>
                            <a:srgbClr val="FFFFFF"/>
                          </a:solidFill>
                          <a:latin typeface="Calibri"/>
                          <a:cs typeface="Calibri"/>
                        </a:rPr>
                        <a:t>O</a:t>
                      </a:r>
                      <a:r>
                        <a:rPr sz="1800" b="1" dirty="0">
                          <a:solidFill>
                            <a:srgbClr val="FFFFFF"/>
                          </a:solidFill>
                          <a:latin typeface="Calibri"/>
                          <a:cs typeface="Calibri"/>
                        </a:rPr>
                        <a:t>N</a:t>
                      </a:r>
                      <a:endParaRPr sz="1800" dirty="0">
                        <a:latin typeface="Calibri"/>
                        <a:cs typeface="Calibri"/>
                      </a:endParaRPr>
                    </a:p>
                  </a:txBody>
                  <a:tcPr marL="0" marR="0" marT="40640"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2185C5"/>
                    </a:solidFill>
                  </a:tcPr>
                </a:tc>
                <a:tc>
                  <a:txBody>
                    <a:bodyPr/>
                    <a:lstStyle/>
                    <a:p>
                      <a:pPr marL="91440" marR="81280" algn="just">
                        <a:lnSpc>
                          <a:spcPct val="100000"/>
                        </a:lnSpc>
                        <a:spcBef>
                          <a:spcPts val="365"/>
                        </a:spcBef>
                      </a:pPr>
                      <a:r>
                        <a:rPr sz="1200" spc="-10" dirty="0">
                          <a:latin typeface="Calibri"/>
                          <a:cs typeface="Calibri"/>
                        </a:rPr>
                        <a:t>Providing </a:t>
                      </a:r>
                      <a:r>
                        <a:rPr sz="1200" spc="-5" dirty="0">
                          <a:latin typeface="Calibri"/>
                          <a:cs typeface="Calibri"/>
                        </a:rPr>
                        <a:t>advice to </a:t>
                      </a:r>
                      <a:r>
                        <a:rPr sz="1200" spc="-10" dirty="0">
                          <a:latin typeface="Calibri"/>
                          <a:cs typeface="Calibri"/>
                        </a:rPr>
                        <a:t>Government Contracting </a:t>
                      </a:r>
                      <a:r>
                        <a:rPr sz="1200" spc="-5" dirty="0">
                          <a:latin typeface="Calibri"/>
                          <a:cs typeface="Calibri"/>
                        </a:rPr>
                        <a:t>Agency </a:t>
                      </a:r>
                      <a:r>
                        <a:rPr sz="1200" spc="-10" dirty="0">
                          <a:latin typeface="Calibri"/>
                          <a:cs typeface="Calibri"/>
                        </a:rPr>
                        <a:t>through </a:t>
                      </a:r>
                      <a:r>
                        <a:rPr sz="1200" spc="-40" dirty="0">
                          <a:latin typeface="Calibri"/>
                          <a:cs typeface="Calibri"/>
                        </a:rPr>
                        <a:t>PT. </a:t>
                      </a:r>
                      <a:r>
                        <a:rPr sz="1200" spc="-15" dirty="0">
                          <a:latin typeface="Calibri"/>
                          <a:cs typeface="Calibri"/>
                        </a:rPr>
                        <a:t>Sarana </a:t>
                      </a:r>
                      <a:r>
                        <a:rPr sz="1200" spc="-5" dirty="0">
                          <a:latin typeface="Calibri"/>
                          <a:cs typeface="Calibri"/>
                        </a:rPr>
                        <a:t>Multi </a:t>
                      </a:r>
                      <a:r>
                        <a:rPr sz="1200" spc="-10" dirty="0">
                          <a:latin typeface="Calibri"/>
                          <a:cs typeface="Calibri"/>
                        </a:rPr>
                        <a:t>Infrastruktur </a:t>
                      </a:r>
                      <a:r>
                        <a:rPr sz="1200" spc="-35" dirty="0">
                          <a:latin typeface="Calibri"/>
                          <a:cs typeface="Calibri"/>
                        </a:rPr>
                        <a:t>(PT. </a:t>
                      </a:r>
                      <a:r>
                        <a:rPr sz="1200" spc="-5" dirty="0">
                          <a:latin typeface="Calibri"/>
                          <a:cs typeface="Calibri"/>
                        </a:rPr>
                        <a:t>SMI) </a:t>
                      </a:r>
                      <a:r>
                        <a:rPr sz="1200" spc="-10" dirty="0">
                          <a:latin typeface="Calibri"/>
                          <a:cs typeface="Calibri"/>
                        </a:rPr>
                        <a:t>for  preparing </a:t>
                      </a:r>
                      <a:r>
                        <a:rPr sz="1200" spc="-5" dirty="0">
                          <a:latin typeface="Calibri"/>
                          <a:cs typeface="Calibri"/>
                        </a:rPr>
                        <a:t>of </a:t>
                      </a:r>
                      <a:r>
                        <a:rPr sz="1200" spc="-10" dirty="0">
                          <a:latin typeface="Calibri"/>
                          <a:cs typeface="Calibri"/>
                        </a:rPr>
                        <a:t>pre-feasibility study; </a:t>
                      </a:r>
                      <a:r>
                        <a:rPr sz="1200" spc="-5" dirty="0">
                          <a:latin typeface="Calibri"/>
                          <a:cs typeface="Calibri"/>
                        </a:rPr>
                        <a:t>peparing of tender documents; </a:t>
                      </a:r>
                      <a:r>
                        <a:rPr sz="1200" spc="-10" dirty="0">
                          <a:latin typeface="Calibri"/>
                          <a:cs typeface="Calibri"/>
                        </a:rPr>
                        <a:t>providing </a:t>
                      </a:r>
                      <a:r>
                        <a:rPr sz="1200" spc="-5" dirty="0">
                          <a:latin typeface="Calibri"/>
                          <a:cs typeface="Calibri"/>
                        </a:rPr>
                        <a:t>assistance </a:t>
                      </a:r>
                      <a:r>
                        <a:rPr sz="1200" spc="-10" dirty="0">
                          <a:latin typeface="Calibri"/>
                          <a:cs typeface="Calibri"/>
                        </a:rPr>
                        <a:t>during </a:t>
                      </a:r>
                      <a:r>
                        <a:rPr sz="1200" spc="-5" dirty="0">
                          <a:latin typeface="Calibri"/>
                          <a:cs typeface="Calibri"/>
                        </a:rPr>
                        <a:t>the tender  </a:t>
                      </a:r>
                      <a:r>
                        <a:rPr sz="1200" spc="-10" dirty="0">
                          <a:latin typeface="Calibri"/>
                          <a:cs typeface="Calibri"/>
                        </a:rPr>
                        <a:t>process; </a:t>
                      </a:r>
                      <a:r>
                        <a:rPr sz="1200" dirty="0">
                          <a:latin typeface="Calibri"/>
                          <a:cs typeface="Calibri"/>
                        </a:rPr>
                        <a:t>and </a:t>
                      </a:r>
                      <a:r>
                        <a:rPr sz="1200" spc="-5" dirty="0">
                          <a:latin typeface="Calibri"/>
                          <a:cs typeface="Calibri"/>
                        </a:rPr>
                        <a:t>providing support </a:t>
                      </a:r>
                      <a:r>
                        <a:rPr sz="1200" spc="-10" dirty="0">
                          <a:latin typeface="Calibri"/>
                          <a:cs typeface="Calibri"/>
                        </a:rPr>
                        <a:t>towards </a:t>
                      </a:r>
                      <a:r>
                        <a:rPr sz="1200" spc="-5" dirty="0">
                          <a:latin typeface="Calibri"/>
                          <a:cs typeface="Calibri"/>
                        </a:rPr>
                        <a:t>realization </a:t>
                      </a:r>
                      <a:r>
                        <a:rPr sz="1200" dirty="0">
                          <a:latin typeface="Calibri"/>
                          <a:cs typeface="Calibri"/>
                        </a:rPr>
                        <a:t>of financial</a:t>
                      </a:r>
                      <a:r>
                        <a:rPr sz="1200" spc="-85" dirty="0">
                          <a:latin typeface="Calibri"/>
                          <a:cs typeface="Calibri"/>
                        </a:rPr>
                        <a:t> </a:t>
                      </a:r>
                      <a:r>
                        <a:rPr sz="1200" spc="-5" dirty="0">
                          <a:latin typeface="Calibri"/>
                          <a:cs typeface="Calibri"/>
                        </a:rPr>
                        <a:t>close</a:t>
                      </a:r>
                      <a:endParaRPr sz="1200">
                        <a:latin typeface="Calibri"/>
                        <a:cs typeface="Calibri"/>
                      </a:endParaRPr>
                    </a:p>
                  </a:txBody>
                  <a:tcPr marL="0" marR="0" marT="46355"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DCE6F1"/>
                    </a:solidFill>
                  </a:tcPr>
                </a:tc>
              </a:tr>
              <a:tr h="1032852">
                <a:tc>
                  <a:txBody>
                    <a:bodyPr/>
                    <a:lstStyle/>
                    <a:p>
                      <a:pPr>
                        <a:lnSpc>
                          <a:spcPct val="100000"/>
                        </a:lnSpc>
                        <a:spcBef>
                          <a:spcPts val="15"/>
                        </a:spcBef>
                      </a:pPr>
                      <a:endParaRPr sz="1550" dirty="0">
                        <a:latin typeface="Times New Roman"/>
                        <a:cs typeface="Times New Roman"/>
                      </a:endParaRPr>
                    </a:p>
                    <a:p>
                      <a:pPr marL="90805" marR="601980">
                        <a:lnSpc>
                          <a:spcPct val="100000"/>
                        </a:lnSpc>
                      </a:pPr>
                      <a:r>
                        <a:rPr sz="1800" b="1" dirty="0">
                          <a:solidFill>
                            <a:srgbClr val="FFFFFF"/>
                          </a:solidFill>
                          <a:latin typeface="Calibri"/>
                          <a:cs typeface="Calibri"/>
                        </a:rPr>
                        <a:t>FISCAL  INCEN</a:t>
                      </a:r>
                      <a:r>
                        <a:rPr sz="1800" b="1" spc="-10" dirty="0">
                          <a:solidFill>
                            <a:srgbClr val="FFFFFF"/>
                          </a:solidFill>
                          <a:latin typeface="Calibri"/>
                          <a:cs typeface="Calibri"/>
                        </a:rPr>
                        <a:t>T</a:t>
                      </a:r>
                      <a:r>
                        <a:rPr sz="1800" b="1" dirty="0">
                          <a:solidFill>
                            <a:srgbClr val="FFFFFF"/>
                          </a:solidFill>
                          <a:latin typeface="Calibri"/>
                          <a:cs typeface="Calibri"/>
                        </a:rPr>
                        <a:t>IV</a:t>
                      </a:r>
                      <a:r>
                        <a:rPr sz="1800" b="1" spc="-15" dirty="0">
                          <a:solidFill>
                            <a:srgbClr val="FFFFFF"/>
                          </a:solidFill>
                          <a:latin typeface="Calibri"/>
                          <a:cs typeface="Calibri"/>
                        </a:rPr>
                        <a:t>E</a:t>
                      </a:r>
                      <a:r>
                        <a:rPr sz="1800" b="1" dirty="0">
                          <a:solidFill>
                            <a:srgbClr val="FFFFFF"/>
                          </a:solidFill>
                          <a:latin typeface="Calibri"/>
                          <a:cs typeface="Calibri"/>
                        </a:rPr>
                        <a:t>S</a:t>
                      </a:r>
                      <a:endParaRPr sz="1800" dirty="0">
                        <a:latin typeface="Calibri"/>
                        <a:cs typeface="Calibri"/>
                      </a:endParaRPr>
                    </a:p>
                  </a:txBody>
                  <a:tcPr marL="0" marR="0" marT="1905"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2185C5"/>
                    </a:solidFill>
                  </a:tcPr>
                </a:tc>
                <a:tc>
                  <a:txBody>
                    <a:bodyPr/>
                    <a:lstStyle/>
                    <a:p>
                      <a:pPr marL="263525" marR="80645" indent="-172720">
                        <a:lnSpc>
                          <a:spcPct val="100000"/>
                        </a:lnSpc>
                        <a:spcBef>
                          <a:spcPts val="405"/>
                        </a:spcBef>
                        <a:buFont typeface="Wingdings"/>
                        <a:buChar char=""/>
                        <a:tabLst>
                          <a:tab pos="264160" algn="l"/>
                        </a:tabLst>
                      </a:pPr>
                      <a:r>
                        <a:rPr sz="1200" spc="-40" dirty="0">
                          <a:latin typeface="Calibri"/>
                          <a:cs typeface="Calibri"/>
                        </a:rPr>
                        <a:t>Tax </a:t>
                      </a:r>
                      <a:r>
                        <a:rPr sz="1200" spc="-5" dirty="0">
                          <a:latin typeface="Calibri"/>
                          <a:cs typeface="Calibri"/>
                        </a:rPr>
                        <a:t>allowance </a:t>
                      </a:r>
                      <a:r>
                        <a:rPr sz="1200" spc="-10" dirty="0">
                          <a:latin typeface="Calibri"/>
                          <a:cs typeface="Calibri"/>
                        </a:rPr>
                        <a:t>are </a:t>
                      </a:r>
                      <a:r>
                        <a:rPr sz="1200" spc="-5" dirty="0">
                          <a:latin typeface="Calibri"/>
                          <a:cs typeface="Calibri"/>
                        </a:rPr>
                        <a:t>eligible to </a:t>
                      </a:r>
                      <a:r>
                        <a:rPr sz="1200" spc="-10" dirty="0">
                          <a:latin typeface="Calibri"/>
                          <a:cs typeface="Calibri"/>
                        </a:rPr>
                        <a:t>infrastructure and renewable energy; </a:t>
                      </a:r>
                      <a:r>
                        <a:rPr sz="1200" spc="-40" dirty="0">
                          <a:latin typeface="Calibri"/>
                          <a:cs typeface="Calibri"/>
                        </a:rPr>
                        <a:t>Tax </a:t>
                      </a:r>
                      <a:r>
                        <a:rPr sz="1200" spc="-10" dirty="0">
                          <a:latin typeface="Calibri"/>
                          <a:cs typeface="Calibri"/>
                        </a:rPr>
                        <a:t>Holiday are </a:t>
                      </a:r>
                      <a:r>
                        <a:rPr sz="1200" spc="-5" dirty="0">
                          <a:latin typeface="Calibri"/>
                          <a:cs typeface="Calibri"/>
                        </a:rPr>
                        <a:t>eligible to Oil </a:t>
                      </a:r>
                      <a:r>
                        <a:rPr sz="1200" spc="-10" dirty="0">
                          <a:latin typeface="Calibri"/>
                          <a:cs typeface="Calibri"/>
                        </a:rPr>
                        <a:t>Refinery  </a:t>
                      </a:r>
                      <a:r>
                        <a:rPr sz="1200" spc="-5" dirty="0">
                          <a:latin typeface="Calibri"/>
                          <a:cs typeface="Calibri"/>
                        </a:rPr>
                        <a:t>project</a:t>
                      </a:r>
                      <a:endParaRPr sz="1200" dirty="0">
                        <a:latin typeface="Calibri"/>
                        <a:cs typeface="Calibri"/>
                      </a:endParaRPr>
                    </a:p>
                    <a:p>
                      <a:pPr marL="264160" indent="-172720">
                        <a:lnSpc>
                          <a:spcPct val="100000"/>
                        </a:lnSpc>
                        <a:buFont typeface="Wingdings"/>
                        <a:buChar char=""/>
                        <a:tabLst>
                          <a:tab pos="264160" algn="l"/>
                        </a:tabLst>
                      </a:pPr>
                      <a:r>
                        <a:rPr sz="1200" dirty="0">
                          <a:latin typeface="Calibri"/>
                          <a:cs typeface="Calibri"/>
                        </a:rPr>
                        <a:t>Geothermal</a:t>
                      </a:r>
                      <a:r>
                        <a:rPr sz="1200" spc="-20" dirty="0">
                          <a:latin typeface="Calibri"/>
                          <a:cs typeface="Calibri"/>
                        </a:rPr>
                        <a:t> </a:t>
                      </a:r>
                      <a:r>
                        <a:rPr sz="1200" dirty="0">
                          <a:latin typeface="Calibri"/>
                          <a:cs typeface="Calibri"/>
                        </a:rPr>
                        <a:t>Fund</a:t>
                      </a:r>
                    </a:p>
                    <a:p>
                      <a:pPr marL="264160" indent="-172720">
                        <a:lnSpc>
                          <a:spcPct val="100000"/>
                        </a:lnSpc>
                        <a:buFont typeface="Wingdings"/>
                        <a:buChar char=""/>
                        <a:tabLst>
                          <a:tab pos="264160" algn="l"/>
                        </a:tabLst>
                      </a:pPr>
                      <a:r>
                        <a:rPr sz="1200" spc="-5" dirty="0">
                          <a:latin typeface="Calibri"/>
                          <a:cs typeface="Calibri"/>
                        </a:rPr>
                        <a:t>Feed </a:t>
                      </a:r>
                      <a:r>
                        <a:rPr sz="1200" dirty="0">
                          <a:latin typeface="Calibri"/>
                          <a:cs typeface="Calibri"/>
                        </a:rPr>
                        <a:t>in </a:t>
                      </a:r>
                      <a:r>
                        <a:rPr sz="1200" spc="-20" dirty="0">
                          <a:latin typeface="Calibri"/>
                          <a:cs typeface="Calibri"/>
                        </a:rPr>
                        <a:t>Tariff </a:t>
                      </a:r>
                      <a:r>
                        <a:rPr sz="1200" spc="-10" dirty="0">
                          <a:latin typeface="Calibri"/>
                          <a:cs typeface="Calibri"/>
                        </a:rPr>
                        <a:t>(Hydropower </a:t>
                      </a:r>
                      <a:r>
                        <a:rPr sz="1200" spc="-15" dirty="0">
                          <a:latin typeface="Calibri"/>
                          <a:cs typeface="Calibri"/>
                        </a:rPr>
                        <a:t>Energy, </a:t>
                      </a:r>
                      <a:r>
                        <a:rPr sz="1200" spc="-5" dirty="0">
                          <a:latin typeface="Calibri"/>
                          <a:cs typeface="Calibri"/>
                        </a:rPr>
                        <a:t>Solar </a:t>
                      </a:r>
                      <a:r>
                        <a:rPr sz="1200" spc="-15" dirty="0">
                          <a:latin typeface="Calibri"/>
                          <a:cs typeface="Calibri"/>
                        </a:rPr>
                        <a:t>Energy, </a:t>
                      </a:r>
                      <a:r>
                        <a:rPr sz="1200" dirty="0">
                          <a:latin typeface="Calibri"/>
                          <a:cs typeface="Calibri"/>
                        </a:rPr>
                        <a:t>and </a:t>
                      </a:r>
                      <a:r>
                        <a:rPr sz="1200" spc="-5" dirty="0">
                          <a:latin typeface="Calibri"/>
                          <a:cs typeface="Calibri"/>
                        </a:rPr>
                        <a:t>Solid </a:t>
                      </a:r>
                      <a:r>
                        <a:rPr sz="1200" spc="-15" dirty="0">
                          <a:latin typeface="Calibri"/>
                          <a:cs typeface="Calibri"/>
                        </a:rPr>
                        <a:t>Waste </a:t>
                      </a:r>
                      <a:r>
                        <a:rPr sz="1200" spc="-5" dirty="0">
                          <a:latin typeface="Calibri"/>
                          <a:cs typeface="Calibri"/>
                        </a:rPr>
                        <a:t>to</a:t>
                      </a:r>
                      <a:r>
                        <a:rPr sz="1200" spc="-35" dirty="0">
                          <a:latin typeface="Calibri"/>
                          <a:cs typeface="Calibri"/>
                        </a:rPr>
                        <a:t> </a:t>
                      </a:r>
                      <a:r>
                        <a:rPr sz="1200" spc="-5" dirty="0">
                          <a:latin typeface="Calibri"/>
                          <a:cs typeface="Calibri"/>
                        </a:rPr>
                        <a:t>Energy)</a:t>
                      </a:r>
                      <a:endParaRPr sz="1200" dirty="0">
                        <a:latin typeface="Calibri"/>
                        <a:cs typeface="Calibri"/>
                      </a:endParaRPr>
                    </a:p>
                  </a:txBody>
                  <a:tcPr marL="0" marR="0" marT="51435" marB="0">
                    <a:lnL w="76200">
                      <a:solidFill>
                        <a:srgbClr val="FFFFFF"/>
                      </a:solidFill>
                      <a:prstDash val="solid"/>
                    </a:lnL>
                    <a:lnR w="76200">
                      <a:solidFill>
                        <a:srgbClr val="FFFFFF"/>
                      </a:solidFill>
                      <a:prstDash val="solid"/>
                    </a:lnR>
                    <a:lnT w="76200">
                      <a:solidFill>
                        <a:srgbClr val="FFFFFF"/>
                      </a:solidFill>
                      <a:prstDash val="solid"/>
                    </a:lnT>
                    <a:lnB w="76200">
                      <a:solidFill>
                        <a:srgbClr val="FFFFFF"/>
                      </a:solidFill>
                      <a:prstDash val="solid"/>
                    </a:lnB>
                    <a:solidFill>
                      <a:srgbClr val="DCE6F1"/>
                    </a:solidFill>
                  </a:tcPr>
                </a:tc>
              </a:tr>
            </a:tbl>
          </a:graphicData>
        </a:graphic>
      </p:graphicFrame>
      <p:sp>
        <p:nvSpPr>
          <p:cNvPr id="11" name="object 11"/>
          <p:cNvSpPr txBox="1">
            <a:spLocks noGrp="1"/>
          </p:cNvSpPr>
          <p:nvPr>
            <p:ph type="title"/>
          </p:nvPr>
        </p:nvSpPr>
        <p:spPr>
          <a:xfrm>
            <a:off x="270322" y="84649"/>
            <a:ext cx="6116464" cy="366190"/>
          </a:xfrm>
          <a:prstGeom prst="rect">
            <a:avLst/>
          </a:prstGeom>
        </p:spPr>
        <p:txBody>
          <a:bodyPr vert="horz" wrap="square" lIns="0" tIns="9525" rIns="0" bIns="0" rtlCol="0">
            <a:spAutoFit/>
          </a:bodyPr>
          <a:lstStyle/>
          <a:p>
            <a:pPr marL="12700" marR="5080">
              <a:lnSpc>
                <a:spcPct val="100899"/>
              </a:lnSpc>
              <a:spcBef>
                <a:spcPts val="75"/>
              </a:spcBef>
            </a:pPr>
            <a:r>
              <a:rPr sz="2400" spc="-135" dirty="0">
                <a:solidFill>
                  <a:srgbClr val="2185C5"/>
                </a:solidFill>
                <a:latin typeface="Trueno" panose="00000500000000000000" pitchFamily="50" charset="0"/>
              </a:rPr>
              <a:t>Public Private </a:t>
            </a:r>
            <a:r>
              <a:rPr sz="2400" spc="-145" dirty="0">
                <a:solidFill>
                  <a:srgbClr val="2185C5"/>
                </a:solidFill>
                <a:latin typeface="Trueno" panose="00000500000000000000" pitchFamily="50" charset="0"/>
              </a:rPr>
              <a:t>Partnership </a:t>
            </a:r>
            <a:r>
              <a:rPr sz="2400" spc="-80" dirty="0">
                <a:solidFill>
                  <a:srgbClr val="2185C5"/>
                </a:solidFill>
                <a:latin typeface="Trueno" panose="00000500000000000000" pitchFamily="50" charset="0"/>
              </a:rPr>
              <a:t>in </a:t>
            </a:r>
            <a:r>
              <a:rPr sz="2400" spc="-140" dirty="0" smtClean="0">
                <a:solidFill>
                  <a:srgbClr val="2185C5"/>
                </a:solidFill>
                <a:latin typeface="Trueno" panose="00000500000000000000" pitchFamily="50" charset="0"/>
              </a:rPr>
              <a:t>Indonesia</a:t>
            </a:r>
            <a:endParaRPr sz="2400" dirty="0">
              <a:solidFill>
                <a:srgbClr val="2185C5"/>
              </a:solidFill>
            </a:endParaRPr>
          </a:p>
        </p:txBody>
      </p:sp>
      <p:sp>
        <p:nvSpPr>
          <p:cNvPr id="13" name="Rectangle 12"/>
          <p:cNvSpPr/>
          <p:nvPr/>
        </p:nvSpPr>
        <p:spPr>
          <a:xfrm>
            <a:off x="229981" y="377140"/>
            <a:ext cx="3052887" cy="369332"/>
          </a:xfrm>
          <a:prstGeom prst="rect">
            <a:avLst/>
          </a:prstGeom>
        </p:spPr>
        <p:txBody>
          <a:bodyPr wrap="none">
            <a:spAutoFit/>
          </a:bodyPr>
          <a:lstStyle/>
          <a:p>
            <a:r>
              <a:rPr lang="en-US" spc="-145" dirty="0">
                <a:solidFill>
                  <a:schemeClr val="bg1">
                    <a:lumMod val="50000"/>
                  </a:schemeClr>
                </a:solidFill>
              </a:rPr>
              <a:t>Facilities</a:t>
            </a:r>
            <a:r>
              <a:rPr lang="en-US" spc="-245" dirty="0">
                <a:solidFill>
                  <a:schemeClr val="bg1">
                    <a:lumMod val="50000"/>
                  </a:schemeClr>
                </a:solidFill>
              </a:rPr>
              <a:t> </a:t>
            </a:r>
            <a:r>
              <a:rPr lang="en-US" spc="-110" dirty="0">
                <a:solidFill>
                  <a:schemeClr val="bg1">
                    <a:lumMod val="50000"/>
                  </a:schemeClr>
                </a:solidFill>
              </a:rPr>
              <a:t>for</a:t>
            </a:r>
            <a:r>
              <a:rPr lang="en-US" spc="-295" dirty="0">
                <a:solidFill>
                  <a:schemeClr val="bg1">
                    <a:lumMod val="50000"/>
                  </a:schemeClr>
                </a:solidFill>
              </a:rPr>
              <a:t> </a:t>
            </a:r>
            <a:r>
              <a:rPr lang="en-US" spc="-110" dirty="0">
                <a:solidFill>
                  <a:schemeClr val="bg1">
                    <a:lumMod val="50000"/>
                  </a:schemeClr>
                </a:solidFill>
              </a:rPr>
              <a:t>PPP</a:t>
            </a:r>
            <a:r>
              <a:rPr lang="en-US" spc="-265" dirty="0">
                <a:solidFill>
                  <a:schemeClr val="bg1">
                    <a:lumMod val="50000"/>
                  </a:schemeClr>
                </a:solidFill>
              </a:rPr>
              <a:t> </a:t>
            </a:r>
            <a:r>
              <a:rPr lang="en-US" spc="-145" dirty="0">
                <a:solidFill>
                  <a:schemeClr val="bg1">
                    <a:lumMod val="50000"/>
                  </a:schemeClr>
                </a:solidFill>
              </a:rPr>
              <a:t>Infrastructure</a:t>
            </a:r>
            <a:r>
              <a:rPr lang="en-US" spc="-250" dirty="0">
                <a:solidFill>
                  <a:schemeClr val="bg1">
                    <a:lumMod val="50000"/>
                  </a:schemeClr>
                </a:solidFill>
              </a:rPr>
              <a:t> </a:t>
            </a:r>
            <a:r>
              <a:rPr lang="en-US" spc="-140" dirty="0">
                <a:solidFill>
                  <a:schemeClr val="bg1">
                    <a:lumMod val="50000"/>
                  </a:schemeClr>
                </a:solidFill>
              </a:rPr>
              <a:t>Projects</a:t>
            </a:r>
            <a:endParaRPr lang="en-US" dirty="0">
              <a:solidFill>
                <a:schemeClr val="bg1">
                  <a:lumMod val="50000"/>
                </a:schemeClr>
              </a:solidFill>
            </a:endParaRPr>
          </a:p>
        </p:txBody>
      </p:sp>
    </p:spTree>
    <p:extLst>
      <p:ext uri="{BB962C8B-B14F-4D97-AF65-F5344CB8AC3E}">
        <p14:creationId xmlns:p14="http://schemas.microsoft.com/office/powerpoint/2010/main" val="2261369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41782"/>
            <a:ext cx="9144000" cy="6899781"/>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92D050"/>
          </a:solidFill>
        </p:spPr>
        <p:txBody>
          <a:bodyPr wrap="square" lIns="0" tIns="0" rIns="0" bIns="0" rtlCol="0"/>
          <a:lstStyle/>
          <a:p>
            <a:endParaRPr>
              <a:solidFill>
                <a:prstClr val="black"/>
              </a:solidFill>
            </a:endParaRPr>
          </a:p>
        </p:txBody>
      </p:sp>
      <p:sp>
        <p:nvSpPr>
          <p:cNvPr id="3" name="object 3"/>
          <p:cNvSpPr txBox="1"/>
          <p:nvPr/>
        </p:nvSpPr>
        <p:spPr>
          <a:xfrm>
            <a:off x="2120900" y="2967335"/>
            <a:ext cx="7023100" cy="461665"/>
          </a:xfrm>
          <a:prstGeom prst="rect">
            <a:avLst/>
          </a:prstGeom>
        </p:spPr>
        <p:txBody>
          <a:bodyPr vert="horz" wrap="square" lIns="0" tIns="0" rIns="0" bIns="0" rtlCol="0">
            <a:spAutoFit/>
          </a:bodyPr>
          <a:lstStyle/>
          <a:p>
            <a:pPr marL="12700" marR="5080"/>
            <a:endParaRPr sz="3000" dirty="0">
              <a:solidFill>
                <a:prstClr val="black"/>
              </a:solidFill>
              <a:latin typeface="Tahoma"/>
              <a:cs typeface="Tahoma"/>
            </a:endParaRPr>
          </a:p>
        </p:txBody>
      </p:sp>
      <p:grpSp>
        <p:nvGrpSpPr>
          <p:cNvPr id="5" name="Group 4"/>
          <p:cNvGrpSpPr/>
          <p:nvPr/>
        </p:nvGrpSpPr>
        <p:grpSpPr>
          <a:xfrm>
            <a:off x="1075822" y="4539634"/>
            <a:ext cx="546100" cy="546100"/>
            <a:chOff x="977891" y="2971800"/>
            <a:chExt cx="546100" cy="546100"/>
          </a:xfrm>
          <a:solidFill>
            <a:schemeClr val="bg1"/>
          </a:solidFill>
        </p:grpSpPr>
        <p:sp>
          <p:nvSpPr>
            <p:cNvPr id="6" name="object 46"/>
            <p:cNvSpPr/>
            <p:nvPr/>
          </p:nvSpPr>
          <p:spPr>
            <a:xfrm>
              <a:off x="977891" y="2971800"/>
              <a:ext cx="546100" cy="546100"/>
            </a:xfrm>
            <a:custGeom>
              <a:avLst/>
              <a:gdLst/>
              <a:ahLst/>
              <a:cxnLst/>
              <a:rect l="l" t="t" r="r" b="b"/>
              <a:pathLst>
                <a:path w="546100" h="546100">
                  <a:moveTo>
                    <a:pt x="0" y="546104"/>
                  </a:moveTo>
                  <a:lnTo>
                    <a:pt x="546104" y="546104"/>
                  </a:lnTo>
                  <a:lnTo>
                    <a:pt x="546104" y="0"/>
                  </a:lnTo>
                  <a:lnTo>
                    <a:pt x="0" y="0"/>
                  </a:lnTo>
                  <a:lnTo>
                    <a:pt x="0" y="546104"/>
                  </a:lnTo>
                  <a:close/>
                </a:path>
              </a:pathLst>
            </a:custGeom>
            <a:grpFill/>
          </p:spPr>
          <p:txBody>
            <a:bodyPr wrap="square" lIns="0" tIns="0" rIns="0" bIns="0" rtlCol="0"/>
            <a:lstStyle/>
            <a:p>
              <a:endParaRPr sz="2000">
                <a:solidFill>
                  <a:srgbClr val="70AD47">
                    <a:lumMod val="75000"/>
                  </a:srgbClr>
                </a:solidFill>
                <a:latin typeface="Trueno" panose="00000500000000000000" pitchFamily="50" charset="0"/>
              </a:endParaRPr>
            </a:p>
          </p:txBody>
        </p:sp>
        <p:sp>
          <p:nvSpPr>
            <p:cNvPr id="7" name="object 21"/>
            <p:cNvSpPr txBox="1"/>
            <p:nvPr/>
          </p:nvSpPr>
          <p:spPr>
            <a:xfrm>
              <a:off x="1049285" y="3142446"/>
              <a:ext cx="441003" cy="282129"/>
            </a:xfrm>
            <a:prstGeom prst="rect">
              <a:avLst/>
            </a:prstGeom>
            <a:grpFill/>
          </p:spPr>
          <p:txBody>
            <a:bodyPr vert="horz" wrap="square" lIns="0" tIns="0" rIns="0" bIns="0" rtlCol="0">
              <a:spAutoFit/>
            </a:bodyPr>
            <a:lstStyle/>
            <a:p>
              <a:pPr marL="12700">
                <a:lnSpc>
                  <a:spcPts val="2200"/>
                </a:lnSpc>
              </a:pPr>
              <a:r>
                <a:rPr sz="2400" b="1" spc="65" dirty="0" smtClean="0">
                  <a:solidFill>
                    <a:srgbClr val="92D050"/>
                  </a:solidFill>
                  <a:latin typeface="Trueno" panose="00000500000000000000" pitchFamily="50" charset="0"/>
                  <a:cs typeface="Arial"/>
                </a:rPr>
                <a:t>0</a:t>
              </a:r>
              <a:r>
                <a:rPr lang="en-US" sz="2400" b="1" spc="65" dirty="0">
                  <a:solidFill>
                    <a:srgbClr val="92D050"/>
                  </a:solidFill>
                  <a:latin typeface="Trueno" panose="00000500000000000000" pitchFamily="50" charset="0"/>
                  <a:cs typeface="Arial"/>
                </a:rPr>
                <a:t>4</a:t>
              </a:r>
              <a:endParaRPr sz="2400" dirty="0">
                <a:solidFill>
                  <a:srgbClr val="92D050"/>
                </a:solidFill>
                <a:latin typeface="Trueno" panose="00000500000000000000" pitchFamily="50" charset="0"/>
                <a:cs typeface="Arial"/>
              </a:endParaRPr>
            </a:p>
          </p:txBody>
        </p:sp>
      </p:grpSp>
      <p:sp>
        <p:nvSpPr>
          <p:cNvPr id="8" name="object 3"/>
          <p:cNvSpPr txBox="1"/>
          <p:nvPr/>
        </p:nvSpPr>
        <p:spPr>
          <a:xfrm>
            <a:off x="1075822" y="5205453"/>
            <a:ext cx="7023100" cy="1107996"/>
          </a:xfrm>
          <a:prstGeom prst="rect">
            <a:avLst/>
          </a:prstGeom>
        </p:spPr>
        <p:txBody>
          <a:bodyPr vert="horz" wrap="square" lIns="0" tIns="0" rIns="0" bIns="0" rtlCol="0">
            <a:spAutoFit/>
          </a:bodyPr>
          <a:lstStyle/>
          <a:p>
            <a:pPr marL="12700" marR="5080"/>
            <a:r>
              <a:rPr lang="en-US" sz="3600" dirty="0" smtClean="0">
                <a:solidFill>
                  <a:prstClr val="white"/>
                </a:solidFill>
              </a:rPr>
              <a:t>Major Projects</a:t>
            </a:r>
          </a:p>
          <a:p>
            <a:pPr marL="12700" marR="5080"/>
            <a:r>
              <a:rPr lang="en-US" sz="3600" dirty="0" smtClean="0">
                <a:solidFill>
                  <a:prstClr val="white"/>
                </a:solidFill>
              </a:rPr>
              <a:t>and Construction Companies</a:t>
            </a:r>
            <a:endParaRPr sz="2400" dirty="0">
              <a:solidFill>
                <a:prstClr val="white"/>
              </a:solidFill>
              <a:latin typeface="Trueno" panose="00000300000000000000" pitchFamily="50" charset="0"/>
              <a:cs typeface="Tahoma"/>
            </a:endParaRPr>
          </a:p>
        </p:txBody>
      </p:sp>
      <p:pic>
        <p:nvPicPr>
          <p:cNvPr id="9"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478" y="1104728"/>
            <a:ext cx="7842738" cy="2954215"/>
          </a:xfrm>
          <a:prstGeom prst="rect">
            <a:avLst/>
          </a:prstGeom>
        </p:spPr>
      </p:pic>
    </p:spTree>
    <p:extLst>
      <p:ext uri="{BB962C8B-B14F-4D97-AF65-F5344CB8AC3E}">
        <p14:creationId xmlns:p14="http://schemas.microsoft.com/office/powerpoint/2010/main" val="24627814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038797"/>
            <a:ext cx="9144000" cy="4764405"/>
          </a:xfrm>
          <a:custGeom>
            <a:avLst/>
            <a:gdLst/>
            <a:ahLst/>
            <a:cxnLst/>
            <a:rect l="l" t="t" r="r" b="b"/>
            <a:pathLst>
              <a:path w="9144000" h="4764405">
                <a:moveTo>
                  <a:pt x="0" y="4764023"/>
                </a:moveTo>
                <a:lnTo>
                  <a:pt x="9143999" y="4764023"/>
                </a:lnTo>
                <a:lnTo>
                  <a:pt x="9143999" y="0"/>
                </a:lnTo>
                <a:lnTo>
                  <a:pt x="0" y="0"/>
                </a:lnTo>
                <a:lnTo>
                  <a:pt x="0" y="4764023"/>
                </a:lnTo>
                <a:close/>
              </a:path>
            </a:pathLst>
          </a:custGeom>
          <a:solidFill>
            <a:srgbClr val="D7D8D7"/>
          </a:solidFill>
        </p:spPr>
        <p:txBody>
          <a:bodyPr wrap="square" lIns="0" tIns="0" rIns="0" bIns="0" rtlCol="0"/>
          <a:lstStyle/>
          <a:p>
            <a:endParaRPr/>
          </a:p>
        </p:txBody>
      </p:sp>
      <p:sp>
        <p:nvSpPr>
          <p:cNvPr id="5" name="object 5"/>
          <p:cNvSpPr txBox="1"/>
          <p:nvPr/>
        </p:nvSpPr>
        <p:spPr>
          <a:xfrm>
            <a:off x="386800" y="201131"/>
            <a:ext cx="8583154" cy="677108"/>
          </a:xfrm>
          <a:prstGeom prst="rect">
            <a:avLst/>
          </a:prstGeom>
        </p:spPr>
        <p:txBody>
          <a:bodyPr vert="horz" wrap="square" lIns="0" tIns="0" rIns="0" bIns="0" rtlCol="0">
            <a:spAutoFit/>
          </a:bodyPr>
          <a:lstStyle/>
          <a:p>
            <a:pPr marL="12700" marR="5080">
              <a:lnSpc>
                <a:spcPct val="100000"/>
              </a:lnSpc>
              <a:tabLst>
                <a:tab pos="2010410" algn="l"/>
              </a:tabLst>
            </a:pPr>
            <a:r>
              <a:rPr lang="en-US" sz="4400" spc="50" dirty="0">
                <a:solidFill>
                  <a:srgbClr val="2185C5"/>
                </a:solidFill>
                <a:latin typeface="Trueno" panose="00000500000000000000" pitchFamily="50" charset="0"/>
                <a:cs typeface="Tahoma"/>
              </a:rPr>
              <a:t>Major P</a:t>
            </a:r>
            <a:r>
              <a:rPr lang="en-US" sz="4400" spc="50" dirty="0" smtClean="0">
                <a:solidFill>
                  <a:srgbClr val="2185C5"/>
                </a:solidFill>
                <a:latin typeface="Trueno" panose="00000500000000000000" pitchFamily="50" charset="0"/>
                <a:cs typeface="Tahoma"/>
              </a:rPr>
              <a:t>rojects</a:t>
            </a:r>
            <a:endParaRPr lang="en-US" sz="4400" spc="50" dirty="0">
              <a:solidFill>
                <a:srgbClr val="2185C5"/>
              </a:solidFill>
              <a:latin typeface="Trueno" panose="00000500000000000000" pitchFamily="50" charset="0"/>
              <a:cs typeface="Tahoma"/>
            </a:endParaRPr>
          </a:p>
        </p:txBody>
      </p:sp>
      <p:sp>
        <p:nvSpPr>
          <p:cNvPr id="14" name="object 14"/>
          <p:cNvSpPr/>
          <p:nvPr/>
        </p:nvSpPr>
        <p:spPr>
          <a:xfrm>
            <a:off x="386800" y="1157038"/>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
        <p:nvSpPr>
          <p:cNvPr id="15" name="object 15"/>
          <p:cNvSpPr txBox="1"/>
          <p:nvPr/>
        </p:nvSpPr>
        <p:spPr>
          <a:xfrm>
            <a:off x="386800" y="1339414"/>
            <a:ext cx="7937500" cy="3923446"/>
          </a:xfrm>
          <a:prstGeom prst="rect">
            <a:avLst/>
          </a:prstGeom>
        </p:spPr>
        <p:txBody>
          <a:bodyPr vert="horz" wrap="square" lIns="0" tIns="0" rIns="0" bIns="0" rtlCol="0">
            <a:spAutoFit/>
          </a:bodyPr>
          <a:lstStyle/>
          <a:p>
            <a:pPr marL="12700">
              <a:lnSpc>
                <a:spcPct val="100000"/>
              </a:lnSpc>
              <a:spcBef>
                <a:spcPts val="85"/>
              </a:spcBef>
            </a:pPr>
            <a:r>
              <a:rPr lang="en-US" sz="1600" spc="-5" dirty="0" smtClean="0">
                <a:latin typeface="Trueno" panose="00000500000000000000" pitchFamily="50" charset="0"/>
                <a:cs typeface="Georgia"/>
              </a:rPr>
              <a:t>Noteworthy </a:t>
            </a:r>
            <a:r>
              <a:rPr lang="en-US" sz="1600" spc="-5" dirty="0">
                <a:latin typeface="Trueno" panose="00000500000000000000" pitchFamily="50" charset="0"/>
                <a:cs typeface="Georgia"/>
              </a:rPr>
              <a:t>projects in Indonesia include </a:t>
            </a:r>
            <a:r>
              <a:rPr lang="en-US" sz="1600" dirty="0">
                <a:latin typeface="Trueno" panose="00000500000000000000" pitchFamily="50" charset="0"/>
                <a:cs typeface="Georgia"/>
              </a:rPr>
              <a:t>a </a:t>
            </a:r>
            <a:r>
              <a:rPr lang="en-US" sz="1600" spc="-5" dirty="0">
                <a:latin typeface="Trueno" panose="00000500000000000000" pitchFamily="50" charset="0"/>
                <a:cs typeface="Georgia"/>
              </a:rPr>
              <a:t>number of major government-sponsored infrastructure</a:t>
            </a:r>
            <a:r>
              <a:rPr lang="en-US" sz="1600" spc="-35" dirty="0">
                <a:latin typeface="Trueno" panose="00000500000000000000" pitchFamily="50" charset="0"/>
                <a:cs typeface="Georgia"/>
              </a:rPr>
              <a:t> </a:t>
            </a:r>
            <a:r>
              <a:rPr lang="en-US" sz="1600" spc="-5" dirty="0">
                <a:latin typeface="Trueno" panose="00000500000000000000" pitchFamily="50" charset="0"/>
                <a:cs typeface="Georgia"/>
              </a:rPr>
              <a:t>projects:</a:t>
            </a:r>
            <a:endParaRPr lang="en-US" sz="1600" dirty="0">
              <a:latin typeface="Trueno" panose="00000500000000000000" pitchFamily="50" charset="0"/>
              <a:cs typeface="Georgia"/>
            </a:endParaRPr>
          </a:p>
          <a:p>
            <a:pPr>
              <a:lnSpc>
                <a:spcPct val="100000"/>
              </a:lnSpc>
              <a:spcBef>
                <a:spcPts val="50"/>
              </a:spcBef>
            </a:pPr>
            <a:endParaRPr lang="en-US" sz="2400" dirty="0">
              <a:latin typeface="Trueno" panose="00000500000000000000" pitchFamily="50" charset="0"/>
              <a:cs typeface="Times New Roman"/>
            </a:endParaRPr>
          </a:p>
          <a:p>
            <a:pPr marL="355600" marR="89535" indent="-342900">
              <a:lnSpc>
                <a:spcPct val="114599"/>
              </a:lnSpc>
              <a:spcBef>
                <a:spcPts val="5"/>
              </a:spcBef>
              <a:buFont typeface="+mj-lt"/>
              <a:buAutoNum type="arabicPeriod"/>
              <a:tabLst>
                <a:tab pos="316865" algn="l"/>
                <a:tab pos="317500" algn="l"/>
              </a:tabLst>
            </a:pPr>
            <a:r>
              <a:rPr lang="en-US" sz="1600" b="1" spc="-5" dirty="0">
                <a:latin typeface="Trueno" panose="00000500000000000000" pitchFamily="50" charset="0"/>
                <a:cs typeface="Georgia"/>
              </a:rPr>
              <a:t>Land transportation: </a:t>
            </a:r>
            <a:r>
              <a:rPr lang="en-US" sz="1600" spc="-5" dirty="0">
                <a:latin typeface="Trueno" panose="00000500000000000000" pitchFamily="50" charset="0"/>
                <a:cs typeface="Georgia"/>
              </a:rPr>
              <a:t>Mass Rapid Transit </a:t>
            </a:r>
            <a:r>
              <a:rPr lang="en-US" sz="1600" dirty="0">
                <a:latin typeface="Trueno" panose="00000500000000000000" pitchFamily="50" charset="0"/>
                <a:cs typeface="Georgia"/>
              </a:rPr>
              <a:t>(MRT) </a:t>
            </a:r>
            <a:r>
              <a:rPr lang="en-US" sz="1600" spc="-5" dirty="0">
                <a:latin typeface="Trueno" panose="00000500000000000000" pitchFamily="50" charset="0"/>
                <a:cs typeface="Georgia"/>
              </a:rPr>
              <a:t>project in Jakarta, and Light Rail Transit </a:t>
            </a:r>
            <a:r>
              <a:rPr lang="en-US" sz="1600" dirty="0">
                <a:latin typeface="Trueno" panose="00000500000000000000" pitchFamily="50" charset="0"/>
                <a:cs typeface="Georgia"/>
              </a:rPr>
              <a:t>(LRT) </a:t>
            </a:r>
            <a:r>
              <a:rPr lang="en-US" sz="1600" spc="-5" dirty="0">
                <a:latin typeface="Trueno" panose="00000500000000000000" pitchFamily="50" charset="0"/>
                <a:cs typeface="Georgia"/>
              </a:rPr>
              <a:t>projects in  Palembang, the capital of South Sumatra, and</a:t>
            </a:r>
            <a:r>
              <a:rPr lang="en-US" sz="1600" spc="-10" dirty="0">
                <a:latin typeface="Trueno" panose="00000500000000000000" pitchFamily="50" charset="0"/>
                <a:cs typeface="Georgia"/>
              </a:rPr>
              <a:t> </a:t>
            </a:r>
            <a:r>
              <a:rPr lang="en-US" sz="1600" spc="-5" dirty="0">
                <a:latin typeface="Trueno" panose="00000500000000000000" pitchFamily="50" charset="0"/>
                <a:cs typeface="Georgia"/>
              </a:rPr>
              <a:t>Jakarta.</a:t>
            </a:r>
            <a:endParaRPr lang="en-US" sz="1600" dirty="0">
              <a:latin typeface="Trueno" panose="00000500000000000000" pitchFamily="50" charset="0"/>
              <a:cs typeface="Georgia"/>
            </a:endParaRPr>
          </a:p>
          <a:p>
            <a:pPr marL="355600" indent="-342900">
              <a:lnSpc>
                <a:spcPct val="100000"/>
              </a:lnSpc>
              <a:spcBef>
                <a:spcPts val="775"/>
              </a:spcBef>
              <a:buFont typeface="+mj-lt"/>
              <a:buAutoNum type="arabicPeriod"/>
              <a:tabLst>
                <a:tab pos="316865" algn="l"/>
                <a:tab pos="317500" algn="l"/>
              </a:tabLst>
            </a:pPr>
            <a:r>
              <a:rPr lang="en-US" sz="1600" b="1" spc="-5" dirty="0">
                <a:latin typeface="Trueno" panose="00000500000000000000" pitchFamily="50" charset="0"/>
                <a:cs typeface="Georgia"/>
              </a:rPr>
              <a:t>Toll roads: </a:t>
            </a:r>
            <a:r>
              <a:rPr lang="en-US" sz="1600" spc="-5" dirty="0">
                <a:latin typeface="Trueno" panose="00000500000000000000" pitchFamily="50" charset="0"/>
                <a:cs typeface="Georgia"/>
              </a:rPr>
              <a:t>The Trans-Sumatra toll road in Sumatra, and the Manado-</a:t>
            </a:r>
            <a:r>
              <a:rPr lang="en-US" sz="1600" spc="-5" dirty="0" err="1">
                <a:latin typeface="Trueno" panose="00000500000000000000" pitchFamily="50" charset="0"/>
                <a:cs typeface="Georgia"/>
              </a:rPr>
              <a:t>Bitung</a:t>
            </a:r>
            <a:r>
              <a:rPr lang="en-US" sz="1600" spc="-5" dirty="0">
                <a:latin typeface="Trueno" panose="00000500000000000000" pitchFamily="50" charset="0"/>
                <a:cs typeface="Georgia"/>
              </a:rPr>
              <a:t> toll road in North</a:t>
            </a:r>
            <a:r>
              <a:rPr lang="en-US" sz="1600" spc="-25" dirty="0">
                <a:latin typeface="Trueno" panose="00000500000000000000" pitchFamily="50" charset="0"/>
                <a:cs typeface="Georgia"/>
              </a:rPr>
              <a:t> </a:t>
            </a:r>
            <a:r>
              <a:rPr lang="en-US" sz="1600" dirty="0">
                <a:latin typeface="Trueno" panose="00000500000000000000" pitchFamily="50" charset="0"/>
                <a:cs typeface="Georgia"/>
              </a:rPr>
              <a:t>Sulawesi.</a:t>
            </a:r>
          </a:p>
          <a:p>
            <a:pPr marL="355600" marR="186055" indent="-342900">
              <a:lnSpc>
                <a:spcPct val="114599"/>
              </a:lnSpc>
              <a:spcBef>
                <a:spcPts val="600"/>
              </a:spcBef>
              <a:buFont typeface="+mj-lt"/>
              <a:buAutoNum type="arabicPeriod"/>
              <a:tabLst>
                <a:tab pos="316865" algn="l"/>
                <a:tab pos="317500" algn="l"/>
              </a:tabLst>
            </a:pPr>
            <a:r>
              <a:rPr lang="en-US" sz="1600" b="1" spc="-5" dirty="0">
                <a:latin typeface="Trueno" panose="00000500000000000000" pitchFamily="50" charset="0"/>
                <a:cs typeface="Georgia"/>
              </a:rPr>
              <a:t>Seaports: </a:t>
            </a:r>
            <a:r>
              <a:rPr lang="en-US" sz="1600" spc="-5" dirty="0">
                <a:latin typeface="Trueno" panose="00000500000000000000" pitchFamily="50" charset="0"/>
                <a:cs typeface="Georgia"/>
              </a:rPr>
              <a:t>The Kuala </a:t>
            </a:r>
            <a:r>
              <a:rPr lang="en-US" sz="1600" spc="-5" dirty="0" err="1">
                <a:latin typeface="Trueno" panose="00000500000000000000" pitchFamily="50" charset="0"/>
                <a:cs typeface="Georgia"/>
              </a:rPr>
              <a:t>Tanjung</a:t>
            </a:r>
            <a:r>
              <a:rPr lang="en-US" sz="1600" spc="-5" dirty="0">
                <a:latin typeface="Trueno" panose="00000500000000000000" pitchFamily="50" charset="0"/>
                <a:cs typeface="Georgia"/>
              </a:rPr>
              <a:t> International Hub Port in North Sumatra, and the </a:t>
            </a:r>
            <a:r>
              <a:rPr lang="en-US" sz="1600" spc="-5" dirty="0" err="1">
                <a:latin typeface="Trueno" panose="00000500000000000000" pitchFamily="50" charset="0"/>
                <a:cs typeface="Georgia"/>
              </a:rPr>
              <a:t>Bitung</a:t>
            </a:r>
            <a:r>
              <a:rPr lang="en-US" sz="1600" spc="-5" dirty="0">
                <a:latin typeface="Trueno" panose="00000500000000000000" pitchFamily="50" charset="0"/>
                <a:cs typeface="Georgia"/>
              </a:rPr>
              <a:t> International Hub  Port in North</a:t>
            </a:r>
            <a:r>
              <a:rPr lang="en-US" sz="1600" spc="-10" dirty="0">
                <a:latin typeface="Trueno" panose="00000500000000000000" pitchFamily="50" charset="0"/>
                <a:cs typeface="Georgia"/>
              </a:rPr>
              <a:t> </a:t>
            </a:r>
            <a:r>
              <a:rPr lang="en-US" sz="1600" dirty="0">
                <a:latin typeface="Trueno" panose="00000500000000000000" pitchFamily="50" charset="0"/>
                <a:cs typeface="Georgia"/>
              </a:rPr>
              <a:t>Sulawesi.</a:t>
            </a:r>
          </a:p>
          <a:p>
            <a:pPr marL="355600" indent="-342900">
              <a:lnSpc>
                <a:spcPct val="100000"/>
              </a:lnSpc>
              <a:spcBef>
                <a:spcPts val="775"/>
              </a:spcBef>
              <a:buFont typeface="+mj-lt"/>
              <a:buAutoNum type="arabicPeriod"/>
              <a:tabLst>
                <a:tab pos="316865" algn="l"/>
                <a:tab pos="317500" algn="l"/>
              </a:tabLst>
            </a:pPr>
            <a:r>
              <a:rPr lang="en-US" sz="1600" b="1" spc="-5" dirty="0">
                <a:latin typeface="Trueno" panose="00000500000000000000" pitchFamily="50" charset="0"/>
                <a:cs typeface="Georgia"/>
              </a:rPr>
              <a:t>Airport: </a:t>
            </a:r>
            <a:r>
              <a:rPr lang="en-US" sz="1600" spc="-5" dirty="0" err="1">
                <a:latin typeface="Trueno" panose="00000500000000000000" pitchFamily="50" charset="0"/>
                <a:cs typeface="Georgia"/>
              </a:rPr>
              <a:t>Kertajati</a:t>
            </a:r>
            <a:r>
              <a:rPr lang="en-US" sz="1600" spc="-5" dirty="0">
                <a:latin typeface="Trueno" panose="00000500000000000000" pitchFamily="50" charset="0"/>
                <a:cs typeface="Georgia"/>
              </a:rPr>
              <a:t> Airport in West</a:t>
            </a:r>
            <a:r>
              <a:rPr lang="en-US" sz="1600" spc="-10" dirty="0">
                <a:latin typeface="Trueno" panose="00000500000000000000" pitchFamily="50" charset="0"/>
                <a:cs typeface="Georgia"/>
              </a:rPr>
              <a:t> </a:t>
            </a:r>
            <a:r>
              <a:rPr lang="en-US" sz="1600" spc="-5" dirty="0">
                <a:latin typeface="Trueno" panose="00000500000000000000" pitchFamily="50" charset="0"/>
                <a:cs typeface="Georgia"/>
              </a:rPr>
              <a:t>Java.</a:t>
            </a:r>
            <a:endParaRPr lang="en-US" sz="1600" dirty="0">
              <a:latin typeface="Trueno" panose="00000500000000000000" pitchFamily="50" charset="0"/>
              <a:cs typeface="Georgia"/>
            </a:endParaRPr>
          </a:p>
          <a:p>
            <a:pPr marL="355600" marR="530225" indent="-342900">
              <a:lnSpc>
                <a:spcPct val="114599"/>
              </a:lnSpc>
              <a:spcBef>
                <a:spcPts val="595"/>
              </a:spcBef>
              <a:buFont typeface="+mj-lt"/>
              <a:buAutoNum type="arabicPeriod"/>
              <a:tabLst>
                <a:tab pos="316865" algn="l"/>
                <a:tab pos="317500" algn="l"/>
              </a:tabLst>
            </a:pPr>
            <a:r>
              <a:rPr lang="en-US" sz="1600" b="1" spc="-5" dirty="0">
                <a:latin typeface="Trueno" panose="00000500000000000000" pitchFamily="50" charset="0"/>
                <a:cs typeface="Georgia"/>
              </a:rPr>
              <a:t>Energy: </a:t>
            </a:r>
            <a:r>
              <a:rPr lang="en-US" sz="1600" spc="-5" dirty="0" err="1">
                <a:latin typeface="Trueno" panose="00000500000000000000" pitchFamily="50" charset="0"/>
                <a:cs typeface="Georgia"/>
              </a:rPr>
              <a:t>Karangkates</a:t>
            </a:r>
            <a:r>
              <a:rPr lang="en-US" sz="1600" spc="-5" dirty="0">
                <a:latin typeface="Trueno" panose="00000500000000000000" pitchFamily="50" charset="0"/>
                <a:cs typeface="Georgia"/>
              </a:rPr>
              <a:t> IV </a:t>
            </a:r>
            <a:r>
              <a:rPr lang="en-US" sz="1600" dirty="0">
                <a:latin typeface="Trueno" panose="00000500000000000000" pitchFamily="50" charset="0"/>
                <a:cs typeface="Georgia"/>
              </a:rPr>
              <a:t>&amp; V </a:t>
            </a:r>
            <a:r>
              <a:rPr lang="en-US" sz="1600" spc="-5" dirty="0">
                <a:latin typeface="Trueno" panose="00000500000000000000" pitchFamily="50" charset="0"/>
                <a:cs typeface="Georgia"/>
              </a:rPr>
              <a:t>hydroelectric power plants in East Java, and the 500 kilovolt electricity  transmission grid in</a:t>
            </a:r>
            <a:r>
              <a:rPr lang="en-US" sz="1600" spc="-10" dirty="0">
                <a:latin typeface="Trueno" panose="00000500000000000000" pitchFamily="50" charset="0"/>
                <a:cs typeface="Georgia"/>
              </a:rPr>
              <a:t> </a:t>
            </a:r>
            <a:r>
              <a:rPr lang="en-US" sz="1600" dirty="0">
                <a:latin typeface="Trueno" panose="00000500000000000000" pitchFamily="50" charset="0"/>
                <a:cs typeface="Georgia"/>
              </a:rPr>
              <a:t>Sumatra</a:t>
            </a:r>
            <a:r>
              <a:rPr lang="en-US" sz="1600" dirty="0" smtClean="0">
                <a:latin typeface="Trueno" panose="00000500000000000000" pitchFamily="50" charset="0"/>
                <a:cs typeface="Georgia"/>
              </a:rPr>
              <a:t>.</a:t>
            </a:r>
            <a:endParaRPr lang="en-US" sz="1600" dirty="0">
              <a:latin typeface="Trueno" panose="00000500000000000000" pitchFamily="50" charset="0"/>
              <a:cs typeface="Georgia"/>
            </a:endParaRPr>
          </a:p>
        </p:txBody>
      </p:sp>
      <p:sp>
        <p:nvSpPr>
          <p:cNvPr id="20" name="object 20"/>
          <p:cNvSpPr/>
          <p:nvPr/>
        </p:nvSpPr>
        <p:spPr>
          <a:xfrm>
            <a:off x="470132" y="5509787"/>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Tree>
    <p:extLst>
      <p:ext uri="{BB962C8B-B14F-4D97-AF65-F5344CB8AC3E}">
        <p14:creationId xmlns:p14="http://schemas.microsoft.com/office/powerpoint/2010/main" val="1570977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67" name="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3769"/>
            <a:ext cx="9144000" cy="6330462"/>
          </a:xfrm>
          <a:prstGeom prst="rect">
            <a:avLst/>
          </a:prstGeom>
        </p:spPr>
      </p:pic>
      <p:pic>
        <p:nvPicPr>
          <p:cNvPr id="368"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3828"/>
            <a:ext cx="9144000" cy="728296"/>
          </a:xfrm>
          <a:prstGeom prst="rect">
            <a:avLst/>
          </a:prstGeom>
        </p:spPr>
      </p:pic>
      <p:pic>
        <p:nvPicPr>
          <p:cNvPr id="370" name="Imag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71439" y="6276242"/>
            <a:ext cx="272562" cy="317988"/>
          </a:xfrm>
          <a:prstGeom prst="rect">
            <a:avLst/>
          </a:prstGeom>
        </p:spPr>
      </p:pic>
      <p:sp>
        <p:nvSpPr>
          <p:cNvPr id="2" name="text 1"/>
          <p:cNvSpPr txBox="1"/>
          <p:nvPr/>
        </p:nvSpPr>
        <p:spPr>
          <a:xfrm>
            <a:off x="8819857" y="6384011"/>
            <a:ext cx="108107" cy="113557"/>
          </a:xfrm>
          <a:prstGeom prst="rect">
            <a:avLst/>
          </a:prstGeom>
        </p:spPr>
        <p:txBody>
          <a:bodyPr vert="horz" wrap="none" lIns="0" tIns="0" rIns="0" bIns="0" rtlCol="0">
            <a:spAutoFit/>
          </a:bodyPr>
          <a:lstStyle/>
          <a:p>
            <a:r>
              <a:rPr sz="738" spc="9" dirty="0">
                <a:solidFill>
                  <a:srgbClr val="A7A7A7"/>
                </a:solidFill>
                <a:latin typeface="Arial"/>
                <a:cs typeface="Arial"/>
              </a:rPr>
              <a:t>18</a:t>
            </a:r>
            <a:endParaRPr sz="738">
              <a:solidFill>
                <a:prstClr val="black"/>
              </a:solidFill>
              <a:latin typeface="Arial"/>
              <a:cs typeface="Arial"/>
            </a:endParaRPr>
          </a:p>
        </p:txBody>
      </p:sp>
      <p:sp>
        <p:nvSpPr>
          <p:cNvPr id="3" name="text 1"/>
          <p:cNvSpPr txBox="1"/>
          <p:nvPr/>
        </p:nvSpPr>
        <p:spPr>
          <a:xfrm>
            <a:off x="318211" y="4315865"/>
            <a:ext cx="3645293" cy="1477328"/>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The development of an International Hub Seaport</a:t>
            </a:r>
            <a:endParaRPr sz="1200">
              <a:solidFill>
                <a:prstClr val="black"/>
              </a:solidFill>
              <a:latin typeface="Arial"/>
              <a:cs typeface="Arial"/>
            </a:endParaRPr>
          </a:p>
          <a:p>
            <a:pPr marL="160376"/>
            <a:r>
              <a:rPr sz="1200" spc="9" dirty="0">
                <a:solidFill>
                  <a:prstClr val="black"/>
                </a:solidFill>
                <a:latin typeface="Arial"/>
                <a:cs typeface="Arial"/>
              </a:rPr>
              <a:t>in Bitung, North Sulawesi, to support the</a:t>
            </a:r>
            <a:endParaRPr sz="1200">
              <a:solidFill>
                <a:prstClr val="black"/>
              </a:solidFill>
              <a:latin typeface="Arial"/>
              <a:cs typeface="Arial"/>
            </a:endParaRPr>
          </a:p>
          <a:p>
            <a:pPr marL="160376"/>
            <a:r>
              <a:rPr sz="1200" spc="9" dirty="0">
                <a:solidFill>
                  <a:prstClr val="black"/>
                </a:solidFill>
                <a:latin typeface="Arial"/>
                <a:cs typeface="Arial"/>
              </a:rPr>
              <a:t>development of Bitung SEZ. The International Hub</a:t>
            </a:r>
            <a:endParaRPr sz="1200">
              <a:solidFill>
                <a:prstClr val="black"/>
              </a:solidFill>
              <a:latin typeface="Arial"/>
              <a:cs typeface="Arial"/>
            </a:endParaRPr>
          </a:p>
          <a:p>
            <a:pPr marL="160376"/>
            <a:r>
              <a:rPr sz="1200" spc="9" dirty="0">
                <a:solidFill>
                  <a:prstClr val="black"/>
                </a:solidFill>
                <a:latin typeface="Arial"/>
                <a:cs typeface="Arial"/>
              </a:rPr>
              <a:t>Seaport will also support the industrial activities in</a:t>
            </a:r>
            <a:endParaRPr sz="1200">
              <a:solidFill>
                <a:prstClr val="black"/>
              </a:solidFill>
              <a:latin typeface="Arial"/>
              <a:cs typeface="Arial"/>
            </a:endParaRPr>
          </a:p>
          <a:p>
            <a:pPr marL="160376"/>
            <a:r>
              <a:rPr sz="1200" spc="9" dirty="0">
                <a:solidFill>
                  <a:prstClr val="black"/>
                </a:solidFill>
                <a:latin typeface="Arial"/>
                <a:cs typeface="Arial"/>
              </a:rPr>
              <a:t>East Indonesia, including Ambon and Ternate</a:t>
            </a:r>
            <a:endParaRPr sz="1200">
              <a:solidFill>
                <a:prstClr val="black"/>
              </a:solidFill>
              <a:latin typeface="Arial"/>
              <a:cs typeface="Arial"/>
            </a:endParaRPr>
          </a:p>
          <a:p>
            <a:pPr marL="160376"/>
            <a:r>
              <a:rPr sz="1200" spc="9" dirty="0">
                <a:solidFill>
                  <a:prstClr val="black"/>
                </a:solidFill>
                <a:latin typeface="Arial"/>
                <a:cs typeface="Arial"/>
              </a:rPr>
              <a:t>(Agriculture, Manufacturing, and Mining), and</a:t>
            </a:r>
            <a:endParaRPr sz="1200">
              <a:solidFill>
                <a:prstClr val="black"/>
              </a:solidFill>
              <a:latin typeface="Arial"/>
              <a:cs typeface="Arial"/>
            </a:endParaRPr>
          </a:p>
          <a:p>
            <a:pPr marL="160376"/>
            <a:r>
              <a:rPr sz="1200" spc="9" dirty="0">
                <a:solidFill>
                  <a:prstClr val="black"/>
                </a:solidFill>
                <a:latin typeface="Arial"/>
                <a:cs typeface="Arial"/>
              </a:rPr>
              <a:t>Samarinda, Balikpapan, Tarakan, and Nunukan</a:t>
            </a:r>
            <a:endParaRPr sz="1200">
              <a:solidFill>
                <a:prstClr val="black"/>
              </a:solidFill>
              <a:latin typeface="Arial"/>
              <a:cs typeface="Arial"/>
            </a:endParaRPr>
          </a:p>
          <a:p>
            <a:pPr marL="160376"/>
            <a:r>
              <a:rPr sz="1200" spc="9" dirty="0">
                <a:solidFill>
                  <a:prstClr val="black"/>
                </a:solidFill>
                <a:latin typeface="Arial"/>
                <a:cs typeface="Arial"/>
              </a:rPr>
              <a:t>(Coal, Oil, and Plywood).</a:t>
            </a:r>
            <a:endParaRPr sz="1200">
              <a:solidFill>
                <a:prstClr val="black"/>
              </a:solidFill>
              <a:latin typeface="Arial"/>
              <a:cs typeface="Arial"/>
            </a:endParaRPr>
          </a:p>
        </p:txBody>
      </p:sp>
      <p:sp>
        <p:nvSpPr>
          <p:cNvPr id="4" name="text 1"/>
          <p:cNvSpPr txBox="1"/>
          <p:nvPr/>
        </p:nvSpPr>
        <p:spPr>
          <a:xfrm>
            <a:off x="318211" y="5849572"/>
            <a:ext cx="3469604" cy="369332"/>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In 2034, the capacity is planned to be up to 2.25</a:t>
            </a:r>
            <a:endParaRPr sz="1200">
              <a:solidFill>
                <a:prstClr val="black"/>
              </a:solidFill>
              <a:latin typeface="Arial"/>
              <a:cs typeface="Arial"/>
            </a:endParaRPr>
          </a:p>
          <a:p>
            <a:pPr marL="160376"/>
            <a:r>
              <a:rPr sz="1200" spc="9" dirty="0">
                <a:solidFill>
                  <a:prstClr val="black"/>
                </a:solidFill>
                <a:latin typeface="Arial"/>
                <a:cs typeface="Arial"/>
              </a:rPr>
              <a:t>Million TEUs.</a:t>
            </a:r>
            <a:endParaRPr sz="1200">
              <a:solidFill>
                <a:prstClr val="black"/>
              </a:solidFill>
              <a:latin typeface="Arial"/>
              <a:cs typeface="Arial"/>
            </a:endParaRPr>
          </a:p>
        </p:txBody>
      </p:sp>
      <p:pic>
        <p:nvPicPr>
          <p:cNvPr id="373" name="Image"/>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692" y="3808828"/>
            <a:ext cx="3339670" cy="427658"/>
          </a:xfrm>
          <a:prstGeom prst="rect">
            <a:avLst/>
          </a:prstGeom>
        </p:spPr>
      </p:pic>
      <p:sp>
        <p:nvSpPr>
          <p:cNvPr id="680" name="object 680"/>
          <p:cNvSpPr/>
          <p:nvPr/>
        </p:nvSpPr>
        <p:spPr>
          <a:xfrm>
            <a:off x="478688" y="3830785"/>
            <a:ext cx="3252216" cy="340755"/>
          </a:xfrm>
          <a:custGeom>
            <a:avLst/>
            <a:gdLst/>
            <a:ahLst/>
            <a:cxnLst/>
            <a:rect l="l" t="t" r="r" b="b"/>
            <a:pathLst>
              <a:path w="3523234" h="369151">
                <a:moveTo>
                  <a:pt x="0" y="369151"/>
                </a:moveTo>
                <a:lnTo>
                  <a:pt x="0" y="0"/>
                </a:lnTo>
                <a:lnTo>
                  <a:pt x="3523234" y="0"/>
                </a:lnTo>
                <a:lnTo>
                  <a:pt x="3523234" y="369151"/>
                </a:lnTo>
                <a:lnTo>
                  <a:pt x="0" y="36915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81" name="object 681"/>
          <p:cNvSpPr/>
          <p:nvPr/>
        </p:nvSpPr>
        <p:spPr>
          <a:xfrm>
            <a:off x="474292" y="3826388"/>
            <a:ext cx="3261008" cy="349547"/>
          </a:xfrm>
          <a:custGeom>
            <a:avLst/>
            <a:gdLst/>
            <a:ahLst/>
            <a:cxnLst/>
            <a:rect l="l" t="t" r="r" b="b"/>
            <a:pathLst>
              <a:path w="3532759" h="378676">
                <a:moveTo>
                  <a:pt x="4763" y="373914"/>
                </a:moveTo>
                <a:lnTo>
                  <a:pt x="4763" y="4763"/>
                </a:lnTo>
                <a:lnTo>
                  <a:pt x="3527997" y="4763"/>
                </a:lnTo>
                <a:lnTo>
                  <a:pt x="3527997" y="373914"/>
                </a:lnTo>
                <a:lnTo>
                  <a:pt x="4763" y="373914"/>
                </a:lnTo>
                <a:close/>
              </a:path>
            </a:pathLst>
          </a:custGeom>
          <a:ln w="9525">
            <a:solidFill>
              <a:srgbClr val="4BACC6"/>
            </a:solidFill>
          </a:ln>
        </p:spPr>
        <p:txBody>
          <a:bodyPr wrap="square" lIns="0" tIns="0" rIns="0" bIns="0" rtlCol="0">
            <a:noAutofit/>
          </a:bodyPr>
          <a:lstStyle/>
          <a:p>
            <a:endParaRPr sz="1662">
              <a:solidFill>
                <a:prstClr val="black"/>
              </a:solidFill>
            </a:endParaRPr>
          </a:p>
        </p:txBody>
      </p:sp>
      <p:sp>
        <p:nvSpPr>
          <p:cNvPr id="682" name="object 682"/>
          <p:cNvSpPr/>
          <p:nvPr/>
        </p:nvSpPr>
        <p:spPr>
          <a:xfrm>
            <a:off x="4158645" y="1087561"/>
            <a:ext cx="1909806" cy="343826"/>
          </a:xfrm>
          <a:custGeom>
            <a:avLst/>
            <a:gdLst/>
            <a:ahLst/>
            <a:cxnLst/>
            <a:rect l="l" t="t" r="r" b="b"/>
            <a:pathLst>
              <a:path w="2068957" h="372478">
                <a:moveTo>
                  <a:pt x="0" y="372479"/>
                </a:moveTo>
                <a:lnTo>
                  <a:pt x="0" y="0"/>
                </a:lnTo>
                <a:lnTo>
                  <a:pt x="2068957" y="0"/>
                </a:lnTo>
                <a:lnTo>
                  <a:pt x="2068957" y="372479"/>
                </a:lnTo>
                <a:lnTo>
                  <a:pt x="0" y="372479"/>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83" name="object 683"/>
          <p:cNvSpPr/>
          <p:nvPr/>
        </p:nvSpPr>
        <p:spPr>
          <a:xfrm>
            <a:off x="6068451" y="1087561"/>
            <a:ext cx="2767700" cy="343826"/>
          </a:xfrm>
          <a:custGeom>
            <a:avLst/>
            <a:gdLst/>
            <a:ahLst/>
            <a:cxnLst/>
            <a:rect l="l" t="t" r="r" b="b"/>
            <a:pathLst>
              <a:path w="2998342" h="372478">
                <a:moveTo>
                  <a:pt x="0" y="372479"/>
                </a:moveTo>
                <a:lnTo>
                  <a:pt x="0" y="0"/>
                </a:lnTo>
                <a:lnTo>
                  <a:pt x="2998343" y="0"/>
                </a:lnTo>
                <a:lnTo>
                  <a:pt x="2998343" y="372479"/>
                </a:lnTo>
                <a:lnTo>
                  <a:pt x="0" y="372479"/>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84" name="object 684"/>
          <p:cNvSpPr/>
          <p:nvPr/>
        </p:nvSpPr>
        <p:spPr>
          <a:xfrm>
            <a:off x="4158645" y="1431399"/>
            <a:ext cx="1909806" cy="343826"/>
          </a:xfrm>
          <a:custGeom>
            <a:avLst/>
            <a:gdLst/>
            <a:ahLst/>
            <a:cxnLst/>
            <a:rect l="l" t="t" r="r" b="b"/>
            <a:pathLst>
              <a:path w="2068957" h="372478">
                <a:moveTo>
                  <a:pt x="0" y="372479"/>
                </a:moveTo>
                <a:lnTo>
                  <a:pt x="0" y="0"/>
                </a:lnTo>
                <a:lnTo>
                  <a:pt x="2068957" y="0"/>
                </a:lnTo>
                <a:lnTo>
                  <a:pt x="2068957" y="372479"/>
                </a:lnTo>
                <a:lnTo>
                  <a:pt x="0" y="372479"/>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85" name="object 685"/>
          <p:cNvSpPr/>
          <p:nvPr/>
        </p:nvSpPr>
        <p:spPr>
          <a:xfrm>
            <a:off x="6068451" y="1431399"/>
            <a:ext cx="2767700" cy="343826"/>
          </a:xfrm>
          <a:custGeom>
            <a:avLst/>
            <a:gdLst/>
            <a:ahLst/>
            <a:cxnLst/>
            <a:rect l="l" t="t" r="r" b="b"/>
            <a:pathLst>
              <a:path w="2998342" h="372478">
                <a:moveTo>
                  <a:pt x="0" y="372479"/>
                </a:moveTo>
                <a:lnTo>
                  <a:pt x="0" y="0"/>
                </a:lnTo>
                <a:lnTo>
                  <a:pt x="2998343" y="0"/>
                </a:lnTo>
                <a:lnTo>
                  <a:pt x="2998343" y="372479"/>
                </a:lnTo>
                <a:lnTo>
                  <a:pt x="0" y="372479"/>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86" name="object 686"/>
          <p:cNvSpPr/>
          <p:nvPr/>
        </p:nvSpPr>
        <p:spPr>
          <a:xfrm>
            <a:off x="4158645" y="1775236"/>
            <a:ext cx="1909806" cy="329524"/>
          </a:xfrm>
          <a:custGeom>
            <a:avLst/>
            <a:gdLst/>
            <a:ahLst/>
            <a:cxnLst/>
            <a:rect l="l" t="t" r="r" b="b"/>
            <a:pathLst>
              <a:path w="2068957" h="356984">
                <a:moveTo>
                  <a:pt x="0" y="356985"/>
                </a:moveTo>
                <a:lnTo>
                  <a:pt x="0" y="0"/>
                </a:lnTo>
                <a:lnTo>
                  <a:pt x="2068957" y="0"/>
                </a:lnTo>
                <a:lnTo>
                  <a:pt x="2068957" y="356985"/>
                </a:lnTo>
                <a:lnTo>
                  <a:pt x="0" y="356985"/>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87" name="object 687"/>
          <p:cNvSpPr/>
          <p:nvPr/>
        </p:nvSpPr>
        <p:spPr>
          <a:xfrm>
            <a:off x="6068451" y="1775236"/>
            <a:ext cx="2767700" cy="329524"/>
          </a:xfrm>
          <a:custGeom>
            <a:avLst/>
            <a:gdLst/>
            <a:ahLst/>
            <a:cxnLst/>
            <a:rect l="l" t="t" r="r" b="b"/>
            <a:pathLst>
              <a:path w="2998342" h="356984">
                <a:moveTo>
                  <a:pt x="0" y="356985"/>
                </a:moveTo>
                <a:lnTo>
                  <a:pt x="0" y="0"/>
                </a:lnTo>
                <a:lnTo>
                  <a:pt x="2998343" y="0"/>
                </a:lnTo>
                <a:lnTo>
                  <a:pt x="2998343" y="356985"/>
                </a:lnTo>
                <a:lnTo>
                  <a:pt x="0" y="356985"/>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88" name="object 688"/>
          <p:cNvSpPr/>
          <p:nvPr/>
        </p:nvSpPr>
        <p:spPr>
          <a:xfrm>
            <a:off x="4158645" y="2104761"/>
            <a:ext cx="1909806" cy="478302"/>
          </a:xfrm>
          <a:custGeom>
            <a:avLst/>
            <a:gdLst/>
            <a:ahLst/>
            <a:cxnLst/>
            <a:rect l="l" t="t" r="r" b="b"/>
            <a:pathLst>
              <a:path w="2068957" h="518160">
                <a:moveTo>
                  <a:pt x="0" y="518160"/>
                </a:moveTo>
                <a:lnTo>
                  <a:pt x="0" y="0"/>
                </a:lnTo>
                <a:lnTo>
                  <a:pt x="2068957" y="0"/>
                </a:lnTo>
                <a:lnTo>
                  <a:pt x="2068957" y="518160"/>
                </a:lnTo>
                <a:lnTo>
                  <a:pt x="0" y="51816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89" name="object 689"/>
          <p:cNvSpPr/>
          <p:nvPr/>
        </p:nvSpPr>
        <p:spPr>
          <a:xfrm>
            <a:off x="6068451" y="2104761"/>
            <a:ext cx="2767700" cy="478302"/>
          </a:xfrm>
          <a:custGeom>
            <a:avLst/>
            <a:gdLst/>
            <a:ahLst/>
            <a:cxnLst/>
            <a:rect l="l" t="t" r="r" b="b"/>
            <a:pathLst>
              <a:path w="2998342" h="518160">
                <a:moveTo>
                  <a:pt x="0" y="518160"/>
                </a:moveTo>
                <a:lnTo>
                  <a:pt x="0" y="0"/>
                </a:lnTo>
                <a:lnTo>
                  <a:pt x="2998343" y="0"/>
                </a:lnTo>
                <a:lnTo>
                  <a:pt x="2998343" y="518160"/>
                </a:lnTo>
                <a:lnTo>
                  <a:pt x="0" y="51816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90" name="object 690"/>
          <p:cNvSpPr/>
          <p:nvPr/>
        </p:nvSpPr>
        <p:spPr>
          <a:xfrm>
            <a:off x="4158645" y="2583063"/>
            <a:ext cx="1909806" cy="478301"/>
          </a:xfrm>
          <a:custGeom>
            <a:avLst/>
            <a:gdLst/>
            <a:ahLst/>
            <a:cxnLst/>
            <a:rect l="l" t="t" r="r" b="b"/>
            <a:pathLst>
              <a:path w="2068957" h="518159">
                <a:moveTo>
                  <a:pt x="0" y="518160"/>
                </a:moveTo>
                <a:lnTo>
                  <a:pt x="0" y="0"/>
                </a:lnTo>
                <a:lnTo>
                  <a:pt x="2068957" y="0"/>
                </a:lnTo>
                <a:lnTo>
                  <a:pt x="2068957" y="518160"/>
                </a:lnTo>
                <a:lnTo>
                  <a:pt x="0" y="51816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91" name="object 691"/>
          <p:cNvSpPr/>
          <p:nvPr/>
        </p:nvSpPr>
        <p:spPr>
          <a:xfrm>
            <a:off x="6068451" y="2583063"/>
            <a:ext cx="2767700" cy="478301"/>
          </a:xfrm>
          <a:custGeom>
            <a:avLst/>
            <a:gdLst/>
            <a:ahLst/>
            <a:cxnLst/>
            <a:rect l="l" t="t" r="r" b="b"/>
            <a:pathLst>
              <a:path w="2998342" h="518159">
                <a:moveTo>
                  <a:pt x="0" y="518160"/>
                </a:moveTo>
                <a:lnTo>
                  <a:pt x="0" y="0"/>
                </a:lnTo>
                <a:lnTo>
                  <a:pt x="2998343" y="0"/>
                </a:lnTo>
                <a:lnTo>
                  <a:pt x="2998343" y="518160"/>
                </a:lnTo>
                <a:lnTo>
                  <a:pt x="0" y="51816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92" name="object 692"/>
          <p:cNvSpPr/>
          <p:nvPr/>
        </p:nvSpPr>
        <p:spPr>
          <a:xfrm>
            <a:off x="4158645" y="3061375"/>
            <a:ext cx="1909806" cy="343826"/>
          </a:xfrm>
          <a:custGeom>
            <a:avLst/>
            <a:gdLst/>
            <a:ahLst/>
            <a:cxnLst/>
            <a:rect l="l" t="t" r="r" b="b"/>
            <a:pathLst>
              <a:path w="2068957" h="372478">
                <a:moveTo>
                  <a:pt x="0" y="372479"/>
                </a:moveTo>
                <a:lnTo>
                  <a:pt x="0" y="0"/>
                </a:lnTo>
                <a:lnTo>
                  <a:pt x="2068957" y="0"/>
                </a:lnTo>
                <a:lnTo>
                  <a:pt x="2068957" y="372479"/>
                </a:lnTo>
                <a:lnTo>
                  <a:pt x="0" y="372479"/>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93" name="object 693"/>
          <p:cNvSpPr/>
          <p:nvPr/>
        </p:nvSpPr>
        <p:spPr>
          <a:xfrm>
            <a:off x="6068451" y="3061375"/>
            <a:ext cx="2767700" cy="343826"/>
          </a:xfrm>
          <a:custGeom>
            <a:avLst/>
            <a:gdLst/>
            <a:ahLst/>
            <a:cxnLst/>
            <a:rect l="l" t="t" r="r" b="b"/>
            <a:pathLst>
              <a:path w="2998342" h="372478">
                <a:moveTo>
                  <a:pt x="0" y="372479"/>
                </a:moveTo>
                <a:lnTo>
                  <a:pt x="0" y="0"/>
                </a:lnTo>
                <a:lnTo>
                  <a:pt x="2998343" y="0"/>
                </a:lnTo>
                <a:lnTo>
                  <a:pt x="2998343" y="372479"/>
                </a:lnTo>
                <a:lnTo>
                  <a:pt x="0" y="372479"/>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94" name="object 694"/>
          <p:cNvSpPr/>
          <p:nvPr/>
        </p:nvSpPr>
        <p:spPr>
          <a:xfrm>
            <a:off x="4158645" y="3405213"/>
            <a:ext cx="1909806" cy="343826"/>
          </a:xfrm>
          <a:custGeom>
            <a:avLst/>
            <a:gdLst/>
            <a:ahLst/>
            <a:cxnLst/>
            <a:rect l="l" t="t" r="r" b="b"/>
            <a:pathLst>
              <a:path w="2068957" h="372478">
                <a:moveTo>
                  <a:pt x="0" y="372479"/>
                </a:moveTo>
                <a:lnTo>
                  <a:pt x="0" y="0"/>
                </a:lnTo>
                <a:lnTo>
                  <a:pt x="2068957" y="0"/>
                </a:lnTo>
                <a:lnTo>
                  <a:pt x="2068957" y="372479"/>
                </a:lnTo>
                <a:lnTo>
                  <a:pt x="0" y="372479"/>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695" name="object 695"/>
          <p:cNvSpPr/>
          <p:nvPr/>
        </p:nvSpPr>
        <p:spPr>
          <a:xfrm>
            <a:off x="6068451" y="3405213"/>
            <a:ext cx="2767700" cy="343826"/>
          </a:xfrm>
          <a:custGeom>
            <a:avLst/>
            <a:gdLst/>
            <a:ahLst/>
            <a:cxnLst/>
            <a:rect l="l" t="t" r="r" b="b"/>
            <a:pathLst>
              <a:path w="2998342" h="372478">
                <a:moveTo>
                  <a:pt x="0" y="372479"/>
                </a:moveTo>
                <a:lnTo>
                  <a:pt x="0" y="0"/>
                </a:lnTo>
                <a:lnTo>
                  <a:pt x="2998343" y="0"/>
                </a:lnTo>
                <a:lnTo>
                  <a:pt x="2998343" y="372479"/>
                </a:lnTo>
                <a:lnTo>
                  <a:pt x="0" y="372479"/>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696" name="object 696"/>
          <p:cNvSpPr/>
          <p:nvPr/>
        </p:nvSpPr>
        <p:spPr>
          <a:xfrm>
            <a:off x="6062589" y="1075827"/>
            <a:ext cx="11723" cy="2684936"/>
          </a:xfrm>
          <a:custGeom>
            <a:avLst/>
            <a:gdLst/>
            <a:ahLst/>
            <a:cxnLst/>
            <a:rect l="l" t="t" r="r" b="b"/>
            <a:pathLst>
              <a:path w="12700" h="2908681">
                <a:moveTo>
                  <a:pt x="6350" y="6350"/>
                </a:moveTo>
                <a:lnTo>
                  <a:pt x="6350" y="2902331"/>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697" name="object 697"/>
          <p:cNvSpPr/>
          <p:nvPr/>
        </p:nvSpPr>
        <p:spPr>
          <a:xfrm>
            <a:off x="4146921" y="1425526"/>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698" name="object 698"/>
          <p:cNvSpPr/>
          <p:nvPr/>
        </p:nvSpPr>
        <p:spPr>
          <a:xfrm>
            <a:off x="4146921" y="1769364"/>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699" name="object 699"/>
          <p:cNvSpPr/>
          <p:nvPr/>
        </p:nvSpPr>
        <p:spPr>
          <a:xfrm>
            <a:off x="4146921" y="2098900"/>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0" name="object 700"/>
          <p:cNvSpPr/>
          <p:nvPr/>
        </p:nvSpPr>
        <p:spPr>
          <a:xfrm>
            <a:off x="4146921" y="2577201"/>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1" name="object 701"/>
          <p:cNvSpPr/>
          <p:nvPr/>
        </p:nvSpPr>
        <p:spPr>
          <a:xfrm>
            <a:off x="4146921" y="3055503"/>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2" name="object 702"/>
          <p:cNvSpPr/>
          <p:nvPr/>
        </p:nvSpPr>
        <p:spPr>
          <a:xfrm>
            <a:off x="4146921" y="3399341"/>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3" name="object 703"/>
          <p:cNvSpPr/>
          <p:nvPr/>
        </p:nvSpPr>
        <p:spPr>
          <a:xfrm>
            <a:off x="4152783" y="1075827"/>
            <a:ext cx="11723" cy="2684936"/>
          </a:xfrm>
          <a:custGeom>
            <a:avLst/>
            <a:gdLst/>
            <a:ahLst/>
            <a:cxnLst/>
            <a:rect l="l" t="t" r="r" b="b"/>
            <a:pathLst>
              <a:path w="12700" h="2908681">
                <a:moveTo>
                  <a:pt x="6350" y="6350"/>
                </a:moveTo>
                <a:lnTo>
                  <a:pt x="6350" y="2902331"/>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4" name="object 704"/>
          <p:cNvSpPr/>
          <p:nvPr/>
        </p:nvSpPr>
        <p:spPr>
          <a:xfrm>
            <a:off x="8830291" y="1075827"/>
            <a:ext cx="11723" cy="2684936"/>
          </a:xfrm>
          <a:custGeom>
            <a:avLst/>
            <a:gdLst/>
            <a:ahLst/>
            <a:cxnLst/>
            <a:rect l="l" t="t" r="r" b="b"/>
            <a:pathLst>
              <a:path w="12700" h="2908681">
                <a:moveTo>
                  <a:pt x="6350" y="6350"/>
                </a:moveTo>
                <a:lnTo>
                  <a:pt x="6350" y="2902331"/>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5" name="object 705"/>
          <p:cNvSpPr/>
          <p:nvPr/>
        </p:nvSpPr>
        <p:spPr>
          <a:xfrm>
            <a:off x="4146921" y="1081688"/>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06" name="object 706"/>
          <p:cNvSpPr/>
          <p:nvPr/>
        </p:nvSpPr>
        <p:spPr>
          <a:xfrm>
            <a:off x="4146921" y="3743179"/>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5" name="text 1"/>
          <p:cNvSpPr txBox="1"/>
          <p:nvPr/>
        </p:nvSpPr>
        <p:spPr>
          <a:xfrm>
            <a:off x="4243636" y="1140114"/>
            <a:ext cx="696922" cy="198837"/>
          </a:xfrm>
          <a:prstGeom prst="rect">
            <a:avLst/>
          </a:prstGeom>
        </p:spPr>
        <p:txBody>
          <a:bodyPr vert="horz" wrap="none" lIns="0" tIns="0" rIns="0" bIns="0" rtlCol="0">
            <a:spAutoFit/>
          </a:bodyPr>
          <a:lstStyle/>
          <a:p>
            <a:r>
              <a:rPr sz="1292" b="1" spc="9" dirty="0">
                <a:solidFill>
                  <a:srgbClr val="F2F2F2"/>
                </a:solidFill>
                <a:latin typeface="Arial"/>
                <a:cs typeface="Arial"/>
              </a:rPr>
              <a:t>Location</a:t>
            </a:r>
            <a:endParaRPr sz="1292">
              <a:solidFill>
                <a:prstClr val="black"/>
              </a:solidFill>
              <a:latin typeface="Arial"/>
              <a:cs typeface="Arial"/>
            </a:endParaRPr>
          </a:p>
        </p:txBody>
      </p:sp>
      <p:sp>
        <p:nvSpPr>
          <p:cNvPr id="6" name="text 1"/>
          <p:cNvSpPr txBox="1"/>
          <p:nvPr/>
        </p:nvSpPr>
        <p:spPr>
          <a:xfrm>
            <a:off x="6153795" y="1140114"/>
            <a:ext cx="1102994" cy="194669"/>
          </a:xfrm>
          <a:prstGeom prst="rect">
            <a:avLst/>
          </a:prstGeom>
        </p:spPr>
        <p:txBody>
          <a:bodyPr vert="horz" wrap="none" lIns="0" tIns="0" rIns="0" bIns="0" rtlCol="0">
            <a:spAutoFit/>
          </a:bodyPr>
          <a:lstStyle/>
          <a:p>
            <a:r>
              <a:rPr sz="1265" spc="9" dirty="0">
                <a:solidFill>
                  <a:prstClr val="black"/>
                </a:solidFill>
                <a:latin typeface="Arial"/>
                <a:cs typeface="Arial"/>
              </a:rPr>
              <a:t>North Sulawesi</a:t>
            </a:r>
            <a:endParaRPr sz="1200">
              <a:solidFill>
                <a:prstClr val="black"/>
              </a:solidFill>
              <a:latin typeface="Arial"/>
              <a:cs typeface="Arial"/>
            </a:endParaRPr>
          </a:p>
        </p:txBody>
      </p:sp>
      <p:sp>
        <p:nvSpPr>
          <p:cNvPr id="7" name="text 1"/>
          <p:cNvSpPr txBox="1"/>
          <p:nvPr/>
        </p:nvSpPr>
        <p:spPr>
          <a:xfrm>
            <a:off x="4243637" y="1483835"/>
            <a:ext cx="1341586" cy="194669"/>
          </a:xfrm>
          <a:prstGeom prst="rect">
            <a:avLst/>
          </a:prstGeom>
        </p:spPr>
        <p:txBody>
          <a:bodyPr vert="horz" wrap="none" lIns="0" tIns="0" rIns="0" bIns="0" rtlCol="0">
            <a:spAutoFit/>
          </a:bodyPr>
          <a:lstStyle/>
          <a:p>
            <a:r>
              <a:rPr sz="1265" b="1" spc="9" dirty="0">
                <a:solidFill>
                  <a:srgbClr val="F2F2F2"/>
                </a:solidFill>
                <a:latin typeface="Arial"/>
                <a:cs typeface="Arial"/>
              </a:rPr>
              <a:t>Investment Value</a:t>
            </a:r>
            <a:endParaRPr sz="1200">
              <a:solidFill>
                <a:prstClr val="black"/>
              </a:solidFill>
              <a:latin typeface="Arial"/>
              <a:cs typeface="Arial"/>
            </a:endParaRPr>
          </a:p>
        </p:txBody>
      </p:sp>
      <p:sp>
        <p:nvSpPr>
          <p:cNvPr id="8" name="text 1"/>
          <p:cNvSpPr txBox="1"/>
          <p:nvPr/>
        </p:nvSpPr>
        <p:spPr>
          <a:xfrm>
            <a:off x="6153795" y="1483835"/>
            <a:ext cx="2017284" cy="198837"/>
          </a:xfrm>
          <a:prstGeom prst="rect">
            <a:avLst/>
          </a:prstGeom>
        </p:spPr>
        <p:txBody>
          <a:bodyPr vert="horz" wrap="none" lIns="0" tIns="0" rIns="0" bIns="0" rtlCol="0">
            <a:spAutoFit/>
          </a:bodyPr>
          <a:lstStyle/>
          <a:p>
            <a:r>
              <a:rPr sz="1292" spc="9" dirty="0">
                <a:solidFill>
                  <a:prstClr val="black"/>
                </a:solidFill>
                <a:latin typeface="Arial"/>
                <a:cs typeface="Arial"/>
              </a:rPr>
              <a:t>Estimated US$ 2.55 billion </a:t>
            </a:r>
            <a:endParaRPr sz="1292">
              <a:solidFill>
                <a:prstClr val="black"/>
              </a:solidFill>
              <a:latin typeface="Arial"/>
              <a:cs typeface="Arial"/>
            </a:endParaRPr>
          </a:p>
        </p:txBody>
      </p:sp>
      <p:sp>
        <p:nvSpPr>
          <p:cNvPr id="9" name="text 1"/>
          <p:cNvSpPr txBox="1"/>
          <p:nvPr/>
        </p:nvSpPr>
        <p:spPr>
          <a:xfrm>
            <a:off x="8077083" y="1484249"/>
            <a:ext cx="63672" cy="134973"/>
          </a:xfrm>
          <a:prstGeom prst="rect">
            <a:avLst/>
          </a:prstGeom>
        </p:spPr>
        <p:txBody>
          <a:bodyPr vert="horz" wrap="none" lIns="0" tIns="0" rIns="0" bIns="0" rtlCol="0">
            <a:spAutoFit/>
          </a:bodyPr>
          <a:lstStyle/>
          <a:p>
            <a:r>
              <a:rPr sz="877" spc="9" dirty="0">
                <a:solidFill>
                  <a:prstClr val="black"/>
                </a:solidFill>
                <a:latin typeface="Arial"/>
                <a:cs typeface="Arial"/>
              </a:rPr>
              <a:t>1</a:t>
            </a:r>
            <a:endParaRPr sz="831">
              <a:solidFill>
                <a:prstClr val="black"/>
              </a:solidFill>
              <a:latin typeface="Arial"/>
              <a:cs typeface="Arial"/>
            </a:endParaRPr>
          </a:p>
        </p:txBody>
      </p:sp>
      <p:sp>
        <p:nvSpPr>
          <p:cNvPr id="10" name="text 1"/>
          <p:cNvSpPr txBox="1"/>
          <p:nvPr/>
        </p:nvSpPr>
        <p:spPr>
          <a:xfrm>
            <a:off x="4243637" y="1827673"/>
            <a:ext cx="1322606" cy="194669"/>
          </a:xfrm>
          <a:prstGeom prst="rect">
            <a:avLst/>
          </a:prstGeom>
        </p:spPr>
        <p:txBody>
          <a:bodyPr vert="horz" wrap="none" lIns="0" tIns="0" rIns="0" bIns="0" rtlCol="0">
            <a:spAutoFit/>
          </a:bodyPr>
          <a:lstStyle/>
          <a:p>
            <a:r>
              <a:rPr sz="1265" b="1" spc="9" dirty="0">
                <a:solidFill>
                  <a:srgbClr val="F2F2F2"/>
                </a:solidFill>
                <a:latin typeface="Arial"/>
                <a:cs typeface="Arial"/>
              </a:rPr>
              <a:t>Funding Scheme</a:t>
            </a:r>
            <a:endParaRPr sz="1200">
              <a:solidFill>
                <a:prstClr val="black"/>
              </a:solidFill>
              <a:latin typeface="Arial"/>
              <a:cs typeface="Arial"/>
            </a:endParaRPr>
          </a:p>
        </p:txBody>
      </p:sp>
      <p:sp>
        <p:nvSpPr>
          <p:cNvPr id="11" name="text 1"/>
          <p:cNvSpPr txBox="1"/>
          <p:nvPr/>
        </p:nvSpPr>
        <p:spPr>
          <a:xfrm>
            <a:off x="6153795" y="1827673"/>
            <a:ext cx="2512932" cy="194669"/>
          </a:xfrm>
          <a:prstGeom prst="rect">
            <a:avLst/>
          </a:prstGeom>
        </p:spPr>
        <p:txBody>
          <a:bodyPr vert="horz" wrap="none" lIns="0" tIns="0" rIns="0" bIns="0" rtlCol="0">
            <a:spAutoFit/>
          </a:bodyPr>
          <a:lstStyle/>
          <a:p>
            <a:r>
              <a:rPr sz="1265" spc="9" dirty="0">
                <a:solidFill>
                  <a:prstClr val="black"/>
                </a:solidFill>
                <a:latin typeface="Arial"/>
                <a:cs typeface="Arial"/>
              </a:rPr>
              <a:t>Potentially PPP (to be determined)</a:t>
            </a:r>
            <a:endParaRPr sz="1200">
              <a:solidFill>
                <a:prstClr val="black"/>
              </a:solidFill>
              <a:latin typeface="Arial"/>
              <a:cs typeface="Arial"/>
            </a:endParaRPr>
          </a:p>
        </p:txBody>
      </p:sp>
      <p:sp>
        <p:nvSpPr>
          <p:cNvPr id="12" name="text 1"/>
          <p:cNvSpPr txBox="1"/>
          <p:nvPr/>
        </p:nvSpPr>
        <p:spPr>
          <a:xfrm>
            <a:off x="4243637" y="2157442"/>
            <a:ext cx="1714252" cy="393506"/>
          </a:xfrm>
          <a:prstGeom prst="rect">
            <a:avLst/>
          </a:prstGeom>
        </p:spPr>
        <p:txBody>
          <a:bodyPr vert="horz" wrap="none" lIns="0" tIns="0" rIns="0" bIns="0" rtlCol="0">
            <a:spAutoFit/>
          </a:bodyPr>
          <a:lstStyle/>
          <a:p>
            <a:r>
              <a:rPr sz="1292" b="1" spc="9" dirty="0">
                <a:solidFill>
                  <a:srgbClr val="F2F2F2"/>
                </a:solidFill>
                <a:latin typeface="Arial"/>
                <a:cs typeface="Arial"/>
              </a:rPr>
              <a:t>Contact</a:t>
            </a:r>
            <a:endParaRPr sz="1292">
              <a:solidFill>
                <a:prstClr val="black"/>
              </a:solidFill>
              <a:latin typeface="Arial"/>
              <a:cs typeface="Arial"/>
            </a:endParaRPr>
          </a:p>
          <a:p>
            <a:r>
              <a:rPr sz="1265" b="1" spc="9" dirty="0">
                <a:solidFill>
                  <a:srgbClr val="F2F2F2"/>
                </a:solidFill>
                <a:latin typeface="Arial"/>
                <a:cs typeface="Arial"/>
              </a:rPr>
              <a:t>Person/Project Owner</a:t>
            </a:r>
            <a:endParaRPr sz="1200">
              <a:solidFill>
                <a:prstClr val="black"/>
              </a:solidFill>
              <a:latin typeface="Arial"/>
              <a:cs typeface="Arial"/>
            </a:endParaRPr>
          </a:p>
        </p:txBody>
      </p:sp>
      <p:sp>
        <p:nvSpPr>
          <p:cNvPr id="13" name="text 1"/>
          <p:cNvSpPr txBox="1"/>
          <p:nvPr/>
        </p:nvSpPr>
        <p:spPr>
          <a:xfrm>
            <a:off x="6153795" y="2157442"/>
            <a:ext cx="2034211" cy="393506"/>
          </a:xfrm>
          <a:prstGeom prst="rect">
            <a:avLst/>
          </a:prstGeom>
        </p:spPr>
        <p:txBody>
          <a:bodyPr vert="horz" wrap="none" lIns="0" tIns="0" rIns="0" bIns="0" rtlCol="0">
            <a:spAutoFit/>
          </a:bodyPr>
          <a:lstStyle/>
          <a:p>
            <a:r>
              <a:rPr sz="1265" spc="9" dirty="0">
                <a:solidFill>
                  <a:prstClr val="black"/>
                </a:solidFill>
                <a:latin typeface="Arial"/>
                <a:cs typeface="Arial"/>
              </a:rPr>
              <a:t>rip.sd1pelpeng@gmail.com/</a:t>
            </a:r>
            <a:endParaRPr sz="1200">
              <a:solidFill>
                <a:prstClr val="black"/>
              </a:solidFill>
              <a:latin typeface="Arial"/>
              <a:cs typeface="Arial"/>
            </a:endParaRPr>
          </a:p>
          <a:p>
            <a:r>
              <a:rPr sz="1292" spc="9" dirty="0">
                <a:solidFill>
                  <a:prstClr val="black"/>
                </a:solidFill>
                <a:latin typeface="Arial"/>
                <a:cs typeface="Arial"/>
              </a:rPr>
              <a:t>Ministry of Transportation</a:t>
            </a:r>
            <a:endParaRPr sz="1292">
              <a:solidFill>
                <a:prstClr val="black"/>
              </a:solidFill>
              <a:latin typeface="Arial"/>
              <a:cs typeface="Arial"/>
            </a:endParaRPr>
          </a:p>
        </p:txBody>
      </p:sp>
      <p:sp>
        <p:nvSpPr>
          <p:cNvPr id="14" name="text 1"/>
          <p:cNvSpPr txBox="1"/>
          <p:nvPr/>
        </p:nvSpPr>
        <p:spPr>
          <a:xfrm>
            <a:off x="4243637" y="2635744"/>
            <a:ext cx="1486369" cy="393506"/>
          </a:xfrm>
          <a:prstGeom prst="rect">
            <a:avLst/>
          </a:prstGeom>
        </p:spPr>
        <p:txBody>
          <a:bodyPr vert="horz" wrap="none" lIns="0" tIns="0" rIns="0" bIns="0" rtlCol="0">
            <a:spAutoFit/>
          </a:bodyPr>
          <a:lstStyle/>
          <a:p>
            <a:r>
              <a:rPr sz="1292" b="1" spc="9" dirty="0">
                <a:solidFill>
                  <a:srgbClr val="F2F2F2"/>
                </a:solidFill>
                <a:latin typeface="Arial"/>
                <a:cs typeface="Arial"/>
              </a:rPr>
              <a:t>Estimated</a:t>
            </a:r>
            <a:endParaRPr sz="1292">
              <a:solidFill>
                <a:prstClr val="black"/>
              </a:solidFill>
              <a:latin typeface="Arial"/>
              <a:cs typeface="Arial"/>
            </a:endParaRPr>
          </a:p>
          <a:p>
            <a:r>
              <a:rPr sz="1265" b="1" spc="9" dirty="0">
                <a:solidFill>
                  <a:srgbClr val="F2F2F2"/>
                </a:solidFill>
                <a:latin typeface="Arial"/>
                <a:cs typeface="Arial"/>
              </a:rPr>
              <a:t>Concession Period</a:t>
            </a:r>
            <a:endParaRPr sz="1200">
              <a:solidFill>
                <a:prstClr val="black"/>
              </a:solidFill>
              <a:latin typeface="Arial"/>
              <a:cs typeface="Arial"/>
            </a:endParaRPr>
          </a:p>
        </p:txBody>
      </p:sp>
      <p:sp>
        <p:nvSpPr>
          <p:cNvPr id="15" name="text 1"/>
          <p:cNvSpPr txBox="1"/>
          <p:nvPr/>
        </p:nvSpPr>
        <p:spPr>
          <a:xfrm>
            <a:off x="6153795" y="2635744"/>
            <a:ext cx="1386533" cy="194669"/>
          </a:xfrm>
          <a:prstGeom prst="rect">
            <a:avLst/>
          </a:prstGeom>
        </p:spPr>
        <p:txBody>
          <a:bodyPr vert="horz" wrap="none" lIns="0" tIns="0" rIns="0" bIns="0" rtlCol="0">
            <a:spAutoFit/>
          </a:bodyPr>
          <a:lstStyle/>
          <a:p>
            <a:r>
              <a:rPr sz="1265" spc="9" dirty="0">
                <a:solidFill>
                  <a:prstClr val="black"/>
                </a:solidFill>
                <a:latin typeface="Arial"/>
                <a:cs typeface="Arial"/>
              </a:rPr>
              <a:t>Not yet determined</a:t>
            </a:r>
            <a:endParaRPr sz="1200">
              <a:solidFill>
                <a:prstClr val="black"/>
              </a:solidFill>
              <a:latin typeface="Arial"/>
              <a:cs typeface="Arial"/>
            </a:endParaRPr>
          </a:p>
        </p:txBody>
      </p:sp>
      <p:sp>
        <p:nvSpPr>
          <p:cNvPr id="16" name="text 1"/>
          <p:cNvSpPr txBox="1"/>
          <p:nvPr/>
        </p:nvSpPr>
        <p:spPr>
          <a:xfrm>
            <a:off x="4243637" y="3114046"/>
            <a:ext cx="1559979" cy="194669"/>
          </a:xfrm>
          <a:prstGeom prst="rect">
            <a:avLst/>
          </a:prstGeom>
        </p:spPr>
        <p:txBody>
          <a:bodyPr vert="horz" wrap="none" lIns="0" tIns="0" rIns="0" bIns="0" rtlCol="0">
            <a:spAutoFit/>
          </a:bodyPr>
          <a:lstStyle/>
          <a:p>
            <a:r>
              <a:rPr sz="1265" b="1" spc="9" dirty="0">
                <a:solidFill>
                  <a:srgbClr val="F2F2F2"/>
                </a:solidFill>
                <a:latin typeface="Arial"/>
                <a:cs typeface="Arial"/>
              </a:rPr>
              <a:t>Target Construction</a:t>
            </a:r>
            <a:endParaRPr sz="1200">
              <a:solidFill>
                <a:prstClr val="black"/>
              </a:solidFill>
              <a:latin typeface="Arial"/>
              <a:cs typeface="Arial"/>
            </a:endParaRPr>
          </a:p>
        </p:txBody>
      </p:sp>
      <p:sp>
        <p:nvSpPr>
          <p:cNvPr id="17" name="text 1"/>
          <p:cNvSpPr txBox="1"/>
          <p:nvPr/>
        </p:nvSpPr>
        <p:spPr>
          <a:xfrm>
            <a:off x="6153795" y="3114046"/>
            <a:ext cx="1311641" cy="194669"/>
          </a:xfrm>
          <a:prstGeom prst="rect">
            <a:avLst/>
          </a:prstGeom>
        </p:spPr>
        <p:txBody>
          <a:bodyPr vert="horz" wrap="none" lIns="0" tIns="0" rIns="0" bIns="0" rtlCol="0">
            <a:spAutoFit/>
          </a:bodyPr>
          <a:lstStyle/>
          <a:p>
            <a:r>
              <a:rPr sz="1265" spc="9" dirty="0">
                <a:solidFill>
                  <a:prstClr val="black"/>
                </a:solidFill>
                <a:latin typeface="Arial"/>
                <a:cs typeface="Arial"/>
              </a:rPr>
              <a:t>Estimated in 2020</a:t>
            </a:r>
            <a:endParaRPr sz="1200">
              <a:solidFill>
                <a:prstClr val="black"/>
              </a:solidFill>
              <a:latin typeface="Arial"/>
              <a:cs typeface="Arial"/>
            </a:endParaRPr>
          </a:p>
        </p:txBody>
      </p:sp>
      <p:sp>
        <p:nvSpPr>
          <p:cNvPr id="18" name="text 1"/>
          <p:cNvSpPr txBox="1"/>
          <p:nvPr/>
        </p:nvSpPr>
        <p:spPr>
          <a:xfrm>
            <a:off x="4243637" y="3458118"/>
            <a:ext cx="1335045" cy="198837"/>
          </a:xfrm>
          <a:prstGeom prst="rect">
            <a:avLst/>
          </a:prstGeom>
        </p:spPr>
        <p:txBody>
          <a:bodyPr vert="horz" wrap="none" lIns="0" tIns="0" rIns="0" bIns="0" rtlCol="0">
            <a:spAutoFit/>
          </a:bodyPr>
          <a:lstStyle/>
          <a:p>
            <a:r>
              <a:rPr sz="1292" b="1" spc="9" dirty="0">
                <a:solidFill>
                  <a:srgbClr val="F2F2F2"/>
                </a:solidFill>
                <a:latin typeface="Arial"/>
                <a:cs typeface="Arial"/>
              </a:rPr>
              <a:t>Target Operation</a:t>
            </a:r>
            <a:endParaRPr sz="1292">
              <a:solidFill>
                <a:prstClr val="black"/>
              </a:solidFill>
              <a:latin typeface="Arial"/>
              <a:cs typeface="Arial"/>
            </a:endParaRPr>
          </a:p>
        </p:txBody>
      </p:sp>
      <p:sp>
        <p:nvSpPr>
          <p:cNvPr id="19" name="text 1"/>
          <p:cNvSpPr txBox="1"/>
          <p:nvPr/>
        </p:nvSpPr>
        <p:spPr>
          <a:xfrm>
            <a:off x="6153795" y="3458118"/>
            <a:ext cx="1311641" cy="194669"/>
          </a:xfrm>
          <a:prstGeom prst="rect">
            <a:avLst/>
          </a:prstGeom>
        </p:spPr>
        <p:txBody>
          <a:bodyPr vert="horz" wrap="none" lIns="0" tIns="0" rIns="0" bIns="0" rtlCol="0">
            <a:spAutoFit/>
          </a:bodyPr>
          <a:lstStyle/>
          <a:p>
            <a:r>
              <a:rPr sz="1265" spc="9" dirty="0">
                <a:solidFill>
                  <a:prstClr val="black"/>
                </a:solidFill>
                <a:latin typeface="Arial"/>
                <a:cs typeface="Arial"/>
              </a:rPr>
              <a:t>Estimated in 2022</a:t>
            </a:r>
            <a:endParaRPr sz="1200">
              <a:solidFill>
                <a:prstClr val="black"/>
              </a:solidFill>
              <a:latin typeface="Arial"/>
              <a:cs typeface="Arial"/>
            </a:endParaRPr>
          </a:p>
        </p:txBody>
      </p:sp>
      <p:sp>
        <p:nvSpPr>
          <p:cNvPr id="707" name="object 707"/>
          <p:cNvSpPr/>
          <p:nvPr/>
        </p:nvSpPr>
        <p:spPr>
          <a:xfrm>
            <a:off x="206197" y="3994111"/>
            <a:ext cx="3797221" cy="2318238"/>
          </a:xfrm>
          <a:custGeom>
            <a:avLst/>
            <a:gdLst/>
            <a:ahLst/>
            <a:cxnLst/>
            <a:rect l="l" t="t" r="r" b="b"/>
            <a:pathLst>
              <a:path w="4113656" h="2511425">
                <a:moveTo>
                  <a:pt x="19050" y="2492375"/>
                </a:moveTo>
                <a:lnTo>
                  <a:pt x="19050" y="19050"/>
                </a:lnTo>
                <a:lnTo>
                  <a:pt x="4094607" y="19050"/>
                </a:lnTo>
                <a:lnTo>
                  <a:pt x="4094607" y="2492375"/>
                </a:lnTo>
                <a:lnTo>
                  <a:pt x="19050" y="2492375"/>
                </a:lnTo>
                <a:close/>
              </a:path>
            </a:pathLst>
          </a:custGeom>
          <a:ln w="38100">
            <a:solidFill>
              <a:srgbClr val="4BACC6"/>
            </a:solidFill>
          </a:ln>
        </p:spPr>
        <p:txBody>
          <a:bodyPr wrap="square" lIns="0" tIns="0" rIns="0" bIns="0" rtlCol="0">
            <a:noAutofit/>
          </a:bodyPr>
          <a:lstStyle/>
          <a:p>
            <a:endParaRPr sz="1662">
              <a:solidFill>
                <a:prstClr val="black"/>
              </a:solidFill>
            </a:endParaRPr>
          </a:p>
        </p:txBody>
      </p:sp>
      <p:sp>
        <p:nvSpPr>
          <p:cNvPr id="20" name="text 1"/>
          <p:cNvSpPr txBox="1"/>
          <p:nvPr/>
        </p:nvSpPr>
        <p:spPr>
          <a:xfrm>
            <a:off x="1731147" y="3912270"/>
            <a:ext cx="921599" cy="198837"/>
          </a:xfrm>
          <a:prstGeom prst="rect">
            <a:avLst/>
          </a:prstGeom>
        </p:spPr>
        <p:txBody>
          <a:bodyPr vert="horz" wrap="none" lIns="0" tIns="0" rIns="0" bIns="0" rtlCol="0">
            <a:spAutoFit/>
          </a:bodyPr>
          <a:lstStyle/>
          <a:p>
            <a:r>
              <a:rPr sz="1292" b="1" spc="9" dirty="0">
                <a:solidFill>
                  <a:srgbClr val="FFFFFF"/>
                </a:solidFill>
                <a:latin typeface="Arial"/>
                <a:cs typeface="Arial"/>
              </a:rPr>
              <a:t>Description</a:t>
            </a:r>
            <a:endParaRPr sz="1292">
              <a:solidFill>
                <a:prstClr val="black"/>
              </a:solidFill>
              <a:latin typeface="Arial"/>
              <a:cs typeface="Arial"/>
            </a:endParaRPr>
          </a:p>
        </p:txBody>
      </p:sp>
      <p:sp>
        <p:nvSpPr>
          <p:cNvPr id="708" name="object 708"/>
          <p:cNvSpPr/>
          <p:nvPr/>
        </p:nvSpPr>
        <p:spPr>
          <a:xfrm>
            <a:off x="4141060" y="3994111"/>
            <a:ext cx="4712677" cy="2318238"/>
          </a:xfrm>
          <a:custGeom>
            <a:avLst/>
            <a:gdLst/>
            <a:ahLst/>
            <a:cxnLst/>
            <a:rect l="l" t="t" r="r" b="b"/>
            <a:pathLst>
              <a:path w="5105400" h="2511425">
                <a:moveTo>
                  <a:pt x="19050" y="2492375"/>
                </a:moveTo>
                <a:lnTo>
                  <a:pt x="19050" y="19050"/>
                </a:lnTo>
                <a:lnTo>
                  <a:pt x="5086350" y="19050"/>
                </a:lnTo>
                <a:lnTo>
                  <a:pt x="5086350" y="2492375"/>
                </a:lnTo>
                <a:lnTo>
                  <a:pt x="19050" y="2492375"/>
                </a:lnTo>
                <a:close/>
              </a:path>
            </a:pathLst>
          </a:custGeom>
          <a:ln w="38100">
            <a:solidFill>
              <a:srgbClr val="4BACC6"/>
            </a:solidFill>
          </a:ln>
        </p:spPr>
        <p:txBody>
          <a:bodyPr wrap="square" lIns="0" tIns="0" rIns="0" bIns="0" rtlCol="0">
            <a:noAutofit/>
          </a:bodyPr>
          <a:lstStyle/>
          <a:p>
            <a:endParaRPr sz="1662">
              <a:solidFill>
                <a:prstClr val="black"/>
              </a:solidFill>
            </a:endParaRPr>
          </a:p>
        </p:txBody>
      </p:sp>
      <p:sp>
        <p:nvSpPr>
          <p:cNvPr id="21" name="text 1"/>
          <p:cNvSpPr txBox="1"/>
          <p:nvPr/>
        </p:nvSpPr>
        <p:spPr>
          <a:xfrm>
            <a:off x="4253484" y="4315865"/>
            <a:ext cx="4428713" cy="553998"/>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Currently in the tender process for OBC consultant, facilitated</a:t>
            </a:r>
            <a:endParaRPr sz="1200">
              <a:solidFill>
                <a:prstClr val="black"/>
              </a:solidFill>
              <a:latin typeface="Arial"/>
              <a:cs typeface="Arial"/>
            </a:endParaRPr>
          </a:p>
          <a:p>
            <a:pPr marL="160376"/>
            <a:r>
              <a:rPr sz="1200" spc="9" dirty="0">
                <a:solidFill>
                  <a:prstClr val="black"/>
                </a:solidFill>
                <a:latin typeface="Arial"/>
                <a:cs typeface="Arial"/>
              </a:rPr>
              <a:t>by KPPIP. The OBC will analyze the integration of the existing</a:t>
            </a:r>
            <a:endParaRPr sz="1200">
              <a:solidFill>
                <a:prstClr val="black"/>
              </a:solidFill>
              <a:latin typeface="Arial"/>
              <a:cs typeface="Arial"/>
            </a:endParaRPr>
          </a:p>
          <a:p>
            <a:pPr marL="160376"/>
            <a:r>
              <a:rPr sz="1200" spc="9" dirty="0">
                <a:solidFill>
                  <a:prstClr val="black"/>
                </a:solidFill>
                <a:latin typeface="Arial"/>
                <a:cs typeface="Arial"/>
              </a:rPr>
              <a:t>port, Bitung SEZ, and Lembeh Island.</a:t>
            </a:r>
            <a:endParaRPr sz="1200">
              <a:solidFill>
                <a:prstClr val="black"/>
              </a:solidFill>
              <a:latin typeface="Arial"/>
              <a:cs typeface="Arial"/>
            </a:endParaRPr>
          </a:p>
        </p:txBody>
      </p:sp>
      <p:sp>
        <p:nvSpPr>
          <p:cNvPr id="22" name="text 1"/>
          <p:cNvSpPr txBox="1"/>
          <p:nvPr/>
        </p:nvSpPr>
        <p:spPr>
          <a:xfrm>
            <a:off x="4253484" y="4935195"/>
            <a:ext cx="4546053" cy="184666"/>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Land acquisition will be started after the completion of the OBC.</a:t>
            </a:r>
            <a:endParaRPr sz="1200">
              <a:solidFill>
                <a:prstClr val="black"/>
              </a:solidFill>
              <a:latin typeface="Arial"/>
              <a:cs typeface="Arial"/>
            </a:endParaRPr>
          </a:p>
        </p:txBody>
      </p:sp>
      <p:sp>
        <p:nvSpPr>
          <p:cNvPr id="23" name="text 1"/>
          <p:cNvSpPr txBox="1"/>
          <p:nvPr/>
        </p:nvSpPr>
        <p:spPr>
          <a:xfrm>
            <a:off x="4253484" y="5188413"/>
            <a:ext cx="4466351" cy="553998"/>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Private sector has the potential to participate as developer and</a:t>
            </a:r>
            <a:endParaRPr sz="1200">
              <a:solidFill>
                <a:prstClr val="black"/>
              </a:solidFill>
              <a:latin typeface="Arial"/>
              <a:cs typeface="Arial"/>
            </a:endParaRPr>
          </a:p>
          <a:p>
            <a:pPr marL="160376"/>
            <a:r>
              <a:rPr sz="1200" spc="9" dirty="0">
                <a:solidFill>
                  <a:prstClr val="black"/>
                </a:solidFill>
                <a:latin typeface="Arial"/>
                <a:cs typeface="Arial"/>
              </a:rPr>
              <a:t>operator of the port and terminal. The private role will be</a:t>
            </a:r>
            <a:endParaRPr sz="1200">
              <a:solidFill>
                <a:prstClr val="black"/>
              </a:solidFill>
              <a:latin typeface="Arial"/>
              <a:cs typeface="Arial"/>
            </a:endParaRPr>
          </a:p>
          <a:p>
            <a:pPr marL="160376"/>
            <a:r>
              <a:rPr sz="1200" spc="9" dirty="0">
                <a:solidFill>
                  <a:prstClr val="black"/>
                </a:solidFill>
                <a:latin typeface="Arial"/>
                <a:cs typeface="Arial"/>
              </a:rPr>
              <a:t>defined based on the OBC.</a:t>
            </a:r>
            <a:endParaRPr sz="1200">
              <a:solidFill>
                <a:prstClr val="black"/>
              </a:solidFill>
              <a:latin typeface="Arial"/>
              <a:cs typeface="Arial"/>
            </a:endParaRPr>
          </a:p>
        </p:txBody>
      </p:sp>
      <p:sp>
        <p:nvSpPr>
          <p:cNvPr id="24" name="text 1"/>
          <p:cNvSpPr txBox="1"/>
          <p:nvPr/>
        </p:nvSpPr>
        <p:spPr>
          <a:xfrm>
            <a:off x="4253484" y="5807369"/>
            <a:ext cx="4534831" cy="184666"/>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PT Pelindo IV is currently developing the existing port in Bitung.</a:t>
            </a:r>
            <a:endParaRPr sz="1200">
              <a:solidFill>
                <a:prstClr val="black"/>
              </a:solidFill>
              <a:latin typeface="Arial"/>
              <a:cs typeface="Arial"/>
            </a:endParaRPr>
          </a:p>
        </p:txBody>
      </p:sp>
      <p:pic>
        <p:nvPicPr>
          <p:cNvPr id="374" name="Image"/>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28032" y="3808828"/>
            <a:ext cx="3339670" cy="427658"/>
          </a:xfrm>
          <a:prstGeom prst="rect">
            <a:avLst/>
          </a:prstGeom>
        </p:spPr>
      </p:pic>
      <p:sp>
        <p:nvSpPr>
          <p:cNvPr id="709" name="object 709"/>
          <p:cNvSpPr/>
          <p:nvPr/>
        </p:nvSpPr>
        <p:spPr>
          <a:xfrm>
            <a:off x="4871290" y="3830785"/>
            <a:ext cx="3252216" cy="340755"/>
          </a:xfrm>
          <a:custGeom>
            <a:avLst/>
            <a:gdLst/>
            <a:ahLst/>
            <a:cxnLst/>
            <a:rect l="l" t="t" r="r" b="b"/>
            <a:pathLst>
              <a:path w="3523234" h="369151">
                <a:moveTo>
                  <a:pt x="0" y="369151"/>
                </a:moveTo>
                <a:lnTo>
                  <a:pt x="0" y="0"/>
                </a:lnTo>
                <a:lnTo>
                  <a:pt x="3523234" y="0"/>
                </a:lnTo>
                <a:lnTo>
                  <a:pt x="3523234" y="369151"/>
                </a:lnTo>
                <a:lnTo>
                  <a:pt x="0" y="36915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10" name="object 710"/>
          <p:cNvSpPr/>
          <p:nvPr/>
        </p:nvSpPr>
        <p:spPr>
          <a:xfrm>
            <a:off x="4866894" y="3826388"/>
            <a:ext cx="3261008" cy="349547"/>
          </a:xfrm>
          <a:custGeom>
            <a:avLst/>
            <a:gdLst/>
            <a:ahLst/>
            <a:cxnLst/>
            <a:rect l="l" t="t" r="r" b="b"/>
            <a:pathLst>
              <a:path w="3532759" h="378676">
                <a:moveTo>
                  <a:pt x="4763" y="373914"/>
                </a:moveTo>
                <a:lnTo>
                  <a:pt x="4763" y="4763"/>
                </a:lnTo>
                <a:lnTo>
                  <a:pt x="3527997" y="4763"/>
                </a:lnTo>
                <a:lnTo>
                  <a:pt x="3527997" y="373914"/>
                </a:lnTo>
                <a:lnTo>
                  <a:pt x="4763" y="373914"/>
                </a:lnTo>
                <a:close/>
              </a:path>
            </a:pathLst>
          </a:custGeom>
          <a:ln w="9525">
            <a:solidFill>
              <a:srgbClr val="4BACC6"/>
            </a:solidFill>
          </a:ln>
        </p:spPr>
        <p:txBody>
          <a:bodyPr wrap="square" lIns="0" tIns="0" rIns="0" bIns="0" rtlCol="0">
            <a:noAutofit/>
          </a:bodyPr>
          <a:lstStyle/>
          <a:p>
            <a:endParaRPr sz="1662">
              <a:solidFill>
                <a:prstClr val="black"/>
              </a:solidFill>
            </a:endParaRPr>
          </a:p>
        </p:txBody>
      </p:sp>
      <p:sp>
        <p:nvSpPr>
          <p:cNvPr id="25" name="text 1"/>
          <p:cNvSpPr txBox="1"/>
          <p:nvPr/>
        </p:nvSpPr>
        <p:spPr>
          <a:xfrm>
            <a:off x="5899756" y="3912270"/>
            <a:ext cx="1048942" cy="198837"/>
          </a:xfrm>
          <a:prstGeom prst="rect">
            <a:avLst/>
          </a:prstGeom>
        </p:spPr>
        <p:txBody>
          <a:bodyPr vert="horz" wrap="none" lIns="0" tIns="0" rIns="0" bIns="0" rtlCol="0">
            <a:spAutoFit/>
          </a:bodyPr>
          <a:lstStyle/>
          <a:p>
            <a:r>
              <a:rPr sz="1292" b="1" spc="9" dirty="0">
                <a:solidFill>
                  <a:srgbClr val="FFFFFF"/>
                </a:solidFill>
                <a:latin typeface="Arial"/>
                <a:cs typeface="Arial"/>
              </a:rPr>
              <a:t>Latest Status</a:t>
            </a:r>
            <a:endParaRPr sz="1292">
              <a:solidFill>
                <a:prstClr val="black"/>
              </a:solidFill>
              <a:latin typeface="Arial"/>
              <a:cs typeface="Arial"/>
            </a:endParaRPr>
          </a:p>
        </p:txBody>
      </p:sp>
      <p:sp>
        <p:nvSpPr>
          <p:cNvPr id="26" name="text 1"/>
          <p:cNvSpPr txBox="1"/>
          <p:nvPr/>
        </p:nvSpPr>
        <p:spPr>
          <a:xfrm>
            <a:off x="223781" y="373405"/>
            <a:ext cx="3021468" cy="564001"/>
          </a:xfrm>
          <a:prstGeom prst="rect">
            <a:avLst/>
          </a:prstGeom>
        </p:spPr>
        <p:txBody>
          <a:bodyPr vert="horz" wrap="none" lIns="0" tIns="0" rIns="0" bIns="0" rtlCol="0">
            <a:spAutoFit/>
          </a:bodyPr>
          <a:lstStyle/>
          <a:p>
            <a:r>
              <a:rPr sz="1846" b="1" spc="9" dirty="0">
                <a:solidFill>
                  <a:srgbClr val="2185C5"/>
                </a:solidFill>
                <a:latin typeface="Arial"/>
                <a:cs typeface="Arial"/>
              </a:rPr>
              <a:t>Selected Project Updates </a:t>
            </a:r>
            <a:endParaRPr sz="1846" dirty="0">
              <a:solidFill>
                <a:srgbClr val="2185C5"/>
              </a:solidFill>
              <a:latin typeface="Arial"/>
              <a:cs typeface="Arial"/>
            </a:endParaRPr>
          </a:p>
          <a:p>
            <a:r>
              <a:rPr sz="1819" spc="9" dirty="0">
                <a:solidFill>
                  <a:srgbClr val="2185C5"/>
                </a:solidFill>
                <a:latin typeface="Arial"/>
                <a:cs typeface="Arial"/>
              </a:rPr>
              <a:t>Bitung International Hub Port</a:t>
            </a:r>
            <a:endParaRPr sz="1754" dirty="0">
              <a:solidFill>
                <a:srgbClr val="2185C5"/>
              </a:solidFill>
              <a:latin typeface="Arial"/>
              <a:cs typeface="Arial"/>
            </a:endParaRPr>
          </a:p>
        </p:txBody>
      </p:sp>
      <p:pic>
        <p:nvPicPr>
          <p:cNvPr id="375" name="Image"/>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3781" y="1087550"/>
            <a:ext cx="3762052" cy="2606274"/>
          </a:xfrm>
          <a:prstGeom prst="rect">
            <a:avLst/>
          </a:prstGeom>
        </p:spPr>
      </p:pic>
      <p:sp>
        <p:nvSpPr>
          <p:cNvPr id="27" name="text 1"/>
          <p:cNvSpPr txBox="1"/>
          <p:nvPr/>
        </p:nvSpPr>
        <p:spPr>
          <a:xfrm>
            <a:off x="767533" y="6321206"/>
            <a:ext cx="44436" cy="92333"/>
          </a:xfrm>
          <a:prstGeom prst="rect">
            <a:avLst/>
          </a:prstGeom>
        </p:spPr>
        <p:txBody>
          <a:bodyPr vert="horz" wrap="none" lIns="0" tIns="0" rIns="0" bIns="0" rtlCol="0">
            <a:spAutoFit/>
          </a:bodyPr>
          <a:lstStyle/>
          <a:p>
            <a:r>
              <a:rPr sz="600" spc="9" dirty="0">
                <a:solidFill>
                  <a:prstClr val="black"/>
                </a:solidFill>
                <a:latin typeface="Arial"/>
                <a:cs typeface="Arial"/>
              </a:rPr>
              <a:t>1</a:t>
            </a:r>
            <a:endParaRPr sz="554">
              <a:solidFill>
                <a:prstClr val="black"/>
              </a:solidFill>
              <a:latin typeface="Arial"/>
              <a:cs typeface="Arial"/>
            </a:endParaRPr>
          </a:p>
        </p:txBody>
      </p:sp>
      <p:sp>
        <p:nvSpPr>
          <p:cNvPr id="28" name="text 1"/>
          <p:cNvSpPr txBox="1"/>
          <p:nvPr/>
        </p:nvSpPr>
        <p:spPr>
          <a:xfrm>
            <a:off x="811143" y="6322027"/>
            <a:ext cx="1008674" cy="142027"/>
          </a:xfrm>
          <a:prstGeom prst="rect">
            <a:avLst/>
          </a:prstGeom>
        </p:spPr>
        <p:txBody>
          <a:bodyPr vert="horz" wrap="none" lIns="0" tIns="0" rIns="0" bIns="0" rtlCol="0">
            <a:spAutoFit/>
          </a:bodyPr>
          <a:lstStyle/>
          <a:p>
            <a:r>
              <a:rPr sz="923" spc="9" dirty="0">
                <a:solidFill>
                  <a:prstClr val="black"/>
                </a:solidFill>
                <a:latin typeface="Arial"/>
                <a:cs typeface="Arial"/>
              </a:rPr>
              <a:t>) USD: IDR 13,000</a:t>
            </a:r>
            <a:endParaRPr sz="923">
              <a:solidFill>
                <a:prstClr val="black"/>
              </a:solidFill>
              <a:latin typeface="Arial"/>
              <a:cs typeface="Arial"/>
            </a:endParaRPr>
          </a:p>
        </p:txBody>
      </p:sp>
    </p:spTree>
    <p:extLst>
      <p:ext uri="{BB962C8B-B14F-4D97-AF65-F5344CB8AC3E}">
        <p14:creationId xmlns:p14="http://schemas.microsoft.com/office/powerpoint/2010/main" val="10832215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76" name="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3769"/>
            <a:ext cx="9144000" cy="6330462"/>
          </a:xfrm>
          <a:prstGeom prst="rect">
            <a:avLst/>
          </a:prstGeom>
        </p:spPr>
      </p:pic>
      <p:pic>
        <p:nvPicPr>
          <p:cNvPr id="377"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3828"/>
            <a:ext cx="9144000" cy="728296"/>
          </a:xfrm>
          <a:prstGeom prst="rect">
            <a:avLst/>
          </a:prstGeom>
        </p:spPr>
      </p:pic>
      <p:pic>
        <p:nvPicPr>
          <p:cNvPr id="379" name="Imag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71439" y="6276242"/>
            <a:ext cx="272562" cy="317988"/>
          </a:xfrm>
          <a:prstGeom prst="rect">
            <a:avLst/>
          </a:prstGeom>
        </p:spPr>
      </p:pic>
      <p:sp>
        <p:nvSpPr>
          <p:cNvPr id="2" name="text 1"/>
          <p:cNvSpPr txBox="1"/>
          <p:nvPr/>
        </p:nvSpPr>
        <p:spPr>
          <a:xfrm>
            <a:off x="318210" y="4280461"/>
            <a:ext cx="3542188" cy="738664"/>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The development of an international hub seaport</a:t>
            </a:r>
            <a:endParaRPr sz="1200">
              <a:solidFill>
                <a:prstClr val="black"/>
              </a:solidFill>
              <a:latin typeface="Arial"/>
              <a:cs typeface="Arial"/>
            </a:endParaRPr>
          </a:p>
          <a:p>
            <a:pPr marL="151935"/>
            <a:r>
              <a:rPr sz="1200" spc="9" dirty="0">
                <a:solidFill>
                  <a:prstClr val="black"/>
                </a:solidFill>
                <a:latin typeface="Arial"/>
                <a:cs typeface="Arial"/>
              </a:rPr>
              <a:t>as the gateway to Western Indonesia. The port is</a:t>
            </a:r>
            <a:endParaRPr sz="1200">
              <a:solidFill>
                <a:prstClr val="black"/>
              </a:solidFill>
              <a:latin typeface="Arial"/>
              <a:cs typeface="Arial"/>
            </a:endParaRPr>
          </a:p>
          <a:p>
            <a:pPr marL="151935"/>
            <a:r>
              <a:rPr sz="1200" spc="9" dirty="0">
                <a:solidFill>
                  <a:prstClr val="black"/>
                </a:solidFill>
                <a:latin typeface="Arial"/>
                <a:cs typeface="Arial"/>
              </a:rPr>
              <a:t>expected to serve transshipment cargo by 2.3</a:t>
            </a:r>
            <a:endParaRPr sz="1200">
              <a:solidFill>
                <a:prstClr val="black"/>
              </a:solidFill>
              <a:latin typeface="Arial"/>
              <a:cs typeface="Arial"/>
            </a:endParaRPr>
          </a:p>
          <a:p>
            <a:pPr marL="151935"/>
            <a:r>
              <a:rPr sz="1200" spc="9" dirty="0">
                <a:solidFill>
                  <a:prstClr val="black"/>
                </a:solidFill>
                <a:latin typeface="Arial"/>
                <a:cs typeface="Arial"/>
              </a:rPr>
              <a:t>million TEUs in 2030.</a:t>
            </a:r>
            <a:endParaRPr sz="1200">
              <a:solidFill>
                <a:prstClr val="black"/>
              </a:solidFill>
              <a:latin typeface="Arial"/>
              <a:cs typeface="Arial"/>
            </a:endParaRPr>
          </a:p>
        </p:txBody>
      </p:sp>
      <p:sp>
        <p:nvSpPr>
          <p:cNvPr id="3" name="text 1"/>
          <p:cNvSpPr txBox="1"/>
          <p:nvPr/>
        </p:nvSpPr>
        <p:spPr>
          <a:xfrm>
            <a:off x="318211" y="5082319"/>
            <a:ext cx="3504614" cy="923330"/>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The International Hub Port is expected to</a:t>
            </a:r>
            <a:endParaRPr sz="1200">
              <a:solidFill>
                <a:prstClr val="black"/>
              </a:solidFill>
              <a:latin typeface="Arial"/>
              <a:cs typeface="Arial"/>
            </a:endParaRPr>
          </a:p>
          <a:p>
            <a:pPr marL="151935"/>
            <a:r>
              <a:rPr sz="1200" spc="9" dirty="0">
                <a:solidFill>
                  <a:prstClr val="black"/>
                </a:solidFill>
                <a:latin typeface="Arial"/>
                <a:cs typeface="Arial"/>
              </a:rPr>
              <a:t>accommodate captive and transshipment cargos</a:t>
            </a:r>
            <a:endParaRPr sz="1200">
              <a:solidFill>
                <a:prstClr val="black"/>
              </a:solidFill>
              <a:latin typeface="Arial"/>
              <a:cs typeface="Arial"/>
            </a:endParaRPr>
          </a:p>
          <a:p>
            <a:pPr marL="151935"/>
            <a:r>
              <a:rPr sz="1200" spc="9" dirty="0">
                <a:solidFill>
                  <a:prstClr val="black"/>
                </a:solidFill>
                <a:latin typeface="Arial"/>
                <a:cs typeface="Arial"/>
              </a:rPr>
              <a:t>from international and domestic, especially from</a:t>
            </a:r>
            <a:endParaRPr sz="1200">
              <a:solidFill>
                <a:prstClr val="black"/>
              </a:solidFill>
              <a:latin typeface="Arial"/>
              <a:cs typeface="Arial"/>
            </a:endParaRPr>
          </a:p>
          <a:p>
            <a:pPr marL="151935"/>
            <a:r>
              <a:rPr sz="1200" spc="9" dirty="0">
                <a:solidFill>
                  <a:prstClr val="black"/>
                </a:solidFill>
                <a:latin typeface="Arial"/>
                <a:cs typeface="Arial"/>
              </a:rPr>
              <a:t>and to Sei Mangkei SEZ and Kuala Tanjung</a:t>
            </a:r>
            <a:endParaRPr sz="1200">
              <a:solidFill>
                <a:prstClr val="black"/>
              </a:solidFill>
              <a:latin typeface="Arial"/>
              <a:cs typeface="Arial"/>
            </a:endParaRPr>
          </a:p>
          <a:p>
            <a:pPr marL="151935"/>
            <a:r>
              <a:rPr sz="1200" spc="9" dirty="0">
                <a:solidFill>
                  <a:prstClr val="black"/>
                </a:solidFill>
                <a:latin typeface="Arial"/>
                <a:cs typeface="Arial"/>
              </a:rPr>
              <a:t>Industrial Zone.</a:t>
            </a:r>
            <a:endParaRPr sz="1200">
              <a:solidFill>
                <a:prstClr val="black"/>
              </a:solidFill>
              <a:latin typeface="Arial"/>
              <a:cs typeface="Arial"/>
            </a:endParaRPr>
          </a:p>
        </p:txBody>
      </p:sp>
      <p:pic>
        <p:nvPicPr>
          <p:cNvPr id="382" name="Image"/>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692" y="3784913"/>
            <a:ext cx="3339670" cy="427658"/>
          </a:xfrm>
          <a:prstGeom prst="rect">
            <a:avLst/>
          </a:prstGeom>
        </p:spPr>
      </p:pic>
      <p:sp>
        <p:nvSpPr>
          <p:cNvPr id="711" name="object 711"/>
          <p:cNvSpPr/>
          <p:nvPr/>
        </p:nvSpPr>
        <p:spPr>
          <a:xfrm>
            <a:off x="478759" y="3819244"/>
            <a:ext cx="3252216" cy="340755"/>
          </a:xfrm>
          <a:custGeom>
            <a:avLst/>
            <a:gdLst/>
            <a:ahLst/>
            <a:cxnLst/>
            <a:rect l="l" t="t" r="r" b="b"/>
            <a:pathLst>
              <a:path w="3523234" h="369151">
                <a:moveTo>
                  <a:pt x="0" y="369151"/>
                </a:moveTo>
                <a:lnTo>
                  <a:pt x="0" y="0"/>
                </a:lnTo>
                <a:lnTo>
                  <a:pt x="3523234" y="0"/>
                </a:lnTo>
                <a:lnTo>
                  <a:pt x="3523234" y="369151"/>
                </a:lnTo>
                <a:lnTo>
                  <a:pt x="0" y="36915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12" name="object 712"/>
          <p:cNvSpPr/>
          <p:nvPr/>
        </p:nvSpPr>
        <p:spPr>
          <a:xfrm>
            <a:off x="474292" y="3802825"/>
            <a:ext cx="3261008" cy="349547"/>
          </a:xfrm>
          <a:custGeom>
            <a:avLst/>
            <a:gdLst/>
            <a:ahLst/>
            <a:cxnLst/>
            <a:rect l="l" t="t" r="r" b="b"/>
            <a:pathLst>
              <a:path w="3532759" h="378676">
                <a:moveTo>
                  <a:pt x="4763" y="373914"/>
                </a:moveTo>
                <a:lnTo>
                  <a:pt x="4763" y="4763"/>
                </a:lnTo>
                <a:lnTo>
                  <a:pt x="3527997" y="4763"/>
                </a:lnTo>
                <a:lnTo>
                  <a:pt x="3527997" y="373914"/>
                </a:lnTo>
                <a:lnTo>
                  <a:pt x="4763" y="373914"/>
                </a:lnTo>
                <a:close/>
              </a:path>
            </a:pathLst>
          </a:custGeom>
          <a:ln w="9525">
            <a:solidFill>
              <a:srgbClr val="4BACC6"/>
            </a:solidFill>
          </a:ln>
        </p:spPr>
        <p:txBody>
          <a:bodyPr wrap="square" lIns="0" tIns="0" rIns="0" bIns="0" rtlCol="0">
            <a:noAutofit/>
          </a:bodyPr>
          <a:lstStyle/>
          <a:p>
            <a:endParaRPr sz="1662">
              <a:solidFill>
                <a:prstClr val="black"/>
              </a:solidFill>
            </a:endParaRPr>
          </a:p>
        </p:txBody>
      </p:sp>
      <p:sp>
        <p:nvSpPr>
          <p:cNvPr id="713" name="object 713"/>
          <p:cNvSpPr/>
          <p:nvPr/>
        </p:nvSpPr>
        <p:spPr>
          <a:xfrm>
            <a:off x="3847983" y="1087550"/>
            <a:ext cx="1848143" cy="281354"/>
          </a:xfrm>
          <a:custGeom>
            <a:avLst/>
            <a:gdLst/>
            <a:ahLst/>
            <a:cxnLst/>
            <a:rect l="l" t="t" r="r" b="b"/>
            <a:pathLst>
              <a:path w="2002155" h="304800">
                <a:moveTo>
                  <a:pt x="0" y="304800"/>
                </a:moveTo>
                <a:lnTo>
                  <a:pt x="0" y="0"/>
                </a:lnTo>
                <a:lnTo>
                  <a:pt x="2002155" y="0"/>
                </a:lnTo>
                <a:lnTo>
                  <a:pt x="2002155" y="304800"/>
                </a:lnTo>
                <a:lnTo>
                  <a:pt x="0" y="30480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14" name="object 714"/>
          <p:cNvSpPr/>
          <p:nvPr/>
        </p:nvSpPr>
        <p:spPr>
          <a:xfrm>
            <a:off x="5696009" y="1087550"/>
            <a:ext cx="3140143" cy="281354"/>
          </a:xfrm>
          <a:custGeom>
            <a:avLst/>
            <a:gdLst/>
            <a:ahLst/>
            <a:cxnLst/>
            <a:rect l="l" t="t" r="r" b="b"/>
            <a:pathLst>
              <a:path w="3401822" h="304800">
                <a:moveTo>
                  <a:pt x="0" y="304800"/>
                </a:moveTo>
                <a:lnTo>
                  <a:pt x="0" y="0"/>
                </a:lnTo>
                <a:lnTo>
                  <a:pt x="3401822" y="0"/>
                </a:lnTo>
                <a:lnTo>
                  <a:pt x="3401822" y="304800"/>
                </a:lnTo>
                <a:lnTo>
                  <a:pt x="0" y="30480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15" name="object 715"/>
          <p:cNvSpPr/>
          <p:nvPr/>
        </p:nvSpPr>
        <p:spPr>
          <a:xfrm>
            <a:off x="3847983" y="1368904"/>
            <a:ext cx="1848143" cy="281354"/>
          </a:xfrm>
          <a:custGeom>
            <a:avLst/>
            <a:gdLst/>
            <a:ahLst/>
            <a:cxnLst/>
            <a:rect l="l" t="t" r="r" b="b"/>
            <a:pathLst>
              <a:path w="2002155" h="304800">
                <a:moveTo>
                  <a:pt x="0" y="304800"/>
                </a:moveTo>
                <a:lnTo>
                  <a:pt x="0" y="0"/>
                </a:lnTo>
                <a:lnTo>
                  <a:pt x="2002155" y="0"/>
                </a:lnTo>
                <a:lnTo>
                  <a:pt x="2002155" y="304800"/>
                </a:lnTo>
                <a:lnTo>
                  <a:pt x="0" y="30480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16" name="object 716"/>
          <p:cNvSpPr/>
          <p:nvPr/>
        </p:nvSpPr>
        <p:spPr>
          <a:xfrm>
            <a:off x="5696009" y="1368904"/>
            <a:ext cx="3140143" cy="281354"/>
          </a:xfrm>
          <a:custGeom>
            <a:avLst/>
            <a:gdLst/>
            <a:ahLst/>
            <a:cxnLst/>
            <a:rect l="l" t="t" r="r" b="b"/>
            <a:pathLst>
              <a:path w="3401822" h="304800">
                <a:moveTo>
                  <a:pt x="0" y="304800"/>
                </a:moveTo>
                <a:lnTo>
                  <a:pt x="0" y="0"/>
                </a:lnTo>
                <a:lnTo>
                  <a:pt x="3401822" y="0"/>
                </a:lnTo>
                <a:lnTo>
                  <a:pt x="3401822" y="304800"/>
                </a:lnTo>
                <a:lnTo>
                  <a:pt x="0" y="30480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17" name="object 717"/>
          <p:cNvSpPr/>
          <p:nvPr/>
        </p:nvSpPr>
        <p:spPr>
          <a:xfrm>
            <a:off x="3847983" y="1650257"/>
            <a:ext cx="1848143" cy="478302"/>
          </a:xfrm>
          <a:custGeom>
            <a:avLst/>
            <a:gdLst/>
            <a:ahLst/>
            <a:cxnLst/>
            <a:rect l="l" t="t" r="r" b="b"/>
            <a:pathLst>
              <a:path w="2002155" h="518160">
                <a:moveTo>
                  <a:pt x="0" y="518160"/>
                </a:moveTo>
                <a:lnTo>
                  <a:pt x="0" y="0"/>
                </a:lnTo>
                <a:lnTo>
                  <a:pt x="2002155" y="0"/>
                </a:lnTo>
                <a:lnTo>
                  <a:pt x="2002155" y="518160"/>
                </a:lnTo>
                <a:lnTo>
                  <a:pt x="0" y="51816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18" name="object 718"/>
          <p:cNvSpPr/>
          <p:nvPr/>
        </p:nvSpPr>
        <p:spPr>
          <a:xfrm>
            <a:off x="5696009" y="1650257"/>
            <a:ext cx="3140143" cy="478302"/>
          </a:xfrm>
          <a:custGeom>
            <a:avLst/>
            <a:gdLst/>
            <a:ahLst/>
            <a:cxnLst/>
            <a:rect l="l" t="t" r="r" b="b"/>
            <a:pathLst>
              <a:path w="3401822" h="518160">
                <a:moveTo>
                  <a:pt x="0" y="518160"/>
                </a:moveTo>
                <a:lnTo>
                  <a:pt x="0" y="0"/>
                </a:lnTo>
                <a:lnTo>
                  <a:pt x="3401822" y="0"/>
                </a:lnTo>
                <a:lnTo>
                  <a:pt x="3401822" y="518160"/>
                </a:lnTo>
                <a:lnTo>
                  <a:pt x="0" y="51816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19" name="object 719"/>
          <p:cNvSpPr/>
          <p:nvPr/>
        </p:nvSpPr>
        <p:spPr>
          <a:xfrm>
            <a:off x="3847983" y="2128559"/>
            <a:ext cx="1848143" cy="675249"/>
          </a:xfrm>
          <a:custGeom>
            <a:avLst/>
            <a:gdLst/>
            <a:ahLst/>
            <a:cxnLst/>
            <a:rect l="l" t="t" r="r" b="b"/>
            <a:pathLst>
              <a:path w="2002155" h="731520">
                <a:moveTo>
                  <a:pt x="0" y="731520"/>
                </a:moveTo>
                <a:lnTo>
                  <a:pt x="0" y="0"/>
                </a:lnTo>
                <a:lnTo>
                  <a:pt x="2002155" y="0"/>
                </a:lnTo>
                <a:lnTo>
                  <a:pt x="2002155" y="731520"/>
                </a:lnTo>
                <a:lnTo>
                  <a:pt x="0" y="73152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20" name="object 720"/>
          <p:cNvSpPr/>
          <p:nvPr/>
        </p:nvSpPr>
        <p:spPr>
          <a:xfrm>
            <a:off x="5696009" y="2128559"/>
            <a:ext cx="3140143" cy="675249"/>
          </a:xfrm>
          <a:custGeom>
            <a:avLst/>
            <a:gdLst/>
            <a:ahLst/>
            <a:cxnLst/>
            <a:rect l="l" t="t" r="r" b="b"/>
            <a:pathLst>
              <a:path w="3401822" h="731520">
                <a:moveTo>
                  <a:pt x="0" y="731520"/>
                </a:moveTo>
                <a:lnTo>
                  <a:pt x="0" y="0"/>
                </a:lnTo>
                <a:lnTo>
                  <a:pt x="3401822" y="0"/>
                </a:lnTo>
                <a:lnTo>
                  <a:pt x="3401822" y="731520"/>
                </a:lnTo>
                <a:lnTo>
                  <a:pt x="0" y="73152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21" name="object 721"/>
          <p:cNvSpPr/>
          <p:nvPr/>
        </p:nvSpPr>
        <p:spPr>
          <a:xfrm>
            <a:off x="3847983" y="2803809"/>
            <a:ext cx="1848143" cy="478301"/>
          </a:xfrm>
          <a:custGeom>
            <a:avLst/>
            <a:gdLst/>
            <a:ahLst/>
            <a:cxnLst/>
            <a:rect l="l" t="t" r="r" b="b"/>
            <a:pathLst>
              <a:path w="2002155" h="518159">
                <a:moveTo>
                  <a:pt x="0" y="518160"/>
                </a:moveTo>
                <a:lnTo>
                  <a:pt x="0" y="0"/>
                </a:lnTo>
                <a:lnTo>
                  <a:pt x="2002155" y="0"/>
                </a:lnTo>
                <a:lnTo>
                  <a:pt x="2002155" y="518160"/>
                </a:lnTo>
                <a:lnTo>
                  <a:pt x="0" y="51816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22" name="object 722"/>
          <p:cNvSpPr/>
          <p:nvPr/>
        </p:nvSpPr>
        <p:spPr>
          <a:xfrm>
            <a:off x="5696009" y="2803809"/>
            <a:ext cx="3140143" cy="478301"/>
          </a:xfrm>
          <a:custGeom>
            <a:avLst/>
            <a:gdLst/>
            <a:ahLst/>
            <a:cxnLst/>
            <a:rect l="l" t="t" r="r" b="b"/>
            <a:pathLst>
              <a:path w="3401822" h="518159">
                <a:moveTo>
                  <a:pt x="0" y="518160"/>
                </a:moveTo>
                <a:lnTo>
                  <a:pt x="0" y="0"/>
                </a:lnTo>
                <a:lnTo>
                  <a:pt x="3401822" y="0"/>
                </a:lnTo>
                <a:lnTo>
                  <a:pt x="3401822" y="518160"/>
                </a:lnTo>
                <a:lnTo>
                  <a:pt x="0" y="51816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23" name="object 723"/>
          <p:cNvSpPr/>
          <p:nvPr/>
        </p:nvSpPr>
        <p:spPr>
          <a:xfrm>
            <a:off x="3847983" y="3282110"/>
            <a:ext cx="1848143" cy="363064"/>
          </a:xfrm>
          <a:custGeom>
            <a:avLst/>
            <a:gdLst/>
            <a:ahLst/>
            <a:cxnLst/>
            <a:rect l="l" t="t" r="r" b="b"/>
            <a:pathLst>
              <a:path w="2002155" h="393319">
                <a:moveTo>
                  <a:pt x="0" y="393319"/>
                </a:moveTo>
                <a:lnTo>
                  <a:pt x="0" y="0"/>
                </a:lnTo>
                <a:lnTo>
                  <a:pt x="2002155" y="0"/>
                </a:lnTo>
                <a:lnTo>
                  <a:pt x="2002155" y="393319"/>
                </a:lnTo>
                <a:lnTo>
                  <a:pt x="0" y="393319"/>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24" name="object 724"/>
          <p:cNvSpPr/>
          <p:nvPr/>
        </p:nvSpPr>
        <p:spPr>
          <a:xfrm>
            <a:off x="5696009" y="3282110"/>
            <a:ext cx="3140143" cy="363064"/>
          </a:xfrm>
          <a:custGeom>
            <a:avLst/>
            <a:gdLst/>
            <a:ahLst/>
            <a:cxnLst/>
            <a:rect l="l" t="t" r="r" b="b"/>
            <a:pathLst>
              <a:path w="3401822" h="393319">
                <a:moveTo>
                  <a:pt x="0" y="393319"/>
                </a:moveTo>
                <a:lnTo>
                  <a:pt x="0" y="0"/>
                </a:lnTo>
                <a:lnTo>
                  <a:pt x="3401822" y="0"/>
                </a:lnTo>
                <a:lnTo>
                  <a:pt x="3401822" y="393319"/>
                </a:lnTo>
                <a:lnTo>
                  <a:pt x="0" y="393319"/>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25" name="object 725"/>
          <p:cNvSpPr/>
          <p:nvPr/>
        </p:nvSpPr>
        <p:spPr>
          <a:xfrm>
            <a:off x="3847983" y="3645173"/>
            <a:ext cx="1848143" cy="281354"/>
          </a:xfrm>
          <a:custGeom>
            <a:avLst/>
            <a:gdLst/>
            <a:ahLst/>
            <a:cxnLst/>
            <a:rect l="l" t="t" r="r" b="b"/>
            <a:pathLst>
              <a:path w="2002155" h="304800">
                <a:moveTo>
                  <a:pt x="0" y="304800"/>
                </a:moveTo>
                <a:lnTo>
                  <a:pt x="0" y="0"/>
                </a:lnTo>
                <a:lnTo>
                  <a:pt x="2002155" y="0"/>
                </a:lnTo>
                <a:lnTo>
                  <a:pt x="2002155" y="304800"/>
                </a:lnTo>
                <a:lnTo>
                  <a:pt x="0" y="30480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26" name="object 726"/>
          <p:cNvSpPr/>
          <p:nvPr/>
        </p:nvSpPr>
        <p:spPr>
          <a:xfrm>
            <a:off x="5696009" y="3645173"/>
            <a:ext cx="3140143" cy="281354"/>
          </a:xfrm>
          <a:custGeom>
            <a:avLst/>
            <a:gdLst/>
            <a:ahLst/>
            <a:cxnLst/>
            <a:rect l="l" t="t" r="r" b="b"/>
            <a:pathLst>
              <a:path w="3401822" h="304800">
                <a:moveTo>
                  <a:pt x="0" y="304800"/>
                </a:moveTo>
                <a:lnTo>
                  <a:pt x="0" y="0"/>
                </a:lnTo>
                <a:lnTo>
                  <a:pt x="3401822" y="0"/>
                </a:lnTo>
                <a:lnTo>
                  <a:pt x="3401822" y="304800"/>
                </a:lnTo>
                <a:lnTo>
                  <a:pt x="0" y="30480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27" name="object 727"/>
          <p:cNvSpPr/>
          <p:nvPr/>
        </p:nvSpPr>
        <p:spPr>
          <a:xfrm>
            <a:off x="5690147" y="1075827"/>
            <a:ext cx="11723" cy="2862424"/>
          </a:xfrm>
          <a:custGeom>
            <a:avLst/>
            <a:gdLst/>
            <a:ahLst/>
            <a:cxnLst/>
            <a:rect l="l" t="t" r="r" b="b"/>
            <a:pathLst>
              <a:path w="12700" h="3100959">
                <a:moveTo>
                  <a:pt x="6350" y="6350"/>
                </a:moveTo>
                <a:lnTo>
                  <a:pt x="6350" y="3094609"/>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28" name="object 728"/>
          <p:cNvSpPr/>
          <p:nvPr/>
        </p:nvSpPr>
        <p:spPr>
          <a:xfrm>
            <a:off x="3836260" y="1363042"/>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29" name="object 729"/>
          <p:cNvSpPr/>
          <p:nvPr/>
        </p:nvSpPr>
        <p:spPr>
          <a:xfrm>
            <a:off x="3836260" y="1644396"/>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0" name="object 730"/>
          <p:cNvSpPr/>
          <p:nvPr/>
        </p:nvSpPr>
        <p:spPr>
          <a:xfrm>
            <a:off x="3836260" y="2122698"/>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1" name="object 731"/>
          <p:cNvSpPr/>
          <p:nvPr/>
        </p:nvSpPr>
        <p:spPr>
          <a:xfrm>
            <a:off x="3836260" y="2797947"/>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2" name="object 732"/>
          <p:cNvSpPr/>
          <p:nvPr/>
        </p:nvSpPr>
        <p:spPr>
          <a:xfrm>
            <a:off x="3836260" y="3276248"/>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3" name="object 733"/>
          <p:cNvSpPr/>
          <p:nvPr/>
        </p:nvSpPr>
        <p:spPr>
          <a:xfrm>
            <a:off x="3836260" y="3639312"/>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4" name="object 734"/>
          <p:cNvSpPr/>
          <p:nvPr/>
        </p:nvSpPr>
        <p:spPr>
          <a:xfrm>
            <a:off x="3842121" y="1075827"/>
            <a:ext cx="11723" cy="2862424"/>
          </a:xfrm>
          <a:custGeom>
            <a:avLst/>
            <a:gdLst/>
            <a:ahLst/>
            <a:cxnLst/>
            <a:rect l="l" t="t" r="r" b="b"/>
            <a:pathLst>
              <a:path w="12700" h="3100959">
                <a:moveTo>
                  <a:pt x="6350" y="6350"/>
                </a:moveTo>
                <a:lnTo>
                  <a:pt x="6350" y="3094609"/>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5" name="object 735"/>
          <p:cNvSpPr/>
          <p:nvPr/>
        </p:nvSpPr>
        <p:spPr>
          <a:xfrm>
            <a:off x="8830291" y="1075827"/>
            <a:ext cx="11723" cy="2862424"/>
          </a:xfrm>
          <a:custGeom>
            <a:avLst/>
            <a:gdLst/>
            <a:ahLst/>
            <a:cxnLst/>
            <a:rect l="l" t="t" r="r" b="b"/>
            <a:pathLst>
              <a:path w="12700" h="3100959">
                <a:moveTo>
                  <a:pt x="6350" y="6350"/>
                </a:moveTo>
                <a:lnTo>
                  <a:pt x="6350" y="3094609"/>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6" name="object 736"/>
          <p:cNvSpPr/>
          <p:nvPr/>
        </p:nvSpPr>
        <p:spPr>
          <a:xfrm>
            <a:off x="3836260" y="1081688"/>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37" name="object 737"/>
          <p:cNvSpPr/>
          <p:nvPr/>
        </p:nvSpPr>
        <p:spPr>
          <a:xfrm>
            <a:off x="3836260" y="3920666"/>
            <a:ext cx="5011615" cy="11723"/>
          </a:xfrm>
          <a:custGeom>
            <a:avLst/>
            <a:gdLst/>
            <a:ahLst/>
            <a:cxnLst/>
            <a:rect l="l" t="t" r="r" b="b"/>
            <a:pathLst>
              <a:path w="5429250" h="12700">
                <a:moveTo>
                  <a:pt x="6350" y="6350"/>
                </a:moveTo>
                <a:lnTo>
                  <a:pt x="542290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4" name="text 1"/>
          <p:cNvSpPr txBox="1"/>
          <p:nvPr/>
        </p:nvSpPr>
        <p:spPr>
          <a:xfrm>
            <a:off x="3933092" y="1140114"/>
            <a:ext cx="696922" cy="198837"/>
          </a:xfrm>
          <a:prstGeom prst="rect">
            <a:avLst/>
          </a:prstGeom>
        </p:spPr>
        <p:txBody>
          <a:bodyPr vert="horz" wrap="none" lIns="0" tIns="0" rIns="0" bIns="0" rtlCol="0">
            <a:spAutoFit/>
          </a:bodyPr>
          <a:lstStyle/>
          <a:p>
            <a:r>
              <a:rPr sz="1292" b="1" spc="9" dirty="0">
                <a:solidFill>
                  <a:srgbClr val="F2F2F2"/>
                </a:solidFill>
                <a:latin typeface="Arial"/>
                <a:cs typeface="Arial"/>
              </a:rPr>
              <a:t>Location</a:t>
            </a:r>
            <a:endParaRPr sz="1292">
              <a:solidFill>
                <a:prstClr val="black"/>
              </a:solidFill>
              <a:latin typeface="Arial"/>
              <a:cs typeface="Arial"/>
            </a:endParaRPr>
          </a:p>
        </p:txBody>
      </p:sp>
      <p:sp>
        <p:nvSpPr>
          <p:cNvPr id="5" name="text 1"/>
          <p:cNvSpPr txBox="1"/>
          <p:nvPr/>
        </p:nvSpPr>
        <p:spPr>
          <a:xfrm>
            <a:off x="5781235" y="1140114"/>
            <a:ext cx="1089016" cy="198837"/>
          </a:xfrm>
          <a:prstGeom prst="rect">
            <a:avLst/>
          </a:prstGeom>
        </p:spPr>
        <p:txBody>
          <a:bodyPr vert="horz" wrap="none" lIns="0" tIns="0" rIns="0" bIns="0" rtlCol="0">
            <a:spAutoFit/>
          </a:bodyPr>
          <a:lstStyle/>
          <a:p>
            <a:r>
              <a:rPr sz="1292" spc="9" dirty="0">
                <a:solidFill>
                  <a:prstClr val="black"/>
                </a:solidFill>
                <a:latin typeface="Arial"/>
                <a:cs typeface="Arial"/>
              </a:rPr>
              <a:t>North Sumatra</a:t>
            </a:r>
            <a:endParaRPr sz="1292">
              <a:solidFill>
                <a:prstClr val="black"/>
              </a:solidFill>
              <a:latin typeface="Arial"/>
              <a:cs typeface="Arial"/>
            </a:endParaRPr>
          </a:p>
        </p:txBody>
      </p:sp>
      <p:sp>
        <p:nvSpPr>
          <p:cNvPr id="6" name="text 1"/>
          <p:cNvSpPr txBox="1"/>
          <p:nvPr/>
        </p:nvSpPr>
        <p:spPr>
          <a:xfrm>
            <a:off x="3933092" y="1421468"/>
            <a:ext cx="1341586" cy="194669"/>
          </a:xfrm>
          <a:prstGeom prst="rect">
            <a:avLst/>
          </a:prstGeom>
        </p:spPr>
        <p:txBody>
          <a:bodyPr vert="horz" wrap="none" lIns="0" tIns="0" rIns="0" bIns="0" rtlCol="0">
            <a:spAutoFit/>
          </a:bodyPr>
          <a:lstStyle/>
          <a:p>
            <a:r>
              <a:rPr sz="1265" b="1" spc="9" dirty="0">
                <a:solidFill>
                  <a:srgbClr val="F2F2F2"/>
                </a:solidFill>
                <a:latin typeface="Arial"/>
                <a:cs typeface="Arial"/>
              </a:rPr>
              <a:t>Investment Value</a:t>
            </a:r>
            <a:endParaRPr sz="1200">
              <a:solidFill>
                <a:prstClr val="black"/>
              </a:solidFill>
              <a:latin typeface="Arial"/>
              <a:cs typeface="Arial"/>
            </a:endParaRPr>
          </a:p>
        </p:txBody>
      </p:sp>
      <p:sp>
        <p:nvSpPr>
          <p:cNvPr id="7" name="text 1"/>
          <p:cNvSpPr txBox="1"/>
          <p:nvPr/>
        </p:nvSpPr>
        <p:spPr>
          <a:xfrm>
            <a:off x="5781236" y="1421468"/>
            <a:ext cx="2727285" cy="194669"/>
          </a:xfrm>
          <a:prstGeom prst="rect">
            <a:avLst/>
          </a:prstGeom>
        </p:spPr>
        <p:txBody>
          <a:bodyPr vert="horz" wrap="none" lIns="0" tIns="0" rIns="0" bIns="0" rtlCol="0">
            <a:spAutoFit/>
          </a:bodyPr>
          <a:lstStyle/>
          <a:p>
            <a:r>
              <a:rPr sz="1265" spc="9" dirty="0">
                <a:solidFill>
                  <a:prstClr val="black"/>
                </a:solidFill>
                <a:latin typeface="Arial"/>
                <a:cs typeface="Arial"/>
              </a:rPr>
              <a:t>Estimated US$ 2.25 billion  (Phase II)</a:t>
            </a:r>
            <a:endParaRPr sz="1200">
              <a:solidFill>
                <a:prstClr val="black"/>
              </a:solidFill>
              <a:latin typeface="Arial"/>
              <a:cs typeface="Arial"/>
            </a:endParaRPr>
          </a:p>
        </p:txBody>
      </p:sp>
      <p:sp>
        <p:nvSpPr>
          <p:cNvPr id="8" name="text 1"/>
          <p:cNvSpPr txBox="1"/>
          <p:nvPr/>
        </p:nvSpPr>
        <p:spPr>
          <a:xfrm>
            <a:off x="7704640" y="1421883"/>
            <a:ext cx="63672" cy="134973"/>
          </a:xfrm>
          <a:prstGeom prst="rect">
            <a:avLst/>
          </a:prstGeom>
        </p:spPr>
        <p:txBody>
          <a:bodyPr vert="horz" wrap="none" lIns="0" tIns="0" rIns="0" bIns="0" rtlCol="0">
            <a:spAutoFit/>
          </a:bodyPr>
          <a:lstStyle/>
          <a:p>
            <a:r>
              <a:rPr sz="877" spc="9" dirty="0">
                <a:solidFill>
                  <a:prstClr val="black"/>
                </a:solidFill>
                <a:latin typeface="Arial"/>
                <a:cs typeface="Arial"/>
              </a:rPr>
              <a:t>1</a:t>
            </a:r>
            <a:endParaRPr sz="831">
              <a:solidFill>
                <a:prstClr val="black"/>
              </a:solidFill>
              <a:latin typeface="Arial"/>
              <a:cs typeface="Arial"/>
            </a:endParaRPr>
          </a:p>
        </p:txBody>
      </p:sp>
      <p:sp>
        <p:nvSpPr>
          <p:cNvPr id="9" name="text 1"/>
          <p:cNvSpPr txBox="1"/>
          <p:nvPr/>
        </p:nvSpPr>
        <p:spPr>
          <a:xfrm>
            <a:off x="3933092" y="1702822"/>
            <a:ext cx="1322606" cy="194669"/>
          </a:xfrm>
          <a:prstGeom prst="rect">
            <a:avLst/>
          </a:prstGeom>
        </p:spPr>
        <p:txBody>
          <a:bodyPr vert="horz" wrap="none" lIns="0" tIns="0" rIns="0" bIns="0" rtlCol="0">
            <a:spAutoFit/>
          </a:bodyPr>
          <a:lstStyle/>
          <a:p>
            <a:r>
              <a:rPr sz="1265" b="1" spc="9" dirty="0">
                <a:solidFill>
                  <a:srgbClr val="F2F2F2"/>
                </a:solidFill>
                <a:latin typeface="Arial"/>
                <a:cs typeface="Arial"/>
              </a:rPr>
              <a:t>Funding Scheme</a:t>
            </a:r>
            <a:endParaRPr sz="1200">
              <a:solidFill>
                <a:prstClr val="black"/>
              </a:solidFill>
              <a:latin typeface="Arial"/>
              <a:cs typeface="Arial"/>
            </a:endParaRPr>
          </a:p>
        </p:txBody>
      </p:sp>
      <p:sp>
        <p:nvSpPr>
          <p:cNvPr id="10" name="text 1"/>
          <p:cNvSpPr txBox="1"/>
          <p:nvPr/>
        </p:nvSpPr>
        <p:spPr>
          <a:xfrm>
            <a:off x="5781236" y="1702821"/>
            <a:ext cx="2452659" cy="393506"/>
          </a:xfrm>
          <a:prstGeom prst="rect">
            <a:avLst/>
          </a:prstGeom>
        </p:spPr>
        <p:txBody>
          <a:bodyPr vert="horz" wrap="none" lIns="0" tIns="0" rIns="0" bIns="0" rtlCol="0">
            <a:spAutoFit/>
          </a:bodyPr>
          <a:lstStyle/>
          <a:p>
            <a:r>
              <a:rPr sz="1265" i="1" spc="9" dirty="0">
                <a:solidFill>
                  <a:prstClr val="black"/>
                </a:solidFill>
                <a:latin typeface="Arial"/>
                <a:cs typeface="Arial"/>
              </a:rPr>
              <a:t>Landlord </a:t>
            </a:r>
            <a:r>
              <a:rPr sz="1265" spc="9" dirty="0">
                <a:solidFill>
                  <a:prstClr val="black"/>
                </a:solidFill>
                <a:latin typeface="Arial"/>
                <a:cs typeface="Arial"/>
              </a:rPr>
              <a:t>model via assignment to</a:t>
            </a:r>
            <a:endParaRPr sz="1200">
              <a:solidFill>
                <a:prstClr val="black"/>
              </a:solidFill>
              <a:latin typeface="Arial"/>
              <a:cs typeface="Arial"/>
            </a:endParaRPr>
          </a:p>
          <a:p>
            <a:r>
              <a:rPr sz="1292" spc="9" dirty="0">
                <a:solidFill>
                  <a:prstClr val="black"/>
                </a:solidFill>
                <a:latin typeface="Arial"/>
                <a:cs typeface="Arial"/>
              </a:rPr>
              <a:t>Pelindo I (to be determined)</a:t>
            </a:r>
            <a:endParaRPr sz="1292">
              <a:solidFill>
                <a:prstClr val="black"/>
              </a:solidFill>
              <a:latin typeface="Arial"/>
              <a:cs typeface="Arial"/>
            </a:endParaRPr>
          </a:p>
        </p:txBody>
      </p:sp>
      <p:sp>
        <p:nvSpPr>
          <p:cNvPr id="11" name="text 1"/>
          <p:cNvSpPr txBox="1"/>
          <p:nvPr/>
        </p:nvSpPr>
        <p:spPr>
          <a:xfrm>
            <a:off x="3933092" y="2181123"/>
            <a:ext cx="1157496" cy="592342"/>
          </a:xfrm>
          <a:prstGeom prst="rect">
            <a:avLst/>
          </a:prstGeom>
        </p:spPr>
        <p:txBody>
          <a:bodyPr vert="horz" wrap="none" lIns="0" tIns="0" rIns="0" bIns="0" rtlCol="0">
            <a:spAutoFit/>
          </a:bodyPr>
          <a:lstStyle/>
          <a:p>
            <a:r>
              <a:rPr sz="1292" b="1" spc="9" dirty="0">
                <a:solidFill>
                  <a:srgbClr val="F2F2F2"/>
                </a:solidFill>
                <a:latin typeface="Arial"/>
                <a:cs typeface="Arial"/>
              </a:rPr>
              <a:t>Contact</a:t>
            </a:r>
            <a:endParaRPr sz="1292">
              <a:solidFill>
                <a:prstClr val="black"/>
              </a:solidFill>
              <a:latin typeface="Arial"/>
              <a:cs typeface="Arial"/>
            </a:endParaRPr>
          </a:p>
          <a:p>
            <a:r>
              <a:rPr sz="1265" b="1" spc="9" dirty="0">
                <a:solidFill>
                  <a:srgbClr val="F2F2F2"/>
                </a:solidFill>
                <a:latin typeface="Arial"/>
                <a:cs typeface="Arial"/>
              </a:rPr>
              <a:t>Person/Project</a:t>
            </a:r>
            <a:endParaRPr sz="1200">
              <a:solidFill>
                <a:prstClr val="black"/>
              </a:solidFill>
              <a:latin typeface="Arial"/>
              <a:cs typeface="Arial"/>
            </a:endParaRPr>
          </a:p>
          <a:p>
            <a:r>
              <a:rPr sz="1292" b="1" spc="9" dirty="0">
                <a:solidFill>
                  <a:srgbClr val="F2F2F2"/>
                </a:solidFill>
                <a:latin typeface="Arial"/>
                <a:cs typeface="Arial"/>
              </a:rPr>
              <a:t>Owner</a:t>
            </a:r>
            <a:endParaRPr sz="1292">
              <a:solidFill>
                <a:prstClr val="black"/>
              </a:solidFill>
              <a:latin typeface="Arial"/>
              <a:cs typeface="Arial"/>
            </a:endParaRPr>
          </a:p>
        </p:txBody>
      </p:sp>
      <p:sp>
        <p:nvSpPr>
          <p:cNvPr id="12" name="text 1"/>
          <p:cNvSpPr txBox="1"/>
          <p:nvPr/>
        </p:nvSpPr>
        <p:spPr>
          <a:xfrm>
            <a:off x="5781236" y="2181123"/>
            <a:ext cx="2034211" cy="393506"/>
          </a:xfrm>
          <a:prstGeom prst="rect">
            <a:avLst/>
          </a:prstGeom>
        </p:spPr>
        <p:txBody>
          <a:bodyPr vert="horz" wrap="none" lIns="0" tIns="0" rIns="0" bIns="0" rtlCol="0">
            <a:spAutoFit/>
          </a:bodyPr>
          <a:lstStyle/>
          <a:p>
            <a:r>
              <a:rPr sz="1265" spc="9" dirty="0">
                <a:solidFill>
                  <a:prstClr val="black"/>
                </a:solidFill>
                <a:latin typeface="Arial"/>
                <a:cs typeface="Arial"/>
              </a:rPr>
              <a:t>rip.sd1pelpeng@gmail.com/</a:t>
            </a:r>
            <a:endParaRPr sz="1200">
              <a:solidFill>
                <a:prstClr val="black"/>
              </a:solidFill>
              <a:latin typeface="Arial"/>
              <a:cs typeface="Arial"/>
            </a:endParaRPr>
          </a:p>
          <a:p>
            <a:r>
              <a:rPr sz="1292" spc="9" dirty="0">
                <a:solidFill>
                  <a:prstClr val="black"/>
                </a:solidFill>
                <a:latin typeface="Arial"/>
                <a:cs typeface="Arial"/>
              </a:rPr>
              <a:t>Ministry of Transportation</a:t>
            </a:r>
            <a:endParaRPr sz="1292">
              <a:solidFill>
                <a:prstClr val="black"/>
              </a:solidFill>
              <a:latin typeface="Arial"/>
              <a:cs typeface="Arial"/>
            </a:endParaRPr>
          </a:p>
        </p:txBody>
      </p:sp>
      <p:sp>
        <p:nvSpPr>
          <p:cNvPr id="13" name="text 1"/>
          <p:cNvSpPr txBox="1"/>
          <p:nvPr/>
        </p:nvSpPr>
        <p:spPr>
          <a:xfrm>
            <a:off x="3933093" y="2856607"/>
            <a:ext cx="1486369" cy="393506"/>
          </a:xfrm>
          <a:prstGeom prst="rect">
            <a:avLst/>
          </a:prstGeom>
        </p:spPr>
        <p:txBody>
          <a:bodyPr vert="horz" wrap="none" lIns="0" tIns="0" rIns="0" bIns="0" rtlCol="0">
            <a:spAutoFit/>
          </a:bodyPr>
          <a:lstStyle/>
          <a:p>
            <a:r>
              <a:rPr sz="1292" b="1" spc="9" dirty="0">
                <a:solidFill>
                  <a:srgbClr val="F2F2F2"/>
                </a:solidFill>
                <a:latin typeface="Arial"/>
                <a:cs typeface="Arial"/>
              </a:rPr>
              <a:t>Estimated</a:t>
            </a:r>
            <a:endParaRPr sz="1292">
              <a:solidFill>
                <a:prstClr val="black"/>
              </a:solidFill>
              <a:latin typeface="Arial"/>
              <a:cs typeface="Arial"/>
            </a:endParaRPr>
          </a:p>
          <a:p>
            <a:r>
              <a:rPr sz="1265" b="1" spc="9" dirty="0">
                <a:solidFill>
                  <a:srgbClr val="F2F2F2"/>
                </a:solidFill>
                <a:latin typeface="Arial"/>
                <a:cs typeface="Arial"/>
              </a:rPr>
              <a:t>Concession Period</a:t>
            </a:r>
            <a:endParaRPr sz="1200">
              <a:solidFill>
                <a:prstClr val="black"/>
              </a:solidFill>
              <a:latin typeface="Arial"/>
              <a:cs typeface="Arial"/>
            </a:endParaRPr>
          </a:p>
        </p:txBody>
      </p:sp>
      <p:sp>
        <p:nvSpPr>
          <p:cNvPr id="14" name="text 1"/>
          <p:cNvSpPr txBox="1"/>
          <p:nvPr/>
        </p:nvSpPr>
        <p:spPr>
          <a:xfrm>
            <a:off x="5781236" y="2856607"/>
            <a:ext cx="1386533" cy="194669"/>
          </a:xfrm>
          <a:prstGeom prst="rect">
            <a:avLst/>
          </a:prstGeom>
        </p:spPr>
        <p:txBody>
          <a:bodyPr vert="horz" wrap="none" lIns="0" tIns="0" rIns="0" bIns="0" rtlCol="0">
            <a:spAutoFit/>
          </a:bodyPr>
          <a:lstStyle/>
          <a:p>
            <a:r>
              <a:rPr sz="1265" spc="9" dirty="0">
                <a:solidFill>
                  <a:prstClr val="black"/>
                </a:solidFill>
                <a:latin typeface="Arial"/>
                <a:cs typeface="Arial"/>
              </a:rPr>
              <a:t>Not yet determined</a:t>
            </a:r>
            <a:endParaRPr sz="1200">
              <a:solidFill>
                <a:prstClr val="black"/>
              </a:solidFill>
              <a:latin typeface="Arial"/>
              <a:cs typeface="Arial"/>
            </a:endParaRPr>
          </a:p>
        </p:txBody>
      </p:sp>
      <p:sp>
        <p:nvSpPr>
          <p:cNvPr id="15" name="text 1"/>
          <p:cNvSpPr txBox="1"/>
          <p:nvPr/>
        </p:nvSpPr>
        <p:spPr>
          <a:xfrm>
            <a:off x="3933093" y="3334909"/>
            <a:ext cx="1559979" cy="194669"/>
          </a:xfrm>
          <a:prstGeom prst="rect">
            <a:avLst/>
          </a:prstGeom>
        </p:spPr>
        <p:txBody>
          <a:bodyPr vert="horz" wrap="none" lIns="0" tIns="0" rIns="0" bIns="0" rtlCol="0">
            <a:spAutoFit/>
          </a:bodyPr>
          <a:lstStyle/>
          <a:p>
            <a:r>
              <a:rPr sz="1265" b="1" spc="9" dirty="0">
                <a:solidFill>
                  <a:srgbClr val="F2F2F2"/>
                </a:solidFill>
                <a:latin typeface="Arial"/>
                <a:cs typeface="Arial"/>
              </a:rPr>
              <a:t>Target Construction</a:t>
            </a:r>
            <a:endParaRPr sz="1200">
              <a:solidFill>
                <a:prstClr val="black"/>
              </a:solidFill>
              <a:latin typeface="Arial"/>
              <a:cs typeface="Arial"/>
            </a:endParaRPr>
          </a:p>
        </p:txBody>
      </p:sp>
      <p:sp>
        <p:nvSpPr>
          <p:cNvPr id="16" name="text 1"/>
          <p:cNvSpPr txBox="1"/>
          <p:nvPr/>
        </p:nvSpPr>
        <p:spPr>
          <a:xfrm>
            <a:off x="5781235" y="3334909"/>
            <a:ext cx="1620828" cy="194669"/>
          </a:xfrm>
          <a:prstGeom prst="rect">
            <a:avLst/>
          </a:prstGeom>
        </p:spPr>
        <p:txBody>
          <a:bodyPr vert="horz" wrap="none" lIns="0" tIns="0" rIns="0" bIns="0" rtlCol="0">
            <a:spAutoFit/>
          </a:bodyPr>
          <a:lstStyle/>
          <a:p>
            <a:r>
              <a:rPr sz="1265" spc="9" dirty="0">
                <a:solidFill>
                  <a:prstClr val="black"/>
                </a:solidFill>
                <a:latin typeface="Arial"/>
                <a:cs typeface="Arial"/>
              </a:rPr>
              <a:t>Estimated in mid 2019</a:t>
            </a:r>
            <a:endParaRPr sz="1200">
              <a:solidFill>
                <a:prstClr val="black"/>
              </a:solidFill>
              <a:latin typeface="Arial"/>
              <a:cs typeface="Arial"/>
            </a:endParaRPr>
          </a:p>
        </p:txBody>
      </p:sp>
      <p:sp>
        <p:nvSpPr>
          <p:cNvPr id="17" name="text 1"/>
          <p:cNvSpPr txBox="1"/>
          <p:nvPr/>
        </p:nvSpPr>
        <p:spPr>
          <a:xfrm>
            <a:off x="3933093" y="3698089"/>
            <a:ext cx="1335045" cy="198837"/>
          </a:xfrm>
          <a:prstGeom prst="rect">
            <a:avLst/>
          </a:prstGeom>
        </p:spPr>
        <p:txBody>
          <a:bodyPr vert="horz" wrap="none" lIns="0" tIns="0" rIns="0" bIns="0" rtlCol="0">
            <a:spAutoFit/>
          </a:bodyPr>
          <a:lstStyle/>
          <a:p>
            <a:r>
              <a:rPr sz="1292" b="1" spc="9" dirty="0">
                <a:solidFill>
                  <a:srgbClr val="F2F2F2"/>
                </a:solidFill>
                <a:latin typeface="Arial"/>
                <a:cs typeface="Arial"/>
              </a:rPr>
              <a:t>Target Operation</a:t>
            </a:r>
            <a:endParaRPr sz="1292">
              <a:solidFill>
                <a:prstClr val="black"/>
              </a:solidFill>
              <a:latin typeface="Arial"/>
              <a:cs typeface="Arial"/>
            </a:endParaRPr>
          </a:p>
        </p:txBody>
      </p:sp>
      <p:sp>
        <p:nvSpPr>
          <p:cNvPr id="18" name="text 1"/>
          <p:cNvSpPr txBox="1"/>
          <p:nvPr/>
        </p:nvSpPr>
        <p:spPr>
          <a:xfrm>
            <a:off x="5781236" y="3698089"/>
            <a:ext cx="1342099" cy="198837"/>
          </a:xfrm>
          <a:prstGeom prst="rect">
            <a:avLst/>
          </a:prstGeom>
        </p:spPr>
        <p:txBody>
          <a:bodyPr vert="horz" wrap="none" lIns="0" tIns="0" rIns="0" bIns="0" rtlCol="0">
            <a:spAutoFit/>
          </a:bodyPr>
          <a:lstStyle/>
          <a:p>
            <a:r>
              <a:rPr sz="1292" spc="9" dirty="0">
                <a:solidFill>
                  <a:prstClr val="black"/>
                </a:solidFill>
                <a:latin typeface="Arial"/>
                <a:cs typeface="Arial"/>
              </a:rPr>
              <a:t>Estimated in 2021</a:t>
            </a:r>
            <a:endParaRPr sz="1292">
              <a:solidFill>
                <a:prstClr val="black"/>
              </a:solidFill>
              <a:latin typeface="Arial"/>
              <a:cs typeface="Arial"/>
            </a:endParaRPr>
          </a:p>
        </p:txBody>
      </p:sp>
      <p:sp>
        <p:nvSpPr>
          <p:cNvPr id="738" name="object 738"/>
          <p:cNvSpPr/>
          <p:nvPr/>
        </p:nvSpPr>
        <p:spPr>
          <a:xfrm>
            <a:off x="206197" y="3970513"/>
            <a:ext cx="3797221" cy="2318238"/>
          </a:xfrm>
          <a:custGeom>
            <a:avLst/>
            <a:gdLst/>
            <a:ahLst/>
            <a:cxnLst/>
            <a:rect l="l" t="t" r="r" b="b"/>
            <a:pathLst>
              <a:path w="4113656" h="2511425">
                <a:moveTo>
                  <a:pt x="19050" y="2492375"/>
                </a:moveTo>
                <a:lnTo>
                  <a:pt x="19050" y="19050"/>
                </a:lnTo>
                <a:lnTo>
                  <a:pt x="4094607" y="19050"/>
                </a:lnTo>
                <a:lnTo>
                  <a:pt x="4094607" y="2492375"/>
                </a:lnTo>
                <a:lnTo>
                  <a:pt x="19050" y="2492375"/>
                </a:lnTo>
                <a:close/>
              </a:path>
            </a:pathLst>
          </a:custGeom>
          <a:ln w="38100">
            <a:solidFill>
              <a:srgbClr val="4BACC6"/>
            </a:solidFill>
          </a:ln>
        </p:spPr>
        <p:txBody>
          <a:bodyPr wrap="square" lIns="0" tIns="0" rIns="0" bIns="0" rtlCol="0">
            <a:noAutofit/>
          </a:bodyPr>
          <a:lstStyle/>
          <a:p>
            <a:endParaRPr sz="1662">
              <a:solidFill>
                <a:prstClr val="black"/>
              </a:solidFill>
            </a:endParaRPr>
          </a:p>
        </p:txBody>
      </p:sp>
      <p:sp>
        <p:nvSpPr>
          <p:cNvPr id="19" name="text 1"/>
          <p:cNvSpPr txBox="1"/>
          <p:nvPr/>
        </p:nvSpPr>
        <p:spPr>
          <a:xfrm>
            <a:off x="1731147" y="3888589"/>
            <a:ext cx="921599" cy="198837"/>
          </a:xfrm>
          <a:prstGeom prst="rect">
            <a:avLst/>
          </a:prstGeom>
        </p:spPr>
        <p:txBody>
          <a:bodyPr vert="horz" wrap="none" lIns="0" tIns="0" rIns="0" bIns="0" rtlCol="0">
            <a:spAutoFit/>
          </a:bodyPr>
          <a:lstStyle/>
          <a:p>
            <a:r>
              <a:rPr sz="1292" b="1" spc="9" dirty="0">
                <a:solidFill>
                  <a:srgbClr val="FFFFFF"/>
                </a:solidFill>
                <a:latin typeface="Arial"/>
                <a:cs typeface="Arial"/>
              </a:rPr>
              <a:t>Description</a:t>
            </a:r>
            <a:endParaRPr sz="1292">
              <a:solidFill>
                <a:prstClr val="black"/>
              </a:solidFill>
              <a:latin typeface="Arial"/>
              <a:cs typeface="Arial"/>
            </a:endParaRPr>
          </a:p>
        </p:txBody>
      </p:sp>
      <p:sp>
        <p:nvSpPr>
          <p:cNvPr id="739" name="object 739"/>
          <p:cNvSpPr/>
          <p:nvPr/>
        </p:nvSpPr>
        <p:spPr>
          <a:xfrm>
            <a:off x="4141060" y="3970513"/>
            <a:ext cx="4712677" cy="2318238"/>
          </a:xfrm>
          <a:custGeom>
            <a:avLst/>
            <a:gdLst/>
            <a:ahLst/>
            <a:cxnLst/>
            <a:rect l="l" t="t" r="r" b="b"/>
            <a:pathLst>
              <a:path w="5105400" h="2511425">
                <a:moveTo>
                  <a:pt x="19050" y="2492375"/>
                </a:moveTo>
                <a:lnTo>
                  <a:pt x="19050" y="19050"/>
                </a:lnTo>
                <a:lnTo>
                  <a:pt x="5086350" y="19050"/>
                </a:lnTo>
                <a:lnTo>
                  <a:pt x="5086350" y="2492375"/>
                </a:lnTo>
                <a:lnTo>
                  <a:pt x="19050" y="2492375"/>
                </a:lnTo>
                <a:close/>
              </a:path>
            </a:pathLst>
          </a:custGeom>
          <a:ln w="38100">
            <a:solidFill>
              <a:srgbClr val="4BACC6"/>
            </a:solidFill>
          </a:ln>
        </p:spPr>
        <p:txBody>
          <a:bodyPr wrap="square" lIns="0" tIns="0" rIns="0" bIns="0" rtlCol="0">
            <a:noAutofit/>
          </a:bodyPr>
          <a:lstStyle/>
          <a:p>
            <a:endParaRPr sz="1662">
              <a:solidFill>
                <a:prstClr val="black"/>
              </a:solidFill>
            </a:endParaRPr>
          </a:p>
        </p:txBody>
      </p:sp>
      <p:sp>
        <p:nvSpPr>
          <p:cNvPr id="20" name="text 1"/>
          <p:cNvSpPr txBox="1"/>
          <p:nvPr/>
        </p:nvSpPr>
        <p:spPr>
          <a:xfrm>
            <a:off x="4253484" y="4240485"/>
            <a:ext cx="4592539" cy="369332"/>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The Outline Business Case (OBC) has been completed and</a:t>
            </a:r>
            <a:endParaRPr sz="1200">
              <a:solidFill>
                <a:prstClr val="black"/>
              </a:solidFill>
              <a:latin typeface="Arial"/>
              <a:cs typeface="Arial"/>
            </a:endParaRPr>
          </a:p>
          <a:p>
            <a:pPr marL="151935"/>
            <a:r>
              <a:rPr sz="1200" spc="9" dirty="0">
                <a:solidFill>
                  <a:prstClr val="black"/>
                </a:solidFill>
                <a:latin typeface="Arial"/>
                <a:cs typeface="Arial"/>
              </a:rPr>
              <a:t>distributed to stakeholders. The OBC’s objective is to ensure the</a:t>
            </a:r>
            <a:endParaRPr sz="1200">
              <a:solidFill>
                <a:prstClr val="black"/>
              </a:solidFill>
              <a:latin typeface="Arial"/>
              <a:cs typeface="Arial"/>
            </a:endParaRPr>
          </a:p>
        </p:txBody>
      </p:sp>
      <p:sp>
        <p:nvSpPr>
          <p:cNvPr id="21" name="text 1"/>
          <p:cNvSpPr txBox="1"/>
          <p:nvPr/>
        </p:nvSpPr>
        <p:spPr>
          <a:xfrm>
            <a:off x="4405415" y="4606245"/>
            <a:ext cx="4341510" cy="738664"/>
          </a:xfrm>
          <a:prstGeom prst="rect">
            <a:avLst/>
          </a:prstGeom>
        </p:spPr>
        <p:txBody>
          <a:bodyPr vert="horz" wrap="none" lIns="0" tIns="0" rIns="0" bIns="0" rtlCol="0">
            <a:spAutoFit/>
          </a:bodyPr>
          <a:lstStyle/>
          <a:p>
            <a:r>
              <a:rPr sz="1200" spc="9" dirty="0">
                <a:solidFill>
                  <a:prstClr val="black"/>
                </a:solidFill>
                <a:latin typeface="Arial"/>
                <a:cs typeface="Arial"/>
              </a:rPr>
              <a:t>planning and preparation of the project meets the criteria and</a:t>
            </a:r>
            <a:endParaRPr sz="1200" dirty="0">
              <a:solidFill>
                <a:prstClr val="black"/>
              </a:solidFill>
              <a:latin typeface="Arial"/>
              <a:cs typeface="Arial"/>
            </a:endParaRPr>
          </a:p>
          <a:p>
            <a:r>
              <a:rPr sz="1200" spc="9" dirty="0">
                <a:solidFill>
                  <a:prstClr val="black"/>
                </a:solidFill>
                <a:latin typeface="Arial"/>
                <a:cs typeface="Arial"/>
              </a:rPr>
              <a:t>depth of study that is accepted by the market, and also provide</a:t>
            </a:r>
            <a:endParaRPr sz="1200" dirty="0">
              <a:solidFill>
                <a:prstClr val="black"/>
              </a:solidFill>
              <a:latin typeface="Arial"/>
              <a:cs typeface="Arial"/>
            </a:endParaRPr>
          </a:p>
          <a:p>
            <a:r>
              <a:rPr sz="1200" spc="9" dirty="0">
                <a:solidFill>
                  <a:prstClr val="black"/>
                </a:solidFill>
                <a:latin typeface="Arial"/>
                <a:cs typeface="Arial"/>
              </a:rPr>
              <a:t>recommendation on port area and regional infrastructure</a:t>
            </a:r>
            <a:endParaRPr sz="1200" dirty="0">
              <a:solidFill>
                <a:prstClr val="black"/>
              </a:solidFill>
              <a:latin typeface="Arial"/>
              <a:cs typeface="Arial"/>
            </a:endParaRPr>
          </a:p>
          <a:p>
            <a:r>
              <a:rPr sz="1200" spc="9" dirty="0">
                <a:solidFill>
                  <a:prstClr val="black"/>
                </a:solidFill>
                <a:latin typeface="Arial"/>
                <a:cs typeface="Arial"/>
              </a:rPr>
              <a:t>development.</a:t>
            </a:r>
            <a:endParaRPr sz="1200" dirty="0">
              <a:solidFill>
                <a:prstClr val="black"/>
              </a:solidFill>
              <a:latin typeface="Arial"/>
              <a:cs typeface="Arial"/>
            </a:endParaRPr>
          </a:p>
        </p:txBody>
      </p:sp>
      <p:sp>
        <p:nvSpPr>
          <p:cNvPr id="22" name="text 1"/>
          <p:cNvSpPr txBox="1"/>
          <p:nvPr/>
        </p:nvSpPr>
        <p:spPr>
          <a:xfrm>
            <a:off x="4253484" y="5408408"/>
            <a:ext cx="4457182" cy="738664"/>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Private sector can participate as developer and operator of the</a:t>
            </a:r>
            <a:endParaRPr sz="1200">
              <a:solidFill>
                <a:prstClr val="black"/>
              </a:solidFill>
              <a:latin typeface="Arial"/>
              <a:cs typeface="Arial"/>
            </a:endParaRPr>
          </a:p>
          <a:p>
            <a:pPr marL="151935"/>
            <a:r>
              <a:rPr sz="1200" spc="9" dirty="0">
                <a:solidFill>
                  <a:prstClr val="black"/>
                </a:solidFill>
                <a:latin typeface="Arial"/>
                <a:cs typeface="Arial"/>
              </a:rPr>
              <a:t>port, terminal and industrial zone. The land including industrial</a:t>
            </a:r>
            <a:endParaRPr sz="1200">
              <a:solidFill>
                <a:prstClr val="black"/>
              </a:solidFill>
              <a:latin typeface="Arial"/>
              <a:cs typeface="Arial"/>
            </a:endParaRPr>
          </a:p>
          <a:p>
            <a:r>
              <a:rPr lang="en-US" sz="1200" spc="9">
                <a:solidFill>
                  <a:prstClr val="black"/>
                </a:solidFill>
                <a:latin typeface="Arial"/>
                <a:cs typeface="Arial"/>
              </a:rPr>
              <a:t>    </a:t>
            </a:r>
            <a:r>
              <a:rPr sz="1200" spc="9">
                <a:solidFill>
                  <a:prstClr val="black"/>
                </a:solidFill>
                <a:latin typeface="Arial"/>
                <a:cs typeface="Arial"/>
              </a:rPr>
              <a:t>zone </a:t>
            </a:r>
            <a:r>
              <a:rPr sz="1200" spc="9" dirty="0">
                <a:solidFill>
                  <a:prstClr val="black"/>
                </a:solidFill>
                <a:latin typeface="Arial"/>
                <a:cs typeface="Arial"/>
              </a:rPr>
              <a:t>is currently being acquired by the Pelindo I through its</a:t>
            </a:r>
            <a:endParaRPr sz="1200">
              <a:solidFill>
                <a:prstClr val="black"/>
              </a:solidFill>
              <a:latin typeface="Arial"/>
              <a:cs typeface="Arial"/>
            </a:endParaRPr>
          </a:p>
          <a:p>
            <a:pPr marL="151935"/>
            <a:r>
              <a:rPr sz="1200" spc="9" dirty="0">
                <a:solidFill>
                  <a:prstClr val="black"/>
                </a:solidFill>
                <a:latin typeface="Arial"/>
                <a:cs typeface="Arial"/>
              </a:rPr>
              <a:t>subsidiary.</a:t>
            </a:r>
            <a:endParaRPr sz="1200">
              <a:solidFill>
                <a:prstClr val="black"/>
              </a:solidFill>
              <a:latin typeface="Arial"/>
              <a:cs typeface="Arial"/>
            </a:endParaRPr>
          </a:p>
        </p:txBody>
      </p:sp>
      <p:pic>
        <p:nvPicPr>
          <p:cNvPr id="383" name="Image"/>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28032" y="3784913"/>
            <a:ext cx="3339670" cy="427658"/>
          </a:xfrm>
          <a:prstGeom prst="rect">
            <a:avLst/>
          </a:prstGeom>
        </p:spPr>
      </p:pic>
      <p:sp>
        <p:nvSpPr>
          <p:cNvPr id="740" name="object 740"/>
          <p:cNvSpPr/>
          <p:nvPr/>
        </p:nvSpPr>
        <p:spPr>
          <a:xfrm>
            <a:off x="4871290" y="3914977"/>
            <a:ext cx="3252216" cy="340755"/>
          </a:xfrm>
          <a:custGeom>
            <a:avLst/>
            <a:gdLst/>
            <a:ahLst/>
            <a:cxnLst/>
            <a:rect l="l" t="t" r="r" b="b"/>
            <a:pathLst>
              <a:path w="3523234" h="369151">
                <a:moveTo>
                  <a:pt x="0" y="369151"/>
                </a:moveTo>
                <a:lnTo>
                  <a:pt x="0" y="0"/>
                </a:lnTo>
                <a:lnTo>
                  <a:pt x="3523234" y="0"/>
                </a:lnTo>
                <a:lnTo>
                  <a:pt x="3523234" y="369151"/>
                </a:lnTo>
                <a:lnTo>
                  <a:pt x="0" y="36915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41" name="object 741"/>
          <p:cNvSpPr/>
          <p:nvPr/>
        </p:nvSpPr>
        <p:spPr>
          <a:xfrm>
            <a:off x="4866894" y="3910401"/>
            <a:ext cx="3261008" cy="349547"/>
          </a:xfrm>
          <a:custGeom>
            <a:avLst/>
            <a:gdLst/>
            <a:ahLst/>
            <a:cxnLst/>
            <a:rect l="l" t="t" r="r" b="b"/>
            <a:pathLst>
              <a:path w="3532759" h="378676">
                <a:moveTo>
                  <a:pt x="4763" y="373914"/>
                </a:moveTo>
                <a:lnTo>
                  <a:pt x="4763" y="4763"/>
                </a:lnTo>
                <a:lnTo>
                  <a:pt x="3527997" y="4763"/>
                </a:lnTo>
                <a:lnTo>
                  <a:pt x="3527997" y="373914"/>
                </a:lnTo>
                <a:lnTo>
                  <a:pt x="4763" y="373914"/>
                </a:lnTo>
                <a:close/>
              </a:path>
            </a:pathLst>
          </a:custGeom>
          <a:ln w="9525">
            <a:solidFill>
              <a:srgbClr val="4BACC6"/>
            </a:solidFill>
          </a:ln>
        </p:spPr>
        <p:txBody>
          <a:bodyPr wrap="square" lIns="0" tIns="0" rIns="0" bIns="0" rtlCol="0">
            <a:noAutofit/>
          </a:bodyPr>
          <a:lstStyle/>
          <a:p>
            <a:endParaRPr sz="1662">
              <a:solidFill>
                <a:prstClr val="black"/>
              </a:solidFill>
            </a:endParaRPr>
          </a:p>
        </p:txBody>
      </p:sp>
      <p:sp>
        <p:nvSpPr>
          <p:cNvPr id="23" name="text 1"/>
          <p:cNvSpPr txBox="1"/>
          <p:nvPr/>
        </p:nvSpPr>
        <p:spPr>
          <a:xfrm>
            <a:off x="5927814" y="3982781"/>
            <a:ext cx="1048942" cy="198837"/>
          </a:xfrm>
          <a:prstGeom prst="rect">
            <a:avLst/>
          </a:prstGeom>
        </p:spPr>
        <p:txBody>
          <a:bodyPr vert="horz" wrap="none" lIns="0" tIns="0" rIns="0" bIns="0" rtlCol="0">
            <a:spAutoFit/>
          </a:bodyPr>
          <a:lstStyle/>
          <a:p>
            <a:r>
              <a:rPr sz="1292" b="1" spc="9" dirty="0">
                <a:solidFill>
                  <a:srgbClr val="FFFFFF"/>
                </a:solidFill>
                <a:latin typeface="Arial"/>
                <a:cs typeface="Arial"/>
              </a:rPr>
              <a:t>Latest Status</a:t>
            </a:r>
            <a:endParaRPr sz="1292" dirty="0">
              <a:solidFill>
                <a:prstClr val="black"/>
              </a:solidFill>
              <a:latin typeface="Arial"/>
              <a:cs typeface="Arial"/>
            </a:endParaRPr>
          </a:p>
        </p:txBody>
      </p:sp>
      <p:sp>
        <p:nvSpPr>
          <p:cNvPr id="24" name="text 1"/>
          <p:cNvSpPr txBox="1"/>
          <p:nvPr/>
        </p:nvSpPr>
        <p:spPr>
          <a:xfrm>
            <a:off x="223782" y="375650"/>
            <a:ext cx="3842655" cy="564001"/>
          </a:xfrm>
          <a:prstGeom prst="rect">
            <a:avLst/>
          </a:prstGeom>
        </p:spPr>
        <p:txBody>
          <a:bodyPr vert="horz" wrap="none" lIns="0" tIns="0" rIns="0" bIns="0" rtlCol="0">
            <a:spAutoFit/>
          </a:bodyPr>
          <a:lstStyle/>
          <a:p>
            <a:r>
              <a:rPr sz="1846" b="1" spc="9" dirty="0">
                <a:solidFill>
                  <a:srgbClr val="2185C5"/>
                </a:solidFill>
                <a:latin typeface="Arial"/>
                <a:cs typeface="Arial"/>
              </a:rPr>
              <a:t>Selected Project Updates </a:t>
            </a:r>
            <a:endParaRPr sz="1846" dirty="0">
              <a:solidFill>
                <a:srgbClr val="2185C5"/>
              </a:solidFill>
              <a:latin typeface="Arial"/>
              <a:cs typeface="Arial"/>
            </a:endParaRPr>
          </a:p>
          <a:p>
            <a:r>
              <a:rPr sz="1819" spc="9" dirty="0">
                <a:solidFill>
                  <a:srgbClr val="2185C5"/>
                </a:solidFill>
                <a:latin typeface="Arial"/>
                <a:cs typeface="Arial"/>
              </a:rPr>
              <a:t>Kuala Tanjung International Hub Port</a:t>
            </a:r>
            <a:endParaRPr sz="1754" dirty="0">
              <a:solidFill>
                <a:srgbClr val="2185C5"/>
              </a:solidFill>
              <a:latin typeface="Arial"/>
              <a:cs typeface="Arial"/>
            </a:endParaRPr>
          </a:p>
        </p:txBody>
      </p:sp>
      <p:pic>
        <p:nvPicPr>
          <p:cNvPr id="384" name="Image"/>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3782" y="1099390"/>
            <a:ext cx="3507193" cy="2630190"/>
          </a:xfrm>
          <a:prstGeom prst="rect">
            <a:avLst/>
          </a:prstGeom>
        </p:spPr>
      </p:pic>
      <p:sp>
        <p:nvSpPr>
          <p:cNvPr id="25" name="text 1"/>
          <p:cNvSpPr txBox="1"/>
          <p:nvPr/>
        </p:nvSpPr>
        <p:spPr>
          <a:xfrm>
            <a:off x="8961121" y="6384292"/>
            <a:ext cx="108107" cy="113557"/>
          </a:xfrm>
          <a:prstGeom prst="rect">
            <a:avLst/>
          </a:prstGeom>
        </p:spPr>
        <p:txBody>
          <a:bodyPr vert="horz" wrap="none" lIns="0" tIns="0" rIns="0" bIns="0" rtlCol="0">
            <a:spAutoFit/>
          </a:bodyPr>
          <a:lstStyle/>
          <a:p>
            <a:r>
              <a:rPr sz="738" spc="9" dirty="0">
                <a:solidFill>
                  <a:srgbClr val="A7A7A7"/>
                </a:solidFill>
                <a:latin typeface="Arial"/>
                <a:cs typeface="Arial"/>
              </a:rPr>
              <a:t>19</a:t>
            </a:r>
            <a:endParaRPr sz="738">
              <a:solidFill>
                <a:prstClr val="black"/>
              </a:solidFill>
              <a:latin typeface="Arial"/>
              <a:cs typeface="Arial"/>
            </a:endParaRPr>
          </a:p>
        </p:txBody>
      </p:sp>
      <p:sp>
        <p:nvSpPr>
          <p:cNvPr id="26" name="text 1"/>
          <p:cNvSpPr txBox="1"/>
          <p:nvPr/>
        </p:nvSpPr>
        <p:spPr>
          <a:xfrm>
            <a:off x="767533" y="6321206"/>
            <a:ext cx="44436" cy="92333"/>
          </a:xfrm>
          <a:prstGeom prst="rect">
            <a:avLst/>
          </a:prstGeom>
        </p:spPr>
        <p:txBody>
          <a:bodyPr vert="horz" wrap="none" lIns="0" tIns="0" rIns="0" bIns="0" rtlCol="0">
            <a:spAutoFit/>
          </a:bodyPr>
          <a:lstStyle/>
          <a:p>
            <a:r>
              <a:rPr sz="600" spc="9" dirty="0">
                <a:solidFill>
                  <a:prstClr val="black"/>
                </a:solidFill>
                <a:latin typeface="Arial"/>
                <a:cs typeface="Arial"/>
              </a:rPr>
              <a:t>1</a:t>
            </a:r>
            <a:endParaRPr sz="554">
              <a:solidFill>
                <a:prstClr val="black"/>
              </a:solidFill>
              <a:latin typeface="Arial"/>
              <a:cs typeface="Arial"/>
            </a:endParaRPr>
          </a:p>
        </p:txBody>
      </p:sp>
      <p:sp>
        <p:nvSpPr>
          <p:cNvPr id="27" name="text 1"/>
          <p:cNvSpPr txBox="1"/>
          <p:nvPr/>
        </p:nvSpPr>
        <p:spPr>
          <a:xfrm>
            <a:off x="811143" y="6322027"/>
            <a:ext cx="1008674" cy="142027"/>
          </a:xfrm>
          <a:prstGeom prst="rect">
            <a:avLst/>
          </a:prstGeom>
        </p:spPr>
        <p:txBody>
          <a:bodyPr vert="horz" wrap="none" lIns="0" tIns="0" rIns="0" bIns="0" rtlCol="0">
            <a:spAutoFit/>
          </a:bodyPr>
          <a:lstStyle/>
          <a:p>
            <a:r>
              <a:rPr sz="923" spc="9" dirty="0">
                <a:solidFill>
                  <a:prstClr val="black"/>
                </a:solidFill>
                <a:latin typeface="Arial"/>
                <a:cs typeface="Arial"/>
              </a:rPr>
              <a:t>) USD: IDR 13,000</a:t>
            </a:r>
            <a:endParaRPr sz="923">
              <a:solidFill>
                <a:prstClr val="black"/>
              </a:solidFill>
              <a:latin typeface="Arial"/>
              <a:cs typeface="Arial"/>
            </a:endParaRPr>
          </a:p>
        </p:txBody>
      </p:sp>
    </p:spTree>
    <p:extLst>
      <p:ext uri="{BB962C8B-B14F-4D97-AF65-F5344CB8AC3E}">
        <p14:creationId xmlns:p14="http://schemas.microsoft.com/office/powerpoint/2010/main" val="35281458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85" name="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3769"/>
            <a:ext cx="9144000" cy="6330462"/>
          </a:xfrm>
          <a:prstGeom prst="rect">
            <a:avLst/>
          </a:prstGeom>
        </p:spPr>
      </p:pic>
      <p:pic>
        <p:nvPicPr>
          <p:cNvPr id="386"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3828"/>
            <a:ext cx="9144000" cy="728296"/>
          </a:xfrm>
          <a:prstGeom prst="rect">
            <a:avLst/>
          </a:prstGeom>
        </p:spPr>
      </p:pic>
      <p:pic>
        <p:nvPicPr>
          <p:cNvPr id="388" name="Image"/>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71439" y="6276242"/>
            <a:ext cx="272562" cy="317988"/>
          </a:xfrm>
          <a:prstGeom prst="rect">
            <a:avLst/>
          </a:prstGeom>
        </p:spPr>
      </p:pic>
      <p:sp>
        <p:nvSpPr>
          <p:cNvPr id="2" name="text 1"/>
          <p:cNvSpPr txBox="1"/>
          <p:nvPr/>
        </p:nvSpPr>
        <p:spPr>
          <a:xfrm>
            <a:off x="8974368" y="6384011"/>
            <a:ext cx="108107" cy="113557"/>
          </a:xfrm>
          <a:prstGeom prst="rect">
            <a:avLst/>
          </a:prstGeom>
        </p:spPr>
        <p:txBody>
          <a:bodyPr vert="horz" wrap="none" lIns="0" tIns="0" rIns="0" bIns="0" rtlCol="0">
            <a:spAutoFit/>
          </a:bodyPr>
          <a:lstStyle/>
          <a:p>
            <a:r>
              <a:rPr sz="738" spc="9" dirty="0">
                <a:solidFill>
                  <a:srgbClr val="A7A7A7"/>
                </a:solidFill>
                <a:latin typeface="Arial"/>
                <a:cs typeface="Arial"/>
              </a:rPr>
              <a:t>20</a:t>
            </a:r>
            <a:endParaRPr sz="738">
              <a:solidFill>
                <a:prstClr val="black"/>
              </a:solidFill>
              <a:latin typeface="Arial"/>
              <a:cs typeface="Arial"/>
            </a:endParaRPr>
          </a:p>
        </p:txBody>
      </p:sp>
      <p:sp>
        <p:nvSpPr>
          <p:cNvPr id="3" name="text 1"/>
          <p:cNvSpPr txBox="1"/>
          <p:nvPr/>
        </p:nvSpPr>
        <p:spPr>
          <a:xfrm>
            <a:off x="318211" y="4535320"/>
            <a:ext cx="3551037" cy="1107996"/>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The Yogyakarta - Bawen Toll Road is expected to</a:t>
            </a:r>
            <a:endParaRPr sz="1200">
              <a:solidFill>
                <a:prstClr val="black"/>
              </a:solidFill>
              <a:latin typeface="Arial"/>
              <a:cs typeface="Arial"/>
            </a:endParaRPr>
          </a:p>
          <a:p>
            <a:pPr marL="160376"/>
            <a:r>
              <a:rPr sz="1200" spc="9" dirty="0">
                <a:solidFill>
                  <a:prstClr val="black"/>
                </a:solidFill>
                <a:latin typeface="Arial"/>
                <a:cs typeface="Arial"/>
              </a:rPr>
              <a:t>support tourism around Yogyakarta, Semarang,</a:t>
            </a:r>
            <a:endParaRPr sz="1200">
              <a:solidFill>
                <a:prstClr val="black"/>
              </a:solidFill>
              <a:latin typeface="Arial"/>
              <a:cs typeface="Arial"/>
            </a:endParaRPr>
          </a:p>
          <a:p>
            <a:pPr marL="160376"/>
            <a:r>
              <a:rPr sz="1200" spc="9" dirty="0">
                <a:solidFill>
                  <a:prstClr val="black"/>
                </a:solidFill>
                <a:latin typeface="Arial"/>
                <a:cs typeface="Arial"/>
              </a:rPr>
              <a:t>and Solo, especially The Borobudur Temple. This</a:t>
            </a:r>
            <a:endParaRPr sz="1200">
              <a:solidFill>
                <a:prstClr val="black"/>
              </a:solidFill>
              <a:latin typeface="Arial"/>
              <a:cs typeface="Arial"/>
            </a:endParaRPr>
          </a:p>
          <a:p>
            <a:pPr marL="160376"/>
            <a:r>
              <a:rPr sz="1200" spc="9" dirty="0">
                <a:solidFill>
                  <a:prstClr val="black"/>
                </a:solidFill>
                <a:latin typeface="Arial"/>
                <a:cs typeface="Arial"/>
              </a:rPr>
              <a:t>toll road will connect the existing toll road,</a:t>
            </a:r>
            <a:endParaRPr sz="1200">
              <a:solidFill>
                <a:prstClr val="black"/>
              </a:solidFill>
              <a:latin typeface="Arial"/>
              <a:cs typeface="Arial"/>
            </a:endParaRPr>
          </a:p>
          <a:p>
            <a:pPr marL="160376"/>
            <a:r>
              <a:rPr sz="1200" spc="9" dirty="0">
                <a:solidFill>
                  <a:prstClr val="black"/>
                </a:solidFill>
                <a:latin typeface="Arial"/>
                <a:cs typeface="Arial"/>
              </a:rPr>
              <a:t>Semarang – Solo Toll Road with the Special</a:t>
            </a:r>
            <a:endParaRPr sz="1200">
              <a:solidFill>
                <a:prstClr val="black"/>
              </a:solidFill>
              <a:latin typeface="Arial"/>
              <a:cs typeface="Arial"/>
            </a:endParaRPr>
          </a:p>
          <a:p>
            <a:pPr marL="160376"/>
            <a:r>
              <a:rPr sz="1200" spc="9" dirty="0">
                <a:solidFill>
                  <a:prstClr val="black"/>
                </a:solidFill>
                <a:latin typeface="Arial"/>
                <a:cs typeface="Arial"/>
              </a:rPr>
              <a:t>Region of Yogyakarta.</a:t>
            </a:r>
            <a:endParaRPr sz="1200">
              <a:solidFill>
                <a:prstClr val="black"/>
              </a:solidFill>
              <a:latin typeface="Arial"/>
              <a:cs typeface="Arial"/>
            </a:endParaRPr>
          </a:p>
        </p:txBody>
      </p:sp>
      <p:sp>
        <p:nvSpPr>
          <p:cNvPr id="4" name="text 1"/>
          <p:cNvSpPr txBox="1"/>
          <p:nvPr/>
        </p:nvSpPr>
        <p:spPr>
          <a:xfrm>
            <a:off x="318211" y="5703268"/>
            <a:ext cx="3536289" cy="553998"/>
          </a:xfrm>
          <a:prstGeom prst="rect">
            <a:avLst/>
          </a:prstGeom>
        </p:spPr>
        <p:txBody>
          <a:bodyPr vert="horz" wrap="none" lIns="0" tIns="0" rIns="0" bIns="0" rtlCol="0">
            <a:spAutoFit/>
          </a:bodyPr>
          <a:lstStyle/>
          <a:p>
            <a:r>
              <a:rPr sz="1200" spc="9" dirty="0">
                <a:solidFill>
                  <a:srgbClr val="177B57"/>
                </a:solidFill>
                <a:latin typeface="Arial"/>
                <a:cs typeface="Arial"/>
              </a:rPr>
              <a:t>•  </a:t>
            </a:r>
            <a:r>
              <a:rPr sz="1200" spc="9" dirty="0">
                <a:solidFill>
                  <a:prstClr val="black"/>
                </a:solidFill>
                <a:latin typeface="Arial"/>
                <a:cs typeface="Arial"/>
              </a:rPr>
              <a:t>Based on the study, the toll road will be 71,56 km</a:t>
            </a:r>
            <a:endParaRPr sz="1200">
              <a:solidFill>
                <a:prstClr val="black"/>
              </a:solidFill>
              <a:latin typeface="Arial"/>
              <a:cs typeface="Arial"/>
            </a:endParaRPr>
          </a:p>
          <a:p>
            <a:pPr marL="160376"/>
            <a:r>
              <a:rPr sz="1200" spc="9" dirty="0">
                <a:solidFill>
                  <a:prstClr val="black"/>
                </a:solidFill>
                <a:latin typeface="Arial"/>
                <a:cs typeface="Arial"/>
              </a:rPr>
              <a:t>with the expected average daily traffic amounted</a:t>
            </a:r>
            <a:endParaRPr sz="1200">
              <a:solidFill>
                <a:prstClr val="black"/>
              </a:solidFill>
              <a:latin typeface="Arial"/>
              <a:cs typeface="Arial"/>
            </a:endParaRPr>
          </a:p>
          <a:p>
            <a:pPr marL="160376"/>
            <a:r>
              <a:rPr sz="1200" spc="9" dirty="0">
                <a:solidFill>
                  <a:prstClr val="black"/>
                </a:solidFill>
                <a:latin typeface="Arial"/>
                <a:cs typeface="Arial"/>
              </a:rPr>
              <a:t>to 16,322 car/day. </a:t>
            </a:r>
            <a:endParaRPr sz="1200">
              <a:solidFill>
                <a:prstClr val="black"/>
              </a:solidFill>
              <a:latin typeface="Arial"/>
              <a:cs typeface="Arial"/>
            </a:endParaRPr>
          </a:p>
        </p:txBody>
      </p:sp>
      <p:pic>
        <p:nvPicPr>
          <p:cNvPr id="391" name="Image"/>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4692" y="4085961"/>
            <a:ext cx="3339670" cy="427658"/>
          </a:xfrm>
          <a:prstGeom prst="rect">
            <a:avLst/>
          </a:prstGeom>
        </p:spPr>
      </p:pic>
      <p:sp>
        <p:nvSpPr>
          <p:cNvPr id="742" name="object 742"/>
          <p:cNvSpPr/>
          <p:nvPr/>
        </p:nvSpPr>
        <p:spPr>
          <a:xfrm>
            <a:off x="478688" y="4108505"/>
            <a:ext cx="3252216" cy="340755"/>
          </a:xfrm>
          <a:custGeom>
            <a:avLst/>
            <a:gdLst/>
            <a:ahLst/>
            <a:cxnLst/>
            <a:rect l="l" t="t" r="r" b="b"/>
            <a:pathLst>
              <a:path w="3523234" h="369151">
                <a:moveTo>
                  <a:pt x="0" y="369151"/>
                </a:moveTo>
                <a:lnTo>
                  <a:pt x="0" y="0"/>
                </a:lnTo>
                <a:lnTo>
                  <a:pt x="3523234" y="0"/>
                </a:lnTo>
                <a:lnTo>
                  <a:pt x="3523234" y="369151"/>
                </a:lnTo>
                <a:lnTo>
                  <a:pt x="0" y="36915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43" name="object 743"/>
          <p:cNvSpPr/>
          <p:nvPr/>
        </p:nvSpPr>
        <p:spPr>
          <a:xfrm>
            <a:off x="474292" y="4104108"/>
            <a:ext cx="3261008" cy="349547"/>
          </a:xfrm>
          <a:custGeom>
            <a:avLst/>
            <a:gdLst/>
            <a:ahLst/>
            <a:cxnLst/>
            <a:rect l="l" t="t" r="r" b="b"/>
            <a:pathLst>
              <a:path w="3532759" h="378676">
                <a:moveTo>
                  <a:pt x="4763" y="373914"/>
                </a:moveTo>
                <a:lnTo>
                  <a:pt x="4763" y="4763"/>
                </a:lnTo>
                <a:lnTo>
                  <a:pt x="3527997" y="4763"/>
                </a:lnTo>
                <a:lnTo>
                  <a:pt x="3527997" y="373914"/>
                </a:lnTo>
                <a:lnTo>
                  <a:pt x="4763" y="373914"/>
                </a:lnTo>
                <a:close/>
              </a:path>
            </a:pathLst>
          </a:custGeom>
          <a:ln w="9525">
            <a:solidFill>
              <a:srgbClr val="4BACC6"/>
            </a:solidFill>
          </a:ln>
        </p:spPr>
        <p:txBody>
          <a:bodyPr wrap="square" lIns="0" tIns="0" rIns="0" bIns="0" rtlCol="0">
            <a:noAutofit/>
          </a:bodyPr>
          <a:lstStyle/>
          <a:p>
            <a:endParaRPr sz="1662">
              <a:solidFill>
                <a:prstClr val="black"/>
              </a:solidFill>
            </a:endParaRPr>
          </a:p>
        </p:txBody>
      </p:sp>
      <p:sp>
        <p:nvSpPr>
          <p:cNvPr id="744" name="object 744"/>
          <p:cNvSpPr/>
          <p:nvPr/>
        </p:nvSpPr>
        <p:spPr>
          <a:xfrm>
            <a:off x="4158645" y="1087596"/>
            <a:ext cx="1672530" cy="364892"/>
          </a:xfrm>
          <a:custGeom>
            <a:avLst/>
            <a:gdLst/>
            <a:ahLst/>
            <a:cxnLst/>
            <a:rect l="l" t="t" r="r" b="b"/>
            <a:pathLst>
              <a:path w="1811908" h="395300">
                <a:moveTo>
                  <a:pt x="0" y="395301"/>
                </a:moveTo>
                <a:lnTo>
                  <a:pt x="0" y="0"/>
                </a:lnTo>
                <a:lnTo>
                  <a:pt x="1811908" y="0"/>
                </a:lnTo>
                <a:lnTo>
                  <a:pt x="1811908" y="395301"/>
                </a:lnTo>
                <a:lnTo>
                  <a:pt x="0" y="39530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45" name="object 745"/>
          <p:cNvSpPr/>
          <p:nvPr/>
        </p:nvSpPr>
        <p:spPr>
          <a:xfrm>
            <a:off x="5831176" y="1087596"/>
            <a:ext cx="3004976" cy="364892"/>
          </a:xfrm>
          <a:custGeom>
            <a:avLst/>
            <a:gdLst/>
            <a:ahLst/>
            <a:cxnLst/>
            <a:rect l="l" t="t" r="r" b="b"/>
            <a:pathLst>
              <a:path w="3255391" h="395300">
                <a:moveTo>
                  <a:pt x="0" y="395301"/>
                </a:moveTo>
                <a:lnTo>
                  <a:pt x="0" y="0"/>
                </a:lnTo>
                <a:lnTo>
                  <a:pt x="3255391" y="0"/>
                </a:lnTo>
                <a:lnTo>
                  <a:pt x="3255391" y="395301"/>
                </a:lnTo>
                <a:lnTo>
                  <a:pt x="0" y="395301"/>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46" name="object 746"/>
          <p:cNvSpPr/>
          <p:nvPr/>
        </p:nvSpPr>
        <p:spPr>
          <a:xfrm>
            <a:off x="4158645" y="1452418"/>
            <a:ext cx="1672530" cy="364892"/>
          </a:xfrm>
          <a:custGeom>
            <a:avLst/>
            <a:gdLst/>
            <a:ahLst/>
            <a:cxnLst/>
            <a:rect l="l" t="t" r="r" b="b"/>
            <a:pathLst>
              <a:path w="1811908" h="395300">
                <a:moveTo>
                  <a:pt x="0" y="395301"/>
                </a:moveTo>
                <a:lnTo>
                  <a:pt x="0" y="0"/>
                </a:lnTo>
                <a:lnTo>
                  <a:pt x="1811908" y="0"/>
                </a:lnTo>
                <a:lnTo>
                  <a:pt x="1811908" y="395301"/>
                </a:lnTo>
                <a:lnTo>
                  <a:pt x="0" y="39530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47" name="object 747"/>
          <p:cNvSpPr/>
          <p:nvPr/>
        </p:nvSpPr>
        <p:spPr>
          <a:xfrm>
            <a:off x="5831176" y="1452418"/>
            <a:ext cx="3004976" cy="364892"/>
          </a:xfrm>
          <a:custGeom>
            <a:avLst/>
            <a:gdLst/>
            <a:ahLst/>
            <a:cxnLst/>
            <a:rect l="l" t="t" r="r" b="b"/>
            <a:pathLst>
              <a:path w="3255391" h="395300">
                <a:moveTo>
                  <a:pt x="0" y="395301"/>
                </a:moveTo>
                <a:lnTo>
                  <a:pt x="0" y="0"/>
                </a:lnTo>
                <a:lnTo>
                  <a:pt x="3255391" y="0"/>
                </a:lnTo>
                <a:lnTo>
                  <a:pt x="3255391" y="395301"/>
                </a:lnTo>
                <a:lnTo>
                  <a:pt x="0" y="395301"/>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48" name="object 748"/>
          <p:cNvSpPr/>
          <p:nvPr/>
        </p:nvSpPr>
        <p:spPr>
          <a:xfrm>
            <a:off x="4158645" y="1817382"/>
            <a:ext cx="1672530" cy="358773"/>
          </a:xfrm>
          <a:custGeom>
            <a:avLst/>
            <a:gdLst/>
            <a:ahLst/>
            <a:cxnLst/>
            <a:rect l="l" t="t" r="r" b="b"/>
            <a:pathLst>
              <a:path w="1811908" h="388671">
                <a:moveTo>
                  <a:pt x="0" y="388671"/>
                </a:moveTo>
                <a:lnTo>
                  <a:pt x="0" y="0"/>
                </a:lnTo>
                <a:lnTo>
                  <a:pt x="1811908" y="0"/>
                </a:lnTo>
                <a:lnTo>
                  <a:pt x="1811908" y="388671"/>
                </a:lnTo>
                <a:lnTo>
                  <a:pt x="0" y="38867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49" name="object 749"/>
          <p:cNvSpPr/>
          <p:nvPr/>
        </p:nvSpPr>
        <p:spPr>
          <a:xfrm>
            <a:off x="5831176" y="1817382"/>
            <a:ext cx="3004976" cy="358773"/>
          </a:xfrm>
          <a:custGeom>
            <a:avLst/>
            <a:gdLst/>
            <a:ahLst/>
            <a:cxnLst/>
            <a:rect l="l" t="t" r="r" b="b"/>
            <a:pathLst>
              <a:path w="3255391" h="388671">
                <a:moveTo>
                  <a:pt x="0" y="388671"/>
                </a:moveTo>
                <a:lnTo>
                  <a:pt x="0" y="0"/>
                </a:lnTo>
                <a:lnTo>
                  <a:pt x="3255391" y="0"/>
                </a:lnTo>
                <a:lnTo>
                  <a:pt x="3255391" y="388671"/>
                </a:lnTo>
                <a:lnTo>
                  <a:pt x="0" y="388671"/>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50" name="object 750"/>
          <p:cNvSpPr/>
          <p:nvPr/>
        </p:nvSpPr>
        <p:spPr>
          <a:xfrm>
            <a:off x="4158645" y="2176155"/>
            <a:ext cx="1672530" cy="675249"/>
          </a:xfrm>
          <a:custGeom>
            <a:avLst/>
            <a:gdLst/>
            <a:ahLst/>
            <a:cxnLst/>
            <a:rect l="l" t="t" r="r" b="b"/>
            <a:pathLst>
              <a:path w="1811908" h="731520">
                <a:moveTo>
                  <a:pt x="0" y="731520"/>
                </a:moveTo>
                <a:lnTo>
                  <a:pt x="0" y="0"/>
                </a:lnTo>
                <a:lnTo>
                  <a:pt x="1811908" y="0"/>
                </a:lnTo>
                <a:lnTo>
                  <a:pt x="1811908" y="731520"/>
                </a:lnTo>
                <a:lnTo>
                  <a:pt x="0" y="73152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51" name="object 751"/>
          <p:cNvSpPr/>
          <p:nvPr/>
        </p:nvSpPr>
        <p:spPr>
          <a:xfrm>
            <a:off x="5831176" y="2176155"/>
            <a:ext cx="3004976" cy="675249"/>
          </a:xfrm>
          <a:custGeom>
            <a:avLst/>
            <a:gdLst/>
            <a:ahLst/>
            <a:cxnLst/>
            <a:rect l="l" t="t" r="r" b="b"/>
            <a:pathLst>
              <a:path w="3255391" h="731520">
                <a:moveTo>
                  <a:pt x="0" y="731520"/>
                </a:moveTo>
                <a:lnTo>
                  <a:pt x="0" y="0"/>
                </a:lnTo>
                <a:lnTo>
                  <a:pt x="3255391" y="0"/>
                </a:lnTo>
                <a:lnTo>
                  <a:pt x="3255391" y="731520"/>
                </a:lnTo>
                <a:lnTo>
                  <a:pt x="0" y="73152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52" name="object 752"/>
          <p:cNvSpPr/>
          <p:nvPr/>
        </p:nvSpPr>
        <p:spPr>
          <a:xfrm>
            <a:off x="4158645" y="2851404"/>
            <a:ext cx="1672530" cy="478301"/>
          </a:xfrm>
          <a:custGeom>
            <a:avLst/>
            <a:gdLst/>
            <a:ahLst/>
            <a:cxnLst/>
            <a:rect l="l" t="t" r="r" b="b"/>
            <a:pathLst>
              <a:path w="1811908" h="518159">
                <a:moveTo>
                  <a:pt x="0" y="518160"/>
                </a:moveTo>
                <a:lnTo>
                  <a:pt x="0" y="0"/>
                </a:lnTo>
                <a:lnTo>
                  <a:pt x="1811908" y="0"/>
                </a:lnTo>
                <a:lnTo>
                  <a:pt x="1811908" y="518160"/>
                </a:lnTo>
                <a:lnTo>
                  <a:pt x="0" y="51816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53" name="object 753"/>
          <p:cNvSpPr/>
          <p:nvPr/>
        </p:nvSpPr>
        <p:spPr>
          <a:xfrm>
            <a:off x="5831176" y="2851404"/>
            <a:ext cx="3004976" cy="478301"/>
          </a:xfrm>
          <a:custGeom>
            <a:avLst/>
            <a:gdLst/>
            <a:ahLst/>
            <a:cxnLst/>
            <a:rect l="l" t="t" r="r" b="b"/>
            <a:pathLst>
              <a:path w="3255391" h="518159">
                <a:moveTo>
                  <a:pt x="0" y="518160"/>
                </a:moveTo>
                <a:lnTo>
                  <a:pt x="0" y="0"/>
                </a:lnTo>
                <a:lnTo>
                  <a:pt x="3255391" y="0"/>
                </a:lnTo>
                <a:lnTo>
                  <a:pt x="3255391" y="518160"/>
                </a:lnTo>
                <a:lnTo>
                  <a:pt x="0" y="51816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54" name="object 754"/>
          <p:cNvSpPr/>
          <p:nvPr/>
        </p:nvSpPr>
        <p:spPr>
          <a:xfrm>
            <a:off x="4158645" y="3329705"/>
            <a:ext cx="1672530" cy="478302"/>
          </a:xfrm>
          <a:custGeom>
            <a:avLst/>
            <a:gdLst/>
            <a:ahLst/>
            <a:cxnLst/>
            <a:rect l="l" t="t" r="r" b="b"/>
            <a:pathLst>
              <a:path w="1811908" h="518160">
                <a:moveTo>
                  <a:pt x="0" y="518160"/>
                </a:moveTo>
                <a:lnTo>
                  <a:pt x="0" y="0"/>
                </a:lnTo>
                <a:lnTo>
                  <a:pt x="1811908" y="0"/>
                </a:lnTo>
                <a:lnTo>
                  <a:pt x="1811908" y="518160"/>
                </a:lnTo>
                <a:lnTo>
                  <a:pt x="0" y="518160"/>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55" name="object 755"/>
          <p:cNvSpPr/>
          <p:nvPr/>
        </p:nvSpPr>
        <p:spPr>
          <a:xfrm>
            <a:off x="5831176" y="3329705"/>
            <a:ext cx="3004976" cy="478302"/>
          </a:xfrm>
          <a:custGeom>
            <a:avLst/>
            <a:gdLst/>
            <a:ahLst/>
            <a:cxnLst/>
            <a:rect l="l" t="t" r="r" b="b"/>
            <a:pathLst>
              <a:path w="3255391" h="518160">
                <a:moveTo>
                  <a:pt x="0" y="518160"/>
                </a:moveTo>
                <a:lnTo>
                  <a:pt x="0" y="0"/>
                </a:lnTo>
                <a:lnTo>
                  <a:pt x="3255391" y="0"/>
                </a:lnTo>
                <a:lnTo>
                  <a:pt x="3255391" y="518160"/>
                </a:lnTo>
                <a:lnTo>
                  <a:pt x="0" y="518160"/>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56" name="object 756"/>
          <p:cNvSpPr/>
          <p:nvPr/>
        </p:nvSpPr>
        <p:spPr>
          <a:xfrm>
            <a:off x="4158645" y="3807936"/>
            <a:ext cx="1672530" cy="364892"/>
          </a:xfrm>
          <a:custGeom>
            <a:avLst/>
            <a:gdLst/>
            <a:ahLst/>
            <a:cxnLst/>
            <a:rect l="l" t="t" r="r" b="b"/>
            <a:pathLst>
              <a:path w="1811908" h="395300">
                <a:moveTo>
                  <a:pt x="0" y="395301"/>
                </a:moveTo>
                <a:lnTo>
                  <a:pt x="0" y="0"/>
                </a:lnTo>
                <a:lnTo>
                  <a:pt x="1811908" y="0"/>
                </a:lnTo>
                <a:lnTo>
                  <a:pt x="1811908" y="395301"/>
                </a:lnTo>
                <a:lnTo>
                  <a:pt x="0" y="39530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57" name="object 757"/>
          <p:cNvSpPr/>
          <p:nvPr/>
        </p:nvSpPr>
        <p:spPr>
          <a:xfrm>
            <a:off x="5831176" y="3807936"/>
            <a:ext cx="3004976" cy="364892"/>
          </a:xfrm>
          <a:custGeom>
            <a:avLst/>
            <a:gdLst/>
            <a:ahLst/>
            <a:cxnLst/>
            <a:rect l="l" t="t" r="r" b="b"/>
            <a:pathLst>
              <a:path w="3255391" h="395300">
                <a:moveTo>
                  <a:pt x="0" y="395301"/>
                </a:moveTo>
                <a:lnTo>
                  <a:pt x="0" y="0"/>
                </a:lnTo>
                <a:lnTo>
                  <a:pt x="3255391" y="0"/>
                </a:lnTo>
                <a:lnTo>
                  <a:pt x="3255391" y="395301"/>
                </a:lnTo>
                <a:lnTo>
                  <a:pt x="0" y="395301"/>
                </a:lnTo>
                <a:close/>
              </a:path>
            </a:pathLst>
          </a:custGeom>
          <a:solidFill>
            <a:srgbClr val="FFFFFF"/>
          </a:solidFill>
        </p:spPr>
        <p:txBody>
          <a:bodyPr wrap="square" lIns="0" tIns="0" rIns="0" bIns="0" rtlCol="0">
            <a:noAutofit/>
          </a:bodyPr>
          <a:lstStyle/>
          <a:p>
            <a:endParaRPr sz="1662">
              <a:solidFill>
                <a:prstClr val="black"/>
              </a:solidFill>
            </a:endParaRPr>
          </a:p>
        </p:txBody>
      </p:sp>
      <p:sp>
        <p:nvSpPr>
          <p:cNvPr id="758" name="object 758"/>
          <p:cNvSpPr/>
          <p:nvPr/>
        </p:nvSpPr>
        <p:spPr>
          <a:xfrm>
            <a:off x="5825314" y="1075827"/>
            <a:ext cx="11723" cy="3108726"/>
          </a:xfrm>
          <a:custGeom>
            <a:avLst/>
            <a:gdLst/>
            <a:ahLst/>
            <a:cxnLst/>
            <a:rect l="l" t="t" r="r" b="b"/>
            <a:pathLst>
              <a:path w="12700" h="3367786">
                <a:moveTo>
                  <a:pt x="6350" y="6350"/>
                </a:moveTo>
                <a:lnTo>
                  <a:pt x="6350" y="3361436"/>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59" name="object 759"/>
          <p:cNvSpPr/>
          <p:nvPr/>
        </p:nvSpPr>
        <p:spPr>
          <a:xfrm>
            <a:off x="4146921" y="1446628"/>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0" name="object 760"/>
          <p:cNvSpPr/>
          <p:nvPr/>
        </p:nvSpPr>
        <p:spPr>
          <a:xfrm>
            <a:off x="4146921" y="1811450"/>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1" name="object 761"/>
          <p:cNvSpPr/>
          <p:nvPr/>
        </p:nvSpPr>
        <p:spPr>
          <a:xfrm>
            <a:off x="4146921" y="2170293"/>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2" name="object 762"/>
          <p:cNvSpPr/>
          <p:nvPr/>
        </p:nvSpPr>
        <p:spPr>
          <a:xfrm>
            <a:off x="4146921" y="2845543"/>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3" name="object 763"/>
          <p:cNvSpPr/>
          <p:nvPr/>
        </p:nvSpPr>
        <p:spPr>
          <a:xfrm>
            <a:off x="4146921" y="3323844"/>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4" name="object 764"/>
          <p:cNvSpPr/>
          <p:nvPr/>
        </p:nvSpPr>
        <p:spPr>
          <a:xfrm>
            <a:off x="4146921" y="3802146"/>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5" name="object 765"/>
          <p:cNvSpPr/>
          <p:nvPr/>
        </p:nvSpPr>
        <p:spPr>
          <a:xfrm>
            <a:off x="4152783" y="1075827"/>
            <a:ext cx="11723" cy="3108726"/>
          </a:xfrm>
          <a:custGeom>
            <a:avLst/>
            <a:gdLst/>
            <a:ahLst/>
            <a:cxnLst/>
            <a:rect l="l" t="t" r="r" b="b"/>
            <a:pathLst>
              <a:path w="12700" h="3367786">
                <a:moveTo>
                  <a:pt x="6350" y="6350"/>
                </a:moveTo>
                <a:lnTo>
                  <a:pt x="6350" y="3361436"/>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6" name="object 766"/>
          <p:cNvSpPr/>
          <p:nvPr/>
        </p:nvSpPr>
        <p:spPr>
          <a:xfrm>
            <a:off x="8830291" y="1075827"/>
            <a:ext cx="11723" cy="3108726"/>
          </a:xfrm>
          <a:custGeom>
            <a:avLst/>
            <a:gdLst/>
            <a:ahLst/>
            <a:cxnLst/>
            <a:rect l="l" t="t" r="r" b="b"/>
            <a:pathLst>
              <a:path w="12700" h="3367786">
                <a:moveTo>
                  <a:pt x="6350" y="6350"/>
                </a:moveTo>
                <a:lnTo>
                  <a:pt x="6350" y="3361436"/>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7" name="object 767"/>
          <p:cNvSpPr/>
          <p:nvPr/>
        </p:nvSpPr>
        <p:spPr>
          <a:xfrm>
            <a:off x="4146921" y="1081688"/>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768" name="object 768"/>
          <p:cNvSpPr/>
          <p:nvPr/>
        </p:nvSpPr>
        <p:spPr>
          <a:xfrm>
            <a:off x="4146921" y="4166968"/>
            <a:ext cx="4700954" cy="11723"/>
          </a:xfrm>
          <a:custGeom>
            <a:avLst/>
            <a:gdLst/>
            <a:ahLst/>
            <a:cxnLst/>
            <a:rect l="l" t="t" r="r" b="b"/>
            <a:pathLst>
              <a:path w="5092700" h="12700">
                <a:moveTo>
                  <a:pt x="6350" y="6350"/>
                </a:moveTo>
                <a:lnTo>
                  <a:pt x="5086350" y="6350"/>
                </a:lnTo>
              </a:path>
            </a:pathLst>
          </a:custGeom>
          <a:ln w="12700">
            <a:solidFill>
              <a:srgbClr val="DADADA"/>
            </a:solidFill>
          </a:ln>
        </p:spPr>
        <p:txBody>
          <a:bodyPr wrap="square" lIns="0" tIns="0" rIns="0" bIns="0" rtlCol="0">
            <a:noAutofit/>
          </a:bodyPr>
          <a:lstStyle/>
          <a:p>
            <a:endParaRPr sz="1662">
              <a:solidFill>
                <a:prstClr val="black"/>
              </a:solidFill>
            </a:endParaRPr>
          </a:p>
        </p:txBody>
      </p:sp>
      <p:sp>
        <p:nvSpPr>
          <p:cNvPr id="5" name="text 1"/>
          <p:cNvSpPr txBox="1"/>
          <p:nvPr/>
        </p:nvSpPr>
        <p:spPr>
          <a:xfrm>
            <a:off x="4243636" y="1140114"/>
            <a:ext cx="696922" cy="198837"/>
          </a:xfrm>
          <a:prstGeom prst="rect">
            <a:avLst/>
          </a:prstGeom>
        </p:spPr>
        <p:txBody>
          <a:bodyPr vert="horz" wrap="none" lIns="0" tIns="0" rIns="0" bIns="0" rtlCol="0">
            <a:spAutoFit/>
          </a:bodyPr>
          <a:lstStyle/>
          <a:p>
            <a:r>
              <a:rPr sz="1292" b="1" spc="9" dirty="0">
                <a:solidFill>
                  <a:srgbClr val="F2F2F2"/>
                </a:solidFill>
                <a:latin typeface="Arial"/>
                <a:cs typeface="Arial"/>
              </a:rPr>
              <a:t>Location</a:t>
            </a:r>
            <a:endParaRPr sz="1292">
              <a:solidFill>
                <a:prstClr val="black"/>
              </a:solidFill>
              <a:latin typeface="Arial"/>
              <a:cs typeface="Arial"/>
            </a:endParaRPr>
          </a:p>
        </p:txBody>
      </p:sp>
      <p:sp>
        <p:nvSpPr>
          <p:cNvPr id="6" name="text 1"/>
          <p:cNvSpPr txBox="1"/>
          <p:nvPr/>
        </p:nvSpPr>
        <p:spPr>
          <a:xfrm>
            <a:off x="5916637" y="1140114"/>
            <a:ext cx="1921552" cy="194669"/>
          </a:xfrm>
          <a:prstGeom prst="rect">
            <a:avLst/>
          </a:prstGeom>
        </p:spPr>
        <p:txBody>
          <a:bodyPr vert="horz" wrap="none" lIns="0" tIns="0" rIns="0" bIns="0" rtlCol="0">
            <a:spAutoFit/>
          </a:bodyPr>
          <a:lstStyle/>
          <a:p>
            <a:r>
              <a:rPr sz="1265" spc="9" dirty="0">
                <a:solidFill>
                  <a:prstClr val="black"/>
                </a:solidFill>
                <a:latin typeface="Arial"/>
                <a:cs typeface="Arial"/>
              </a:rPr>
              <a:t>Yogyakarta – Central Java</a:t>
            </a:r>
            <a:endParaRPr sz="1200">
              <a:solidFill>
                <a:prstClr val="black"/>
              </a:solidFill>
              <a:latin typeface="Arial"/>
              <a:cs typeface="Arial"/>
            </a:endParaRPr>
          </a:p>
        </p:txBody>
      </p:sp>
      <p:sp>
        <p:nvSpPr>
          <p:cNvPr id="7" name="text 1"/>
          <p:cNvSpPr txBox="1"/>
          <p:nvPr/>
        </p:nvSpPr>
        <p:spPr>
          <a:xfrm>
            <a:off x="4243637" y="1504936"/>
            <a:ext cx="1341586" cy="194669"/>
          </a:xfrm>
          <a:prstGeom prst="rect">
            <a:avLst/>
          </a:prstGeom>
        </p:spPr>
        <p:txBody>
          <a:bodyPr vert="horz" wrap="none" lIns="0" tIns="0" rIns="0" bIns="0" rtlCol="0">
            <a:spAutoFit/>
          </a:bodyPr>
          <a:lstStyle/>
          <a:p>
            <a:r>
              <a:rPr sz="1265" b="1" spc="9" dirty="0">
                <a:solidFill>
                  <a:srgbClr val="F2F2F2"/>
                </a:solidFill>
                <a:latin typeface="Arial"/>
                <a:cs typeface="Arial"/>
              </a:rPr>
              <a:t>Investment Value</a:t>
            </a:r>
            <a:endParaRPr sz="1200">
              <a:solidFill>
                <a:prstClr val="black"/>
              </a:solidFill>
              <a:latin typeface="Arial"/>
              <a:cs typeface="Arial"/>
            </a:endParaRPr>
          </a:p>
        </p:txBody>
      </p:sp>
      <p:sp>
        <p:nvSpPr>
          <p:cNvPr id="8" name="text 1"/>
          <p:cNvSpPr txBox="1"/>
          <p:nvPr/>
        </p:nvSpPr>
        <p:spPr>
          <a:xfrm>
            <a:off x="5916637" y="1504936"/>
            <a:ext cx="2220480" cy="198837"/>
          </a:xfrm>
          <a:prstGeom prst="rect">
            <a:avLst/>
          </a:prstGeom>
        </p:spPr>
        <p:txBody>
          <a:bodyPr vert="horz" wrap="none" lIns="0" tIns="0" rIns="0" bIns="0" rtlCol="0">
            <a:spAutoFit/>
          </a:bodyPr>
          <a:lstStyle/>
          <a:p>
            <a:r>
              <a:rPr sz="1292" spc="9" dirty="0">
                <a:solidFill>
                  <a:prstClr val="black"/>
                </a:solidFill>
                <a:latin typeface="Arial"/>
                <a:cs typeface="Arial"/>
              </a:rPr>
              <a:t>Estimated USD 911.4 Million  </a:t>
            </a:r>
            <a:endParaRPr sz="1292">
              <a:solidFill>
                <a:prstClr val="black"/>
              </a:solidFill>
              <a:latin typeface="Arial"/>
              <a:cs typeface="Arial"/>
            </a:endParaRPr>
          </a:p>
        </p:txBody>
      </p:sp>
      <p:sp>
        <p:nvSpPr>
          <p:cNvPr id="9" name="text 1"/>
          <p:cNvSpPr txBox="1"/>
          <p:nvPr/>
        </p:nvSpPr>
        <p:spPr>
          <a:xfrm>
            <a:off x="4243637" y="1869876"/>
            <a:ext cx="1322606" cy="194669"/>
          </a:xfrm>
          <a:prstGeom prst="rect">
            <a:avLst/>
          </a:prstGeom>
        </p:spPr>
        <p:txBody>
          <a:bodyPr vert="horz" wrap="none" lIns="0" tIns="0" rIns="0" bIns="0" rtlCol="0">
            <a:spAutoFit/>
          </a:bodyPr>
          <a:lstStyle/>
          <a:p>
            <a:r>
              <a:rPr sz="1265" b="1" spc="9" dirty="0">
                <a:solidFill>
                  <a:srgbClr val="F2F2F2"/>
                </a:solidFill>
                <a:latin typeface="Arial"/>
                <a:cs typeface="Arial"/>
              </a:rPr>
              <a:t>Funding Scheme</a:t>
            </a:r>
            <a:endParaRPr sz="1200">
              <a:solidFill>
                <a:prstClr val="black"/>
              </a:solidFill>
              <a:latin typeface="Arial"/>
              <a:cs typeface="Arial"/>
            </a:endParaRPr>
          </a:p>
        </p:txBody>
      </p:sp>
      <p:sp>
        <p:nvSpPr>
          <p:cNvPr id="10" name="text 1"/>
          <p:cNvSpPr txBox="1"/>
          <p:nvPr/>
        </p:nvSpPr>
        <p:spPr>
          <a:xfrm>
            <a:off x="5916637" y="1869875"/>
            <a:ext cx="1279581" cy="198837"/>
          </a:xfrm>
          <a:prstGeom prst="rect">
            <a:avLst/>
          </a:prstGeom>
        </p:spPr>
        <p:txBody>
          <a:bodyPr vert="horz" wrap="none" lIns="0" tIns="0" rIns="0" bIns="0" rtlCol="0">
            <a:spAutoFit/>
          </a:bodyPr>
          <a:lstStyle/>
          <a:p>
            <a:r>
              <a:rPr sz="1292" spc="9" dirty="0">
                <a:solidFill>
                  <a:prstClr val="black"/>
                </a:solidFill>
                <a:latin typeface="Arial"/>
                <a:cs typeface="Arial"/>
              </a:rPr>
              <a:t>Potential for PPP</a:t>
            </a:r>
            <a:endParaRPr sz="1292">
              <a:solidFill>
                <a:prstClr val="black"/>
              </a:solidFill>
              <a:latin typeface="Arial"/>
              <a:cs typeface="Arial"/>
            </a:endParaRPr>
          </a:p>
        </p:txBody>
      </p:sp>
      <p:sp>
        <p:nvSpPr>
          <p:cNvPr id="11" name="text 1"/>
          <p:cNvSpPr txBox="1"/>
          <p:nvPr/>
        </p:nvSpPr>
        <p:spPr>
          <a:xfrm>
            <a:off x="4243637" y="2228601"/>
            <a:ext cx="1157496" cy="592342"/>
          </a:xfrm>
          <a:prstGeom prst="rect">
            <a:avLst/>
          </a:prstGeom>
        </p:spPr>
        <p:txBody>
          <a:bodyPr vert="horz" wrap="none" lIns="0" tIns="0" rIns="0" bIns="0" rtlCol="0">
            <a:spAutoFit/>
          </a:bodyPr>
          <a:lstStyle/>
          <a:p>
            <a:r>
              <a:rPr sz="1292" b="1" spc="9" dirty="0">
                <a:solidFill>
                  <a:srgbClr val="F2F2F2"/>
                </a:solidFill>
                <a:latin typeface="Arial"/>
                <a:cs typeface="Arial"/>
              </a:rPr>
              <a:t>Contact</a:t>
            </a:r>
            <a:endParaRPr sz="1292">
              <a:solidFill>
                <a:prstClr val="black"/>
              </a:solidFill>
              <a:latin typeface="Arial"/>
              <a:cs typeface="Arial"/>
            </a:endParaRPr>
          </a:p>
          <a:p>
            <a:r>
              <a:rPr sz="1265" b="1" spc="9" dirty="0">
                <a:solidFill>
                  <a:srgbClr val="F2F2F2"/>
                </a:solidFill>
                <a:latin typeface="Arial"/>
                <a:cs typeface="Arial"/>
              </a:rPr>
              <a:t>Person/Project</a:t>
            </a:r>
            <a:endParaRPr sz="1200">
              <a:solidFill>
                <a:prstClr val="black"/>
              </a:solidFill>
              <a:latin typeface="Arial"/>
              <a:cs typeface="Arial"/>
            </a:endParaRPr>
          </a:p>
          <a:p>
            <a:r>
              <a:rPr sz="1292" b="1" spc="9" dirty="0">
                <a:solidFill>
                  <a:srgbClr val="F2F2F2"/>
                </a:solidFill>
                <a:latin typeface="Arial"/>
                <a:cs typeface="Arial"/>
              </a:rPr>
              <a:t>Owner</a:t>
            </a:r>
            <a:endParaRPr sz="1292">
              <a:solidFill>
                <a:prstClr val="black"/>
              </a:solidFill>
              <a:latin typeface="Arial"/>
              <a:cs typeface="Arial"/>
            </a:endParaRPr>
          </a:p>
        </p:txBody>
      </p:sp>
      <p:sp>
        <p:nvSpPr>
          <p:cNvPr id="12" name="text 1"/>
          <p:cNvSpPr txBox="1"/>
          <p:nvPr/>
        </p:nvSpPr>
        <p:spPr>
          <a:xfrm>
            <a:off x="5916637" y="2228601"/>
            <a:ext cx="2750176" cy="393506"/>
          </a:xfrm>
          <a:prstGeom prst="rect">
            <a:avLst/>
          </a:prstGeom>
        </p:spPr>
        <p:txBody>
          <a:bodyPr vert="horz" wrap="none" lIns="0" tIns="0" rIns="0" bIns="0" rtlCol="0">
            <a:spAutoFit/>
          </a:bodyPr>
          <a:lstStyle/>
          <a:p>
            <a:r>
              <a:rPr sz="1265" spc="9" dirty="0">
                <a:solidFill>
                  <a:prstClr val="black"/>
                </a:solidFill>
                <a:latin typeface="Arial"/>
                <a:cs typeface="Arial"/>
              </a:rPr>
              <a:t>investasi2.bpjt@gmail.com/Ministry of</a:t>
            </a:r>
            <a:endParaRPr sz="1200">
              <a:solidFill>
                <a:prstClr val="black"/>
              </a:solidFill>
              <a:latin typeface="Arial"/>
              <a:cs typeface="Arial"/>
            </a:endParaRPr>
          </a:p>
          <a:p>
            <a:r>
              <a:rPr sz="1292" spc="9" dirty="0">
                <a:solidFill>
                  <a:prstClr val="black"/>
                </a:solidFill>
                <a:latin typeface="Arial"/>
                <a:cs typeface="Arial"/>
              </a:rPr>
              <a:t>Public Works and Public Housing</a:t>
            </a:r>
            <a:endParaRPr sz="1292">
              <a:solidFill>
                <a:prstClr val="black"/>
              </a:solidFill>
              <a:latin typeface="Arial"/>
              <a:cs typeface="Arial"/>
            </a:endParaRPr>
          </a:p>
        </p:txBody>
      </p:sp>
      <p:sp>
        <p:nvSpPr>
          <p:cNvPr id="13" name="text 1"/>
          <p:cNvSpPr txBox="1"/>
          <p:nvPr/>
        </p:nvSpPr>
        <p:spPr>
          <a:xfrm>
            <a:off x="4243637" y="2904202"/>
            <a:ext cx="1486369" cy="393506"/>
          </a:xfrm>
          <a:prstGeom prst="rect">
            <a:avLst/>
          </a:prstGeom>
        </p:spPr>
        <p:txBody>
          <a:bodyPr vert="horz" wrap="none" lIns="0" tIns="0" rIns="0" bIns="0" rtlCol="0">
            <a:spAutoFit/>
          </a:bodyPr>
          <a:lstStyle/>
          <a:p>
            <a:r>
              <a:rPr sz="1292" b="1" spc="9" dirty="0">
                <a:solidFill>
                  <a:srgbClr val="F2F2F2"/>
                </a:solidFill>
                <a:latin typeface="Arial"/>
                <a:cs typeface="Arial"/>
              </a:rPr>
              <a:t>Estimated</a:t>
            </a:r>
            <a:endParaRPr sz="1292">
              <a:solidFill>
                <a:prstClr val="black"/>
              </a:solidFill>
              <a:latin typeface="Arial"/>
              <a:cs typeface="Arial"/>
            </a:endParaRPr>
          </a:p>
          <a:p>
            <a:r>
              <a:rPr sz="1265" b="1" spc="9" dirty="0">
                <a:solidFill>
                  <a:srgbClr val="F2F2F2"/>
                </a:solidFill>
                <a:latin typeface="Arial"/>
                <a:cs typeface="Arial"/>
              </a:rPr>
              <a:t>Concession Period</a:t>
            </a:r>
            <a:endParaRPr sz="1200">
              <a:solidFill>
                <a:prstClr val="black"/>
              </a:solidFill>
              <a:latin typeface="Arial"/>
              <a:cs typeface="Arial"/>
            </a:endParaRPr>
          </a:p>
        </p:txBody>
      </p:sp>
      <p:sp>
        <p:nvSpPr>
          <p:cNvPr id="14" name="text 1"/>
          <p:cNvSpPr txBox="1"/>
          <p:nvPr/>
        </p:nvSpPr>
        <p:spPr>
          <a:xfrm>
            <a:off x="5916637" y="2904203"/>
            <a:ext cx="1386533" cy="194669"/>
          </a:xfrm>
          <a:prstGeom prst="rect">
            <a:avLst/>
          </a:prstGeom>
        </p:spPr>
        <p:txBody>
          <a:bodyPr vert="horz" wrap="none" lIns="0" tIns="0" rIns="0" bIns="0" rtlCol="0">
            <a:spAutoFit/>
          </a:bodyPr>
          <a:lstStyle/>
          <a:p>
            <a:r>
              <a:rPr sz="1265" spc="9" dirty="0">
                <a:solidFill>
                  <a:prstClr val="black"/>
                </a:solidFill>
                <a:latin typeface="Arial"/>
                <a:cs typeface="Arial"/>
              </a:rPr>
              <a:t>Not yet determined</a:t>
            </a:r>
            <a:endParaRPr sz="1200">
              <a:solidFill>
                <a:prstClr val="black"/>
              </a:solidFill>
              <a:latin typeface="Arial"/>
              <a:cs typeface="Arial"/>
            </a:endParaRPr>
          </a:p>
        </p:txBody>
      </p:sp>
      <p:sp>
        <p:nvSpPr>
          <p:cNvPr id="15" name="text 1"/>
          <p:cNvSpPr txBox="1"/>
          <p:nvPr/>
        </p:nvSpPr>
        <p:spPr>
          <a:xfrm>
            <a:off x="4243637" y="3382504"/>
            <a:ext cx="1041375" cy="397673"/>
          </a:xfrm>
          <a:prstGeom prst="rect">
            <a:avLst/>
          </a:prstGeom>
        </p:spPr>
        <p:txBody>
          <a:bodyPr vert="horz" wrap="none" lIns="0" tIns="0" rIns="0" bIns="0" rtlCol="0">
            <a:spAutoFit/>
          </a:bodyPr>
          <a:lstStyle/>
          <a:p>
            <a:r>
              <a:rPr sz="1292" b="1" spc="9" dirty="0">
                <a:solidFill>
                  <a:srgbClr val="F2F2F2"/>
                </a:solidFill>
                <a:latin typeface="Arial"/>
                <a:cs typeface="Arial"/>
              </a:rPr>
              <a:t>Target</a:t>
            </a:r>
            <a:endParaRPr sz="1292">
              <a:solidFill>
                <a:prstClr val="black"/>
              </a:solidFill>
              <a:latin typeface="Arial"/>
              <a:cs typeface="Arial"/>
            </a:endParaRPr>
          </a:p>
          <a:p>
            <a:r>
              <a:rPr sz="1292" b="1" spc="9" dirty="0">
                <a:solidFill>
                  <a:srgbClr val="F2F2F2"/>
                </a:solidFill>
                <a:latin typeface="Arial"/>
                <a:cs typeface="Arial"/>
              </a:rPr>
              <a:t>Construction</a:t>
            </a:r>
            <a:endParaRPr sz="1292">
              <a:solidFill>
                <a:prstClr val="black"/>
              </a:solidFill>
              <a:latin typeface="Arial"/>
              <a:cs typeface="Arial"/>
            </a:endParaRPr>
          </a:p>
        </p:txBody>
      </p:sp>
      <p:sp>
        <p:nvSpPr>
          <p:cNvPr id="16" name="text 1"/>
          <p:cNvSpPr txBox="1"/>
          <p:nvPr/>
        </p:nvSpPr>
        <p:spPr>
          <a:xfrm>
            <a:off x="5916637" y="3382504"/>
            <a:ext cx="1311641" cy="194669"/>
          </a:xfrm>
          <a:prstGeom prst="rect">
            <a:avLst/>
          </a:prstGeom>
        </p:spPr>
        <p:txBody>
          <a:bodyPr vert="horz" wrap="none" lIns="0" tIns="0" rIns="0" bIns="0" rtlCol="0">
            <a:spAutoFit/>
          </a:bodyPr>
          <a:lstStyle/>
          <a:p>
            <a:r>
              <a:rPr sz="1265" spc="9" dirty="0">
                <a:solidFill>
                  <a:prstClr val="black"/>
                </a:solidFill>
                <a:latin typeface="Arial"/>
                <a:cs typeface="Arial"/>
              </a:rPr>
              <a:t>Estimated in 2018</a:t>
            </a:r>
            <a:endParaRPr sz="1200">
              <a:solidFill>
                <a:prstClr val="black"/>
              </a:solidFill>
              <a:latin typeface="Arial"/>
              <a:cs typeface="Arial"/>
            </a:endParaRPr>
          </a:p>
        </p:txBody>
      </p:sp>
      <p:sp>
        <p:nvSpPr>
          <p:cNvPr id="17" name="text 1"/>
          <p:cNvSpPr txBox="1"/>
          <p:nvPr/>
        </p:nvSpPr>
        <p:spPr>
          <a:xfrm>
            <a:off x="4243637" y="3861040"/>
            <a:ext cx="1335045" cy="198837"/>
          </a:xfrm>
          <a:prstGeom prst="rect">
            <a:avLst/>
          </a:prstGeom>
        </p:spPr>
        <p:txBody>
          <a:bodyPr vert="horz" wrap="none" lIns="0" tIns="0" rIns="0" bIns="0" rtlCol="0">
            <a:spAutoFit/>
          </a:bodyPr>
          <a:lstStyle/>
          <a:p>
            <a:r>
              <a:rPr sz="1292" b="1" spc="9" dirty="0">
                <a:solidFill>
                  <a:srgbClr val="F2F2F2"/>
                </a:solidFill>
                <a:latin typeface="Arial"/>
                <a:cs typeface="Arial"/>
              </a:rPr>
              <a:t>Target Operation</a:t>
            </a:r>
            <a:endParaRPr sz="1292">
              <a:solidFill>
                <a:prstClr val="black"/>
              </a:solidFill>
              <a:latin typeface="Arial"/>
              <a:cs typeface="Arial"/>
            </a:endParaRPr>
          </a:p>
        </p:txBody>
      </p:sp>
      <p:sp>
        <p:nvSpPr>
          <p:cNvPr id="18" name="text 1"/>
          <p:cNvSpPr txBox="1"/>
          <p:nvPr/>
        </p:nvSpPr>
        <p:spPr>
          <a:xfrm>
            <a:off x="5916637" y="3861040"/>
            <a:ext cx="1311641" cy="194669"/>
          </a:xfrm>
          <a:prstGeom prst="rect">
            <a:avLst/>
          </a:prstGeom>
        </p:spPr>
        <p:txBody>
          <a:bodyPr vert="horz" wrap="none" lIns="0" tIns="0" rIns="0" bIns="0" rtlCol="0">
            <a:spAutoFit/>
          </a:bodyPr>
          <a:lstStyle/>
          <a:p>
            <a:r>
              <a:rPr sz="1265" spc="9" dirty="0">
                <a:solidFill>
                  <a:prstClr val="black"/>
                </a:solidFill>
                <a:latin typeface="Arial"/>
                <a:cs typeface="Arial"/>
              </a:rPr>
              <a:t>Estimated in 2020</a:t>
            </a:r>
            <a:endParaRPr sz="1200">
              <a:solidFill>
                <a:prstClr val="black"/>
              </a:solidFill>
              <a:latin typeface="Arial"/>
              <a:cs typeface="Arial"/>
            </a:endParaRPr>
          </a:p>
        </p:txBody>
      </p:sp>
      <p:sp>
        <p:nvSpPr>
          <p:cNvPr id="769" name="object 769"/>
          <p:cNvSpPr/>
          <p:nvPr/>
        </p:nvSpPr>
        <p:spPr>
          <a:xfrm>
            <a:off x="206197" y="4271855"/>
            <a:ext cx="3797221" cy="2148488"/>
          </a:xfrm>
          <a:custGeom>
            <a:avLst/>
            <a:gdLst/>
            <a:ahLst/>
            <a:cxnLst/>
            <a:rect l="l" t="t" r="r" b="b"/>
            <a:pathLst>
              <a:path w="4113656" h="2327529">
                <a:moveTo>
                  <a:pt x="19050" y="2308479"/>
                </a:moveTo>
                <a:lnTo>
                  <a:pt x="19050" y="19050"/>
                </a:lnTo>
                <a:lnTo>
                  <a:pt x="4094607" y="19050"/>
                </a:lnTo>
                <a:lnTo>
                  <a:pt x="4094607" y="2308479"/>
                </a:lnTo>
                <a:lnTo>
                  <a:pt x="19050" y="2308479"/>
                </a:lnTo>
                <a:close/>
              </a:path>
            </a:pathLst>
          </a:custGeom>
          <a:ln w="38100">
            <a:solidFill>
              <a:srgbClr val="4BACC6"/>
            </a:solidFill>
          </a:ln>
        </p:spPr>
        <p:txBody>
          <a:bodyPr wrap="square" lIns="0" tIns="0" rIns="0" bIns="0" rtlCol="0">
            <a:noAutofit/>
          </a:bodyPr>
          <a:lstStyle/>
          <a:p>
            <a:endParaRPr sz="1662">
              <a:solidFill>
                <a:prstClr val="black"/>
              </a:solidFill>
            </a:endParaRPr>
          </a:p>
        </p:txBody>
      </p:sp>
      <p:sp>
        <p:nvSpPr>
          <p:cNvPr id="19" name="text 1"/>
          <p:cNvSpPr txBox="1"/>
          <p:nvPr/>
        </p:nvSpPr>
        <p:spPr>
          <a:xfrm>
            <a:off x="1648499" y="4189990"/>
            <a:ext cx="921599" cy="198837"/>
          </a:xfrm>
          <a:prstGeom prst="rect">
            <a:avLst/>
          </a:prstGeom>
        </p:spPr>
        <p:txBody>
          <a:bodyPr vert="horz" wrap="none" lIns="0" tIns="0" rIns="0" bIns="0" rtlCol="0">
            <a:spAutoFit/>
          </a:bodyPr>
          <a:lstStyle/>
          <a:p>
            <a:r>
              <a:rPr sz="1292" b="1" spc="9" dirty="0">
                <a:solidFill>
                  <a:srgbClr val="FFFFFF"/>
                </a:solidFill>
                <a:latin typeface="Arial"/>
                <a:cs typeface="Arial"/>
              </a:rPr>
              <a:t>Description</a:t>
            </a:r>
            <a:endParaRPr sz="1292">
              <a:solidFill>
                <a:prstClr val="black"/>
              </a:solidFill>
              <a:latin typeface="Arial"/>
              <a:cs typeface="Arial"/>
            </a:endParaRPr>
          </a:p>
        </p:txBody>
      </p:sp>
      <p:sp>
        <p:nvSpPr>
          <p:cNvPr id="770" name="object 770"/>
          <p:cNvSpPr/>
          <p:nvPr/>
        </p:nvSpPr>
        <p:spPr>
          <a:xfrm>
            <a:off x="4141060" y="4271855"/>
            <a:ext cx="4712677" cy="2148488"/>
          </a:xfrm>
          <a:custGeom>
            <a:avLst/>
            <a:gdLst/>
            <a:ahLst/>
            <a:cxnLst/>
            <a:rect l="l" t="t" r="r" b="b"/>
            <a:pathLst>
              <a:path w="5105400" h="2327529">
                <a:moveTo>
                  <a:pt x="19050" y="2308479"/>
                </a:moveTo>
                <a:lnTo>
                  <a:pt x="19050" y="19050"/>
                </a:lnTo>
                <a:lnTo>
                  <a:pt x="5086350" y="19050"/>
                </a:lnTo>
                <a:lnTo>
                  <a:pt x="5086350" y="2308479"/>
                </a:lnTo>
                <a:lnTo>
                  <a:pt x="19050" y="2308479"/>
                </a:lnTo>
                <a:close/>
              </a:path>
            </a:pathLst>
          </a:custGeom>
          <a:ln w="38100">
            <a:solidFill>
              <a:srgbClr val="4BACC6"/>
            </a:solidFill>
          </a:ln>
        </p:spPr>
        <p:txBody>
          <a:bodyPr wrap="square" lIns="0" tIns="0" rIns="0" bIns="0" rtlCol="0">
            <a:noAutofit/>
          </a:bodyPr>
          <a:lstStyle/>
          <a:p>
            <a:endParaRPr sz="1662">
              <a:solidFill>
                <a:prstClr val="black"/>
              </a:solidFill>
            </a:endParaRPr>
          </a:p>
        </p:txBody>
      </p:sp>
      <p:sp>
        <p:nvSpPr>
          <p:cNvPr id="20" name="text 1"/>
          <p:cNvSpPr txBox="1"/>
          <p:nvPr/>
        </p:nvSpPr>
        <p:spPr>
          <a:xfrm>
            <a:off x="4253485" y="4575062"/>
            <a:ext cx="4531433" cy="919034"/>
          </a:xfrm>
          <a:prstGeom prst="rect">
            <a:avLst/>
          </a:prstGeom>
        </p:spPr>
        <p:txBody>
          <a:bodyPr vert="horz" wrap="none" lIns="0" tIns="0" rIns="0" bIns="0" rtlCol="0">
            <a:spAutoFit/>
          </a:bodyPr>
          <a:lstStyle/>
          <a:p>
            <a:r>
              <a:rPr sz="1172" spc="9" dirty="0">
                <a:solidFill>
                  <a:srgbClr val="177B57"/>
                </a:solidFill>
                <a:latin typeface="Arial"/>
                <a:cs typeface="Arial"/>
              </a:rPr>
              <a:t>•  </a:t>
            </a:r>
            <a:r>
              <a:rPr sz="1172" spc="9" dirty="0">
                <a:solidFill>
                  <a:prstClr val="black"/>
                </a:solidFill>
                <a:latin typeface="Arial"/>
                <a:cs typeface="Arial"/>
              </a:rPr>
              <a:t>The feasibility study of Yogyakarta – Bawen Toll Road has been</a:t>
            </a:r>
            <a:endParaRPr sz="1108">
              <a:solidFill>
                <a:prstClr val="black"/>
              </a:solidFill>
              <a:latin typeface="Arial"/>
              <a:cs typeface="Arial"/>
            </a:endParaRPr>
          </a:p>
          <a:p>
            <a:pPr marL="160376"/>
            <a:r>
              <a:rPr sz="1200" spc="9" dirty="0">
                <a:solidFill>
                  <a:prstClr val="black"/>
                </a:solidFill>
                <a:latin typeface="Arial"/>
                <a:cs typeface="Arial"/>
              </a:rPr>
              <a:t>completed in 2008. But, it needs to be redeveloped to</a:t>
            </a:r>
            <a:endParaRPr sz="1200">
              <a:solidFill>
                <a:prstClr val="black"/>
              </a:solidFill>
              <a:latin typeface="Arial"/>
              <a:cs typeface="Arial"/>
            </a:endParaRPr>
          </a:p>
          <a:p>
            <a:pPr marL="160376"/>
            <a:r>
              <a:rPr sz="1200" spc="9" dirty="0">
                <a:solidFill>
                  <a:prstClr val="black"/>
                </a:solidFill>
                <a:latin typeface="Arial"/>
                <a:cs typeface="Arial"/>
              </a:rPr>
              <a:t>accommodate the updated information. Thus, KPPIP is</a:t>
            </a:r>
            <a:endParaRPr sz="1200">
              <a:solidFill>
                <a:prstClr val="black"/>
              </a:solidFill>
              <a:latin typeface="Arial"/>
              <a:cs typeface="Arial"/>
            </a:endParaRPr>
          </a:p>
          <a:p>
            <a:pPr marL="160376"/>
            <a:r>
              <a:rPr sz="1200" spc="9" dirty="0">
                <a:solidFill>
                  <a:prstClr val="black"/>
                </a:solidFill>
                <a:latin typeface="Arial"/>
                <a:cs typeface="Arial"/>
              </a:rPr>
              <a:t>currently preparing the </a:t>
            </a:r>
            <a:r>
              <a:rPr sz="1200" i="1" spc="9" dirty="0">
                <a:solidFill>
                  <a:prstClr val="black"/>
                </a:solidFill>
                <a:latin typeface="Arial"/>
                <a:cs typeface="Arial"/>
              </a:rPr>
              <a:t>Outline Business Case </a:t>
            </a:r>
            <a:r>
              <a:rPr sz="1200" spc="9" dirty="0">
                <a:solidFill>
                  <a:prstClr val="black"/>
                </a:solidFill>
                <a:latin typeface="Arial"/>
                <a:cs typeface="Arial"/>
              </a:rPr>
              <a:t>(OBC) which will</a:t>
            </a:r>
            <a:endParaRPr sz="1200">
              <a:solidFill>
                <a:prstClr val="black"/>
              </a:solidFill>
              <a:latin typeface="Arial"/>
              <a:cs typeface="Arial"/>
            </a:endParaRPr>
          </a:p>
          <a:p>
            <a:pPr marL="160376"/>
            <a:r>
              <a:rPr sz="1200" spc="9" dirty="0">
                <a:solidFill>
                  <a:prstClr val="black"/>
                </a:solidFill>
                <a:latin typeface="Arial"/>
                <a:cs typeface="Arial"/>
              </a:rPr>
              <a:t>be completed in December 2017.</a:t>
            </a:r>
            <a:endParaRPr sz="1200">
              <a:solidFill>
                <a:prstClr val="black"/>
              </a:solidFill>
              <a:latin typeface="Arial"/>
              <a:cs typeface="Arial"/>
            </a:endParaRPr>
          </a:p>
        </p:txBody>
      </p:sp>
      <p:sp>
        <p:nvSpPr>
          <p:cNvPr id="21" name="text 1"/>
          <p:cNvSpPr txBox="1"/>
          <p:nvPr/>
        </p:nvSpPr>
        <p:spPr>
          <a:xfrm>
            <a:off x="4253484" y="5559777"/>
            <a:ext cx="4482124" cy="549702"/>
          </a:xfrm>
          <a:prstGeom prst="rect">
            <a:avLst/>
          </a:prstGeom>
        </p:spPr>
        <p:txBody>
          <a:bodyPr vert="horz" wrap="none" lIns="0" tIns="0" rIns="0" bIns="0" rtlCol="0">
            <a:spAutoFit/>
          </a:bodyPr>
          <a:lstStyle/>
          <a:p>
            <a:r>
              <a:rPr sz="1172" spc="9" dirty="0">
                <a:solidFill>
                  <a:srgbClr val="177B57"/>
                </a:solidFill>
                <a:latin typeface="Arial"/>
                <a:cs typeface="Arial"/>
              </a:rPr>
              <a:t>•  </a:t>
            </a:r>
            <a:r>
              <a:rPr sz="1172" spc="9" dirty="0">
                <a:solidFill>
                  <a:prstClr val="black"/>
                </a:solidFill>
                <a:latin typeface="Arial"/>
                <a:cs typeface="Arial"/>
              </a:rPr>
              <a:t>The funding scheme for the construction of Yogyakarta – Bawen</a:t>
            </a:r>
            <a:endParaRPr sz="1108">
              <a:solidFill>
                <a:prstClr val="black"/>
              </a:solidFill>
              <a:latin typeface="Arial"/>
              <a:cs typeface="Arial"/>
            </a:endParaRPr>
          </a:p>
          <a:p>
            <a:pPr marL="160376"/>
            <a:r>
              <a:rPr sz="1200" spc="9" dirty="0">
                <a:solidFill>
                  <a:prstClr val="black"/>
                </a:solidFill>
                <a:latin typeface="Arial"/>
                <a:cs typeface="Arial"/>
              </a:rPr>
              <a:t>is potential for PPP. However, the funding scheme</a:t>
            </a:r>
            <a:endParaRPr sz="1200">
              <a:solidFill>
                <a:prstClr val="black"/>
              </a:solidFill>
              <a:latin typeface="Arial"/>
              <a:cs typeface="Arial"/>
            </a:endParaRPr>
          </a:p>
          <a:p>
            <a:pPr marL="160376"/>
            <a:r>
              <a:rPr sz="1200" spc="9" dirty="0">
                <a:solidFill>
                  <a:prstClr val="black"/>
                </a:solidFill>
                <a:latin typeface="Arial"/>
                <a:cs typeface="Arial"/>
              </a:rPr>
              <a:t>determination will be based on the OBC result.</a:t>
            </a:r>
            <a:endParaRPr sz="1200">
              <a:solidFill>
                <a:prstClr val="black"/>
              </a:solidFill>
              <a:latin typeface="Arial"/>
              <a:cs typeface="Arial"/>
            </a:endParaRPr>
          </a:p>
        </p:txBody>
      </p:sp>
      <p:pic>
        <p:nvPicPr>
          <p:cNvPr id="392" name="Image"/>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28032" y="4085961"/>
            <a:ext cx="3339670" cy="427658"/>
          </a:xfrm>
          <a:prstGeom prst="rect">
            <a:avLst/>
          </a:prstGeom>
        </p:spPr>
      </p:pic>
      <p:sp>
        <p:nvSpPr>
          <p:cNvPr id="771" name="object 771"/>
          <p:cNvSpPr/>
          <p:nvPr/>
        </p:nvSpPr>
        <p:spPr>
          <a:xfrm>
            <a:off x="4871290" y="4108505"/>
            <a:ext cx="3252216" cy="340755"/>
          </a:xfrm>
          <a:custGeom>
            <a:avLst/>
            <a:gdLst/>
            <a:ahLst/>
            <a:cxnLst/>
            <a:rect l="l" t="t" r="r" b="b"/>
            <a:pathLst>
              <a:path w="3523234" h="369151">
                <a:moveTo>
                  <a:pt x="0" y="369151"/>
                </a:moveTo>
                <a:lnTo>
                  <a:pt x="0" y="0"/>
                </a:lnTo>
                <a:lnTo>
                  <a:pt x="3523234" y="0"/>
                </a:lnTo>
                <a:lnTo>
                  <a:pt x="3523234" y="369151"/>
                </a:lnTo>
                <a:lnTo>
                  <a:pt x="0" y="369151"/>
                </a:lnTo>
                <a:close/>
              </a:path>
            </a:pathLst>
          </a:custGeom>
          <a:solidFill>
            <a:srgbClr val="4BACC6"/>
          </a:solidFill>
        </p:spPr>
        <p:txBody>
          <a:bodyPr wrap="square" lIns="0" tIns="0" rIns="0" bIns="0" rtlCol="0">
            <a:noAutofit/>
          </a:bodyPr>
          <a:lstStyle/>
          <a:p>
            <a:endParaRPr sz="1662">
              <a:solidFill>
                <a:prstClr val="black"/>
              </a:solidFill>
            </a:endParaRPr>
          </a:p>
        </p:txBody>
      </p:sp>
      <p:sp>
        <p:nvSpPr>
          <p:cNvPr id="772" name="object 772"/>
          <p:cNvSpPr/>
          <p:nvPr/>
        </p:nvSpPr>
        <p:spPr>
          <a:xfrm>
            <a:off x="4866894" y="4104108"/>
            <a:ext cx="3261008" cy="349547"/>
          </a:xfrm>
          <a:custGeom>
            <a:avLst/>
            <a:gdLst/>
            <a:ahLst/>
            <a:cxnLst/>
            <a:rect l="l" t="t" r="r" b="b"/>
            <a:pathLst>
              <a:path w="3532759" h="378676">
                <a:moveTo>
                  <a:pt x="4763" y="373914"/>
                </a:moveTo>
                <a:lnTo>
                  <a:pt x="4763" y="4763"/>
                </a:lnTo>
                <a:lnTo>
                  <a:pt x="3527997" y="4763"/>
                </a:lnTo>
                <a:lnTo>
                  <a:pt x="3527997" y="373914"/>
                </a:lnTo>
                <a:lnTo>
                  <a:pt x="4763" y="373914"/>
                </a:lnTo>
                <a:close/>
              </a:path>
            </a:pathLst>
          </a:custGeom>
          <a:ln w="9525">
            <a:solidFill>
              <a:srgbClr val="4BACC6"/>
            </a:solidFill>
          </a:ln>
        </p:spPr>
        <p:txBody>
          <a:bodyPr wrap="square" lIns="0" tIns="0" rIns="0" bIns="0" rtlCol="0">
            <a:noAutofit/>
          </a:bodyPr>
          <a:lstStyle/>
          <a:p>
            <a:endParaRPr sz="1662">
              <a:solidFill>
                <a:prstClr val="black"/>
              </a:solidFill>
            </a:endParaRPr>
          </a:p>
        </p:txBody>
      </p:sp>
      <p:sp>
        <p:nvSpPr>
          <p:cNvPr id="22" name="text 1"/>
          <p:cNvSpPr txBox="1"/>
          <p:nvPr/>
        </p:nvSpPr>
        <p:spPr>
          <a:xfrm>
            <a:off x="5977128" y="4189990"/>
            <a:ext cx="1048942" cy="198837"/>
          </a:xfrm>
          <a:prstGeom prst="rect">
            <a:avLst/>
          </a:prstGeom>
        </p:spPr>
        <p:txBody>
          <a:bodyPr vert="horz" wrap="none" lIns="0" tIns="0" rIns="0" bIns="0" rtlCol="0">
            <a:spAutoFit/>
          </a:bodyPr>
          <a:lstStyle/>
          <a:p>
            <a:r>
              <a:rPr sz="1292" b="1" spc="9" dirty="0">
                <a:solidFill>
                  <a:srgbClr val="FFFFFF"/>
                </a:solidFill>
                <a:latin typeface="Arial"/>
                <a:cs typeface="Arial"/>
              </a:rPr>
              <a:t>Latest Status</a:t>
            </a:r>
            <a:endParaRPr sz="1292">
              <a:solidFill>
                <a:prstClr val="black"/>
              </a:solidFill>
              <a:latin typeface="Arial"/>
              <a:cs typeface="Arial"/>
            </a:endParaRPr>
          </a:p>
        </p:txBody>
      </p:sp>
      <p:sp>
        <p:nvSpPr>
          <p:cNvPr id="23" name="text 1"/>
          <p:cNvSpPr txBox="1"/>
          <p:nvPr/>
        </p:nvSpPr>
        <p:spPr>
          <a:xfrm>
            <a:off x="277005" y="333624"/>
            <a:ext cx="5584414" cy="564001"/>
          </a:xfrm>
          <a:prstGeom prst="rect">
            <a:avLst/>
          </a:prstGeom>
        </p:spPr>
        <p:txBody>
          <a:bodyPr vert="horz" wrap="none" lIns="0" tIns="0" rIns="0" bIns="0" rtlCol="0">
            <a:spAutoFit/>
          </a:bodyPr>
          <a:lstStyle/>
          <a:p>
            <a:r>
              <a:rPr sz="1819" b="1" spc="9" dirty="0">
                <a:solidFill>
                  <a:srgbClr val="2185C5"/>
                </a:solidFill>
                <a:latin typeface="Arial"/>
                <a:cs typeface="Arial"/>
              </a:rPr>
              <a:t>Selected potential projects for private investment </a:t>
            </a:r>
            <a:endParaRPr sz="1754" dirty="0">
              <a:solidFill>
                <a:srgbClr val="2185C5"/>
              </a:solidFill>
              <a:latin typeface="Arial"/>
              <a:cs typeface="Arial"/>
            </a:endParaRPr>
          </a:p>
          <a:p>
            <a:r>
              <a:rPr sz="1846" spc="9" dirty="0">
                <a:solidFill>
                  <a:srgbClr val="2185C5"/>
                </a:solidFill>
                <a:latin typeface="Arial"/>
                <a:cs typeface="Arial"/>
              </a:rPr>
              <a:t>Yogyakarta – Bawen Toll Road</a:t>
            </a:r>
            <a:endParaRPr sz="1846" dirty="0">
              <a:solidFill>
                <a:srgbClr val="2185C5"/>
              </a:solidFill>
              <a:latin typeface="Arial"/>
              <a:cs typeface="Arial"/>
            </a:endParaRPr>
          </a:p>
        </p:txBody>
      </p:sp>
      <p:pic>
        <p:nvPicPr>
          <p:cNvPr id="393" name="Image"/>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77005" y="1174183"/>
            <a:ext cx="3677997" cy="2447544"/>
          </a:xfrm>
          <a:prstGeom prst="rect">
            <a:avLst/>
          </a:prstGeom>
        </p:spPr>
      </p:pic>
      <p:sp>
        <p:nvSpPr>
          <p:cNvPr id="24" name="text 1"/>
          <p:cNvSpPr txBox="1"/>
          <p:nvPr/>
        </p:nvSpPr>
        <p:spPr>
          <a:xfrm>
            <a:off x="392207" y="3748787"/>
            <a:ext cx="44436" cy="92333"/>
          </a:xfrm>
          <a:prstGeom prst="rect">
            <a:avLst/>
          </a:prstGeom>
        </p:spPr>
        <p:txBody>
          <a:bodyPr vert="horz" wrap="none" lIns="0" tIns="0" rIns="0" bIns="0" rtlCol="0">
            <a:spAutoFit/>
          </a:bodyPr>
          <a:lstStyle/>
          <a:p>
            <a:r>
              <a:rPr sz="600" spc="9" dirty="0">
                <a:solidFill>
                  <a:prstClr val="black"/>
                </a:solidFill>
                <a:latin typeface="Arial"/>
                <a:cs typeface="Arial"/>
              </a:rPr>
              <a:t>1</a:t>
            </a:r>
            <a:endParaRPr sz="554">
              <a:solidFill>
                <a:prstClr val="black"/>
              </a:solidFill>
              <a:latin typeface="Arial"/>
              <a:cs typeface="Arial"/>
            </a:endParaRPr>
          </a:p>
        </p:txBody>
      </p:sp>
      <p:sp>
        <p:nvSpPr>
          <p:cNvPr id="25" name="text 1"/>
          <p:cNvSpPr txBox="1"/>
          <p:nvPr/>
        </p:nvSpPr>
        <p:spPr>
          <a:xfrm>
            <a:off x="435817" y="3749581"/>
            <a:ext cx="1008674" cy="142027"/>
          </a:xfrm>
          <a:prstGeom prst="rect">
            <a:avLst/>
          </a:prstGeom>
        </p:spPr>
        <p:txBody>
          <a:bodyPr vert="horz" wrap="none" lIns="0" tIns="0" rIns="0" bIns="0" rtlCol="0">
            <a:spAutoFit/>
          </a:bodyPr>
          <a:lstStyle/>
          <a:p>
            <a:r>
              <a:rPr sz="923" spc="9" dirty="0">
                <a:solidFill>
                  <a:prstClr val="black"/>
                </a:solidFill>
                <a:latin typeface="Arial"/>
                <a:cs typeface="Arial"/>
              </a:rPr>
              <a:t>) USD: IDR 13,000</a:t>
            </a:r>
            <a:endParaRPr sz="923">
              <a:solidFill>
                <a:prstClr val="black"/>
              </a:solidFill>
              <a:latin typeface="Arial"/>
              <a:cs typeface="Arial"/>
            </a:endParaRPr>
          </a:p>
        </p:txBody>
      </p:sp>
    </p:spTree>
    <p:extLst>
      <p:ext uri="{BB962C8B-B14F-4D97-AF65-F5344CB8AC3E}">
        <p14:creationId xmlns:p14="http://schemas.microsoft.com/office/powerpoint/2010/main" val="28353912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143"/>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01423" y="1586752"/>
            <a:ext cx="4554899" cy="4746812"/>
          </a:xfrm>
          <a:prstGeom prst="rect">
            <a:avLst/>
          </a:prstGeom>
        </p:spPr>
      </p:pic>
      <p:sp>
        <p:nvSpPr>
          <p:cNvPr id="10" name="Rectangle 9"/>
          <p:cNvSpPr/>
          <p:nvPr/>
        </p:nvSpPr>
        <p:spPr>
          <a:xfrm>
            <a:off x="489070" y="1586752"/>
            <a:ext cx="4266251" cy="476025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Google Shape;146;p19"/>
          <p:cNvSpPr txBox="1">
            <a:spLocks/>
          </p:cNvSpPr>
          <p:nvPr/>
        </p:nvSpPr>
        <p:spPr>
          <a:xfrm>
            <a:off x="489071" y="1573305"/>
            <a:ext cx="4235343" cy="4760259"/>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US" sz="1800" dirty="0" smtClean="0"/>
              <a:t>State-controlled </a:t>
            </a:r>
            <a:r>
              <a:rPr lang="en-US" sz="1800" dirty="0"/>
              <a:t>companies have long played and continue to play an important role in Indonesia's construction industry, with </a:t>
            </a:r>
            <a:r>
              <a:rPr lang="en-US" sz="2000" b="1" dirty="0" err="1">
                <a:solidFill>
                  <a:srgbClr val="00B050"/>
                </a:solidFill>
              </a:rPr>
              <a:t>Wijaya</a:t>
            </a:r>
            <a:r>
              <a:rPr lang="en-US" sz="2000" b="1" dirty="0">
                <a:solidFill>
                  <a:srgbClr val="00B050"/>
                </a:solidFill>
              </a:rPr>
              <a:t> </a:t>
            </a:r>
            <a:r>
              <a:rPr lang="en-US" sz="2000" b="1" dirty="0" err="1">
                <a:solidFill>
                  <a:srgbClr val="00B050"/>
                </a:solidFill>
              </a:rPr>
              <a:t>Karya</a:t>
            </a:r>
            <a:r>
              <a:rPr lang="en-US" sz="2000" b="1" dirty="0">
                <a:solidFill>
                  <a:srgbClr val="00B050"/>
                </a:solidFill>
              </a:rPr>
              <a:t> (WIKA), </a:t>
            </a:r>
            <a:r>
              <a:rPr lang="en-US" sz="2000" b="1" dirty="0" err="1">
                <a:solidFill>
                  <a:srgbClr val="00B050"/>
                </a:solidFill>
              </a:rPr>
              <a:t>Waskita</a:t>
            </a:r>
            <a:r>
              <a:rPr lang="en-US" sz="2000" b="1" dirty="0">
                <a:solidFill>
                  <a:srgbClr val="00B050"/>
                </a:solidFill>
              </a:rPr>
              <a:t> </a:t>
            </a:r>
            <a:r>
              <a:rPr lang="en-US" sz="2000" b="1" dirty="0" err="1">
                <a:solidFill>
                  <a:srgbClr val="00B050"/>
                </a:solidFill>
              </a:rPr>
              <a:t>Karya</a:t>
            </a:r>
            <a:r>
              <a:rPr lang="en-US" sz="2000" b="1" dirty="0">
                <a:solidFill>
                  <a:srgbClr val="00B050"/>
                </a:solidFill>
              </a:rPr>
              <a:t>, Pembangunan </a:t>
            </a:r>
            <a:r>
              <a:rPr lang="en-US" sz="2000" b="1" dirty="0" err="1" smtClean="0">
                <a:solidFill>
                  <a:srgbClr val="00B050"/>
                </a:solidFill>
              </a:rPr>
              <a:t>Perumahan</a:t>
            </a:r>
            <a:r>
              <a:rPr lang="en-US" sz="2000" b="1" dirty="0" smtClean="0">
                <a:solidFill>
                  <a:srgbClr val="00B050"/>
                </a:solidFill>
              </a:rPr>
              <a:t> (PP), </a:t>
            </a:r>
            <a:r>
              <a:rPr lang="en-US" sz="2000" b="1" dirty="0">
                <a:solidFill>
                  <a:srgbClr val="00B050"/>
                </a:solidFill>
              </a:rPr>
              <a:t>and </a:t>
            </a:r>
            <a:r>
              <a:rPr lang="en-US" sz="2000" b="1" dirty="0" err="1">
                <a:solidFill>
                  <a:srgbClr val="00B050"/>
                </a:solidFill>
              </a:rPr>
              <a:t>Adhi</a:t>
            </a:r>
            <a:r>
              <a:rPr lang="en-US" sz="2000" b="1" dirty="0">
                <a:solidFill>
                  <a:srgbClr val="00B050"/>
                </a:solidFill>
              </a:rPr>
              <a:t> </a:t>
            </a:r>
            <a:r>
              <a:rPr lang="en-US" sz="2000" b="1" dirty="0" err="1">
                <a:solidFill>
                  <a:srgbClr val="00B050"/>
                </a:solidFill>
              </a:rPr>
              <a:t>Karya</a:t>
            </a:r>
            <a:r>
              <a:rPr lang="en-US" sz="2000" b="1" dirty="0">
                <a:solidFill>
                  <a:srgbClr val="2185C5"/>
                </a:solidFill>
              </a:rPr>
              <a:t> </a:t>
            </a:r>
            <a:r>
              <a:rPr lang="en-US" sz="1800" dirty="0"/>
              <a:t>ranking among the largest players in the industry. </a:t>
            </a:r>
            <a:endParaRPr lang="en-US" sz="1800" dirty="0" smtClean="0"/>
          </a:p>
          <a:p>
            <a:pPr fontAlgn="base"/>
            <a:r>
              <a:rPr lang="en-US" sz="1800" dirty="0" smtClean="0"/>
              <a:t>State-owned </a:t>
            </a:r>
            <a:r>
              <a:rPr lang="en-US" sz="1800" dirty="0"/>
              <a:t>enterprises are more successful in being awarded public-sector contracts than their private competitors and have displayed a strong financial performance in recent years thanks in large part to public infrastructure development. </a:t>
            </a:r>
            <a:endParaRPr lang="en-US" sz="1600" i="1" dirty="0" smtClean="0">
              <a:latin typeface="Trueno" panose="00000500000000000000" pitchFamily="50" charset="0"/>
            </a:endParaRPr>
          </a:p>
        </p:txBody>
      </p:sp>
      <p:sp>
        <p:nvSpPr>
          <p:cNvPr id="53" name="Google Shape;124;p17"/>
          <p:cNvSpPr txBox="1">
            <a:spLocks/>
          </p:cNvSpPr>
          <p:nvPr/>
        </p:nvSpPr>
        <p:spPr>
          <a:xfrm>
            <a:off x="376443" y="10423"/>
            <a:ext cx="7759028" cy="1143000"/>
          </a:xfrm>
          <a:prstGeom prst="rect">
            <a:avLst/>
          </a:prstGeom>
        </p:spPr>
        <p:txBody>
          <a:bodyPr spcFirstLastPara="1" vert="horz" wrap="square" lIns="91425" tIns="91425" rIns="91425" bIns="91425" rtlCol="0" anchor="b" anchorCtr="0">
            <a:noAutofit/>
          </a:bodyPr>
          <a:lstStyle>
            <a:lvl1pPr lvl="0" algn="l" defTabSz="914400" rtl="0" eaLnBrk="1" latinLnBrk="0" hangingPunct="1">
              <a:lnSpc>
                <a:spcPct val="90000"/>
              </a:lnSpc>
              <a:spcBef>
                <a:spcPts val="0"/>
              </a:spcBef>
              <a:spcAft>
                <a:spcPts val="0"/>
              </a:spcAft>
              <a:buSzPts val="3600"/>
              <a:buNone/>
              <a:defRPr sz="4400" kern="1200">
                <a:solidFill>
                  <a:schemeClr val="tx1"/>
                </a:solidFill>
                <a:latin typeface="+mj-lt"/>
                <a:ea typeface="+mj-ea"/>
                <a:cs typeface="+mj-cs"/>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r>
              <a:rPr lang="en-US" b="1" dirty="0" smtClean="0">
                <a:solidFill>
                  <a:srgbClr val="2185C5"/>
                </a:solidFill>
                <a:latin typeface="Trueno" panose="00000500000000000000" pitchFamily="50" charset="0"/>
              </a:rPr>
              <a:t>Construction Company (1)</a:t>
            </a:r>
            <a:endParaRPr lang="en-US" b="1" dirty="0">
              <a:solidFill>
                <a:srgbClr val="2185C5"/>
              </a:solidFill>
              <a:latin typeface="Trueno" panose="00000500000000000000" pitchFamily="50" charset="0"/>
            </a:endParaRPr>
          </a:p>
        </p:txBody>
      </p:sp>
      <p:sp>
        <p:nvSpPr>
          <p:cNvPr id="54" name="Rectangle 53"/>
          <p:cNvSpPr/>
          <p:nvPr/>
        </p:nvSpPr>
        <p:spPr>
          <a:xfrm>
            <a:off x="412965" y="1012122"/>
            <a:ext cx="7910764" cy="338554"/>
          </a:xfrm>
          <a:prstGeom prst="rect">
            <a:avLst/>
          </a:prstGeom>
        </p:spPr>
        <p:txBody>
          <a:bodyPr wrap="square">
            <a:spAutoFit/>
          </a:bodyPr>
          <a:lstStyle/>
          <a:p>
            <a:pPr>
              <a:spcBef>
                <a:spcPts val="600"/>
              </a:spcBef>
            </a:pPr>
            <a:r>
              <a:rPr lang="en-US" sz="1600" dirty="0" smtClean="0">
                <a:latin typeface="Trueno" panose="00000500000000000000" pitchFamily="50" charset="0"/>
              </a:rPr>
              <a:t>STATE-OWNED ENTERPRISES DOMINATE INFRASTRUCTURE SEGMENT</a:t>
            </a:r>
            <a:endParaRPr lang="en-US" sz="1600" dirty="0">
              <a:latin typeface="Trueno" panose="00000500000000000000" pitchFamily="50" charset="0"/>
            </a:endParaRPr>
          </a:p>
        </p:txBody>
      </p:sp>
      <p:grpSp>
        <p:nvGrpSpPr>
          <p:cNvPr id="60" name="Group 59"/>
          <p:cNvGrpSpPr/>
          <p:nvPr/>
        </p:nvGrpSpPr>
        <p:grpSpPr>
          <a:xfrm>
            <a:off x="4755321" y="4805955"/>
            <a:ext cx="1260068" cy="1260069"/>
            <a:chOff x="9020252" y="8761412"/>
            <a:chExt cx="2057400" cy="2057401"/>
          </a:xfrm>
        </p:grpSpPr>
        <p:sp>
          <p:nvSpPr>
            <p:cNvPr id="61" name="Rectangle 60"/>
            <p:cNvSpPr/>
            <p:nvPr/>
          </p:nvSpPr>
          <p:spPr>
            <a:xfrm>
              <a:off x="9020252" y="8761412"/>
              <a:ext cx="2057400" cy="2057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eaLnBrk="0" fontAlgn="base" hangingPunct="0">
                <a:spcBef>
                  <a:spcPct val="0"/>
                </a:spcBef>
                <a:spcAft>
                  <a:spcPct val="0"/>
                </a:spcAft>
                <a:defRPr sz="3600">
                  <a:solidFill>
                    <a:schemeClr val="tx1"/>
                  </a:solidFill>
                  <a:latin typeface="Lato Light"/>
                </a:defRPr>
              </a:lvl6pPr>
              <a:lvl7pPr marL="2971800" indent="-228600" defTabSz="1827213" eaLnBrk="0" fontAlgn="base" hangingPunct="0">
                <a:spcBef>
                  <a:spcPct val="0"/>
                </a:spcBef>
                <a:spcAft>
                  <a:spcPct val="0"/>
                </a:spcAft>
                <a:defRPr sz="3600">
                  <a:solidFill>
                    <a:schemeClr val="tx1"/>
                  </a:solidFill>
                  <a:latin typeface="Lato Light"/>
                </a:defRPr>
              </a:lvl7pPr>
              <a:lvl8pPr marL="3429000" indent="-228600" defTabSz="1827213" eaLnBrk="0" fontAlgn="base" hangingPunct="0">
                <a:spcBef>
                  <a:spcPct val="0"/>
                </a:spcBef>
                <a:spcAft>
                  <a:spcPct val="0"/>
                </a:spcAft>
                <a:defRPr sz="3600">
                  <a:solidFill>
                    <a:schemeClr val="tx1"/>
                  </a:solidFill>
                  <a:latin typeface="Lato Light"/>
                </a:defRPr>
              </a:lvl8pPr>
              <a:lvl9pPr marL="3886200" indent="-228600" defTabSz="1827213" eaLnBrk="0" fontAlgn="base" hangingPunct="0">
                <a:spcBef>
                  <a:spcPct val="0"/>
                </a:spcBef>
                <a:spcAft>
                  <a:spcPct val="0"/>
                </a:spcAft>
                <a:defRPr sz="3600">
                  <a:solidFill>
                    <a:schemeClr val="tx1"/>
                  </a:solidFill>
                  <a:latin typeface="Lato Light"/>
                </a:defRPr>
              </a:lvl9pPr>
            </a:lstStyle>
            <a:p>
              <a:pPr algn="ctr" eaLnBrk="1" hangingPunct="1">
                <a:defRPr/>
              </a:pPr>
              <a:endParaRPr lang="id-ID" sz="2700" smtClean="0">
                <a:solidFill>
                  <a:srgbClr val="FFFFFF"/>
                </a:solidFill>
              </a:endParaRPr>
            </a:p>
          </p:txBody>
        </p:sp>
        <p:sp>
          <p:nvSpPr>
            <p:cNvPr id="62" name="Chevron 61"/>
            <p:cNvSpPr/>
            <p:nvPr/>
          </p:nvSpPr>
          <p:spPr>
            <a:xfrm>
              <a:off x="9439351" y="9125743"/>
              <a:ext cx="1219200" cy="1328737"/>
            </a:xfrm>
            <a:prstGeom prst="chevron">
              <a:avLst/>
            </a:prstGeom>
            <a:solidFill>
              <a:srgbClr val="6462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solidFill>
                  <a:schemeClr val="tx1"/>
                </a:solidFill>
              </a:endParaRPr>
            </a:p>
          </p:txBody>
        </p:sp>
      </p:grpSp>
    </p:spTree>
    <p:extLst>
      <p:ext uri="{BB962C8B-B14F-4D97-AF65-F5344CB8AC3E}">
        <p14:creationId xmlns:p14="http://schemas.microsoft.com/office/powerpoint/2010/main" val="8620527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143"/>
        <p:cNvGrpSpPr/>
        <p:nvPr/>
      </p:nvGrpSpPr>
      <p:grpSpPr>
        <a:xfrm>
          <a:off x="0" y="0"/>
          <a:ext cx="0" cy="0"/>
          <a:chOff x="0" y="0"/>
          <a:chExt cx="0" cy="0"/>
        </a:xfrm>
      </p:grpSpPr>
      <p:sp>
        <p:nvSpPr>
          <p:cNvPr id="13" name="Rectangle 12"/>
          <p:cNvSpPr/>
          <p:nvPr/>
        </p:nvSpPr>
        <p:spPr>
          <a:xfrm>
            <a:off x="452741" y="1586752"/>
            <a:ext cx="4266251" cy="476025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724414" y="1586752"/>
            <a:ext cx="4164092" cy="4760259"/>
          </a:xfrm>
          <a:prstGeom prst="rect">
            <a:avLst/>
          </a:prstGeom>
        </p:spPr>
      </p:pic>
      <p:sp>
        <p:nvSpPr>
          <p:cNvPr id="10" name="Rectangle 9"/>
          <p:cNvSpPr/>
          <p:nvPr/>
        </p:nvSpPr>
        <p:spPr>
          <a:xfrm>
            <a:off x="571646" y="2352375"/>
            <a:ext cx="4266251" cy="22097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mj-lt"/>
              <a:buAutoNum type="arabicPeriod"/>
            </a:pPr>
            <a:r>
              <a:rPr lang="en-US" noProof="1" smtClean="0">
                <a:solidFill>
                  <a:schemeClr val="tx1"/>
                </a:solidFill>
                <a:latin typeface="Trueno" panose="00000500000000000000" pitchFamily="50" charset="0"/>
              </a:rPr>
              <a:t>PT Adhi Karya (Persero) Tbk. </a:t>
            </a:r>
          </a:p>
          <a:p>
            <a:pPr marL="342900" indent="-342900">
              <a:buFont typeface="+mj-lt"/>
              <a:buAutoNum type="arabicPeriod"/>
            </a:pPr>
            <a:r>
              <a:rPr lang="en-US" noProof="1" smtClean="0">
                <a:solidFill>
                  <a:schemeClr val="tx1"/>
                </a:solidFill>
                <a:latin typeface="Trueno" panose="00000500000000000000" pitchFamily="50" charset="0"/>
              </a:rPr>
              <a:t>PT Wijaya Karya</a:t>
            </a:r>
          </a:p>
          <a:p>
            <a:pPr marL="342900" indent="-342900">
              <a:buFont typeface="+mj-lt"/>
              <a:buAutoNum type="arabicPeriod"/>
            </a:pPr>
            <a:r>
              <a:rPr lang="en-US" noProof="1">
                <a:solidFill>
                  <a:schemeClr val="tx1"/>
                </a:solidFill>
                <a:latin typeface="Trueno" panose="00000500000000000000" pitchFamily="50" charset="0"/>
              </a:rPr>
              <a:t>PT PP (Persero) Tbk</a:t>
            </a:r>
            <a:r>
              <a:rPr lang="en-US" noProof="1" smtClean="0">
                <a:solidFill>
                  <a:schemeClr val="tx1"/>
                </a:solidFill>
                <a:latin typeface="Trueno" panose="00000500000000000000" pitchFamily="50" charset="0"/>
              </a:rPr>
              <a:t>.</a:t>
            </a:r>
          </a:p>
          <a:p>
            <a:pPr marL="342900" indent="-342900">
              <a:buFont typeface="+mj-lt"/>
              <a:buAutoNum type="arabicPeriod"/>
            </a:pPr>
            <a:r>
              <a:rPr lang="en-US" noProof="1" smtClean="0">
                <a:solidFill>
                  <a:schemeClr val="tx1"/>
                </a:solidFill>
                <a:latin typeface="Trueno" panose="00000500000000000000" pitchFamily="50" charset="0"/>
              </a:rPr>
              <a:t>PT Waskita Karya </a:t>
            </a:r>
            <a:endParaRPr lang="en-US" noProof="1">
              <a:solidFill>
                <a:schemeClr val="tx1"/>
              </a:solidFill>
              <a:latin typeface="Trueno" panose="00000500000000000000" pitchFamily="50" charset="0"/>
            </a:endParaRPr>
          </a:p>
          <a:p>
            <a:pPr marL="342900" indent="-342900">
              <a:buFont typeface="+mj-lt"/>
              <a:buAutoNum type="arabicPeriod"/>
            </a:pPr>
            <a:r>
              <a:rPr lang="en-US" noProof="1" smtClean="0">
                <a:solidFill>
                  <a:schemeClr val="tx1"/>
                </a:solidFill>
                <a:latin typeface="Trueno" panose="00000500000000000000" pitchFamily="50" charset="0"/>
              </a:rPr>
              <a:t>PT Amarta Karya </a:t>
            </a:r>
          </a:p>
          <a:p>
            <a:pPr marL="342900" indent="-342900">
              <a:buFont typeface="+mj-lt"/>
              <a:buAutoNum type="arabicPeriod"/>
            </a:pPr>
            <a:r>
              <a:rPr lang="en-US" noProof="1" smtClean="0">
                <a:solidFill>
                  <a:schemeClr val="tx1"/>
                </a:solidFill>
                <a:latin typeface="Trueno" panose="00000500000000000000" pitchFamily="50" charset="0"/>
              </a:rPr>
              <a:t>PT Brantas Abipraya</a:t>
            </a:r>
          </a:p>
          <a:p>
            <a:pPr marL="342900" indent="-342900">
              <a:buFont typeface="+mj-lt"/>
              <a:buAutoNum type="arabicPeriod"/>
            </a:pPr>
            <a:r>
              <a:rPr lang="en-US" noProof="1" smtClean="0">
                <a:solidFill>
                  <a:schemeClr val="tx1"/>
                </a:solidFill>
                <a:latin typeface="Trueno" panose="00000500000000000000" pitchFamily="50" charset="0"/>
              </a:rPr>
              <a:t>PT Hutama Karya </a:t>
            </a:r>
          </a:p>
          <a:p>
            <a:pPr marL="342900" indent="-342900">
              <a:buFont typeface="+mj-lt"/>
              <a:buAutoNum type="arabicPeriod"/>
            </a:pPr>
            <a:r>
              <a:rPr lang="en-US" noProof="1" smtClean="0">
                <a:solidFill>
                  <a:schemeClr val="tx1"/>
                </a:solidFill>
                <a:latin typeface="Trueno" panose="00000500000000000000" pitchFamily="50" charset="0"/>
              </a:rPr>
              <a:t>PT Leighton Contractors Indonesia</a:t>
            </a:r>
          </a:p>
          <a:p>
            <a:pPr marL="342900" indent="-342900">
              <a:buFont typeface="+mj-lt"/>
              <a:buAutoNum type="arabicPeriod"/>
            </a:pPr>
            <a:r>
              <a:rPr lang="en-US" noProof="1" smtClean="0">
                <a:solidFill>
                  <a:schemeClr val="tx1"/>
                </a:solidFill>
                <a:latin typeface="Trueno" panose="00000500000000000000" pitchFamily="50" charset="0"/>
              </a:rPr>
              <a:t>PT Nindya Karya </a:t>
            </a:r>
          </a:p>
          <a:p>
            <a:pPr marL="342900" indent="-342900">
              <a:buFont typeface="+mj-lt"/>
              <a:buAutoNum type="arabicPeriod"/>
            </a:pPr>
            <a:r>
              <a:rPr lang="en-US" noProof="1" smtClean="0">
                <a:solidFill>
                  <a:schemeClr val="tx1"/>
                </a:solidFill>
                <a:latin typeface="Trueno" panose="00000500000000000000" pitchFamily="50" charset="0"/>
              </a:rPr>
              <a:t>PT Total Bangun Persada Tbk.</a:t>
            </a:r>
            <a:endParaRPr lang="en-US" noProof="1">
              <a:solidFill>
                <a:schemeClr val="tx1"/>
              </a:solidFill>
              <a:latin typeface="Trueno" panose="00000500000000000000" pitchFamily="50" charset="0"/>
            </a:endParaRPr>
          </a:p>
        </p:txBody>
      </p:sp>
      <p:sp>
        <p:nvSpPr>
          <p:cNvPr id="11" name="Google Shape;146;p19"/>
          <p:cNvSpPr txBox="1">
            <a:spLocks/>
          </p:cNvSpPr>
          <p:nvPr/>
        </p:nvSpPr>
        <p:spPr>
          <a:xfrm>
            <a:off x="489071" y="1573305"/>
            <a:ext cx="4235343" cy="4760259"/>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Font typeface="Arial" panose="020B0604020202020204" pitchFamily="34" charset="0"/>
              <a:buNone/>
            </a:pPr>
            <a:endParaRPr lang="en-US" sz="1600" i="1" dirty="0" smtClean="0">
              <a:latin typeface="Trueno" panose="00000500000000000000" pitchFamily="50" charset="0"/>
            </a:endParaRPr>
          </a:p>
        </p:txBody>
      </p:sp>
      <p:sp>
        <p:nvSpPr>
          <p:cNvPr id="53" name="Google Shape;124;p17"/>
          <p:cNvSpPr txBox="1">
            <a:spLocks/>
          </p:cNvSpPr>
          <p:nvPr/>
        </p:nvSpPr>
        <p:spPr>
          <a:xfrm>
            <a:off x="376443" y="10423"/>
            <a:ext cx="7759028" cy="1143000"/>
          </a:xfrm>
          <a:prstGeom prst="rect">
            <a:avLst/>
          </a:prstGeom>
        </p:spPr>
        <p:txBody>
          <a:bodyPr spcFirstLastPara="1" vert="horz" wrap="square" lIns="91425" tIns="91425" rIns="91425" bIns="91425" rtlCol="0" anchor="b" anchorCtr="0">
            <a:noAutofit/>
          </a:bodyPr>
          <a:lstStyle>
            <a:lvl1pPr lvl="0" algn="l" defTabSz="914400" rtl="0" eaLnBrk="1" latinLnBrk="0" hangingPunct="1">
              <a:lnSpc>
                <a:spcPct val="90000"/>
              </a:lnSpc>
              <a:spcBef>
                <a:spcPts val="0"/>
              </a:spcBef>
              <a:spcAft>
                <a:spcPts val="0"/>
              </a:spcAft>
              <a:buSzPts val="3600"/>
              <a:buNone/>
              <a:defRPr sz="4400" kern="1200">
                <a:solidFill>
                  <a:schemeClr val="tx1"/>
                </a:solidFill>
                <a:latin typeface="+mj-lt"/>
                <a:ea typeface="+mj-ea"/>
                <a:cs typeface="+mj-cs"/>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r>
              <a:rPr lang="en-US" b="1" dirty="0" smtClean="0">
                <a:solidFill>
                  <a:srgbClr val="2185C5"/>
                </a:solidFill>
                <a:latin typeface="Trueno" panose="00000500000000000000" pitchFamily="50" charset="0"/>
              </a:rPr>
              <a:t>Construction Company (2)</a:t>
            </a:r>
            <a:endParaRPr lang="en-US" b="1" dirty="0">
              <a:solidFill>
                <a:srgbClr val="2185C5"/>
              </a:solidFill>
              <a:latin typeface="Trueno" panose="00000500000000000000" pitchFamily="50" charset="0"/>
            </a:endParaRPr>
          </a:p>
        </p:txBody>
      </p:sp>
      <p:sp>
        <p:nvSpPr>
          <p:cNvPr id="54" name="Rectangle 53"/>
          <p:cNvSpPr/>
          <p:nvPr/>
        </p:nvSpPr>
        <p:spPr>
          <a:xfrm>
            <a:off x="412965" y="1012122"/>
            <a:ext cx="7910764" cy="338554"/>
          </a:xfrm>
          <a:prstGeom prst="rect">
            <a:avLst/>
          </a:prstGeom>
        </p:spPr>
        <p:txBody>
          <a:bodyPr wrap="square">
            <a:spAutoFit/>
          </a:bodyPr>
          <a:lstStyle/>
          <a:p>
            <a:pPr>
              <a:spcBef>
                <a:spcPts val="600"/>
              </a:spcBef>
            </a:pPr>
            <a:r>
              <a:rPr lang="en-US" sz="1600" dirty="0" smtClean="0">
                <a:latin typeface="Trueno" panose="00000500000000000000" pitchFamily="50" charset="0"/>
              </a:rPr>
              <a:t>LIST OF 10 BEST</a:t>
            </a:r>
            <a:endParaRPr lang="en-US" sz="1600" dirty="0">
              <a:latin typeface="Trueno" panose="00000500000000000000" pitchFamily="50" charset="0"/>
            </a:endParaRPr>
          </a:p>
        </p:txBody>
      </p:sp>
      <p:grpSp>
        <p:nvGrpSpPr>
          <p:cNvPr id="8" name="Group 7"/>
          <p:cNvGrpSpPr/>
          <p:nvPr/>
        </p:nvGrpSpPr>
        <p:grpSpPr>
          <a:xfrm>
            <a:off x="4705545" y="1911815"/>
            <a:ext cx="1260068" cy="1260069"/>
            <a:chOff x="9020252" y="8761412"/>
            <a:chExt cx="2057400" cy="2057401"/>
          </a:xfrm>
        </p:grpSpPr>
        <p:sp>
          <p:nvSpPr>
            <p:cNvPr id="9" name="Rectangle 8"/>
            <p:cNvSpPr/>
            <p:nvPr/>
          </p:nvSpPr>
          <p:spPr>
            <a:xfrm>
              <a:off x="9020252" y="8761412"/>
              <a:ext cx="2057400" cy="2057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eaLnBrk="0" fontAlgn="base" hangingPunct="0">
                <a:spcBef>
                  <a:spcPct val="0"/>
                </a:spcBef>
                <a:spcAft>
                  <a:spcPct val="0"/>
                </a:spcAft>
                <a:defRPr sz="3600">
                  <a:solidFill>
                    <a:schemeClr val="tx1"/>
                  </a:solidFill>
                  <a:latin typeface="Lato Light"/>
                </a:defRPr>
              </a:lvl6pPr>
              <a:lvl7pPr marL="2971800" indent="-228600" defTabSz="1827213" eaLnBrk="0" fontAlgn="base" hangingPunct="0">
                <a:spcBef>
                  <a:spcPct val="0"/>
                </a:spcBef>
                <a:spcAft>
                  <a:spcPct val="0"/>
                </a:spcAft>
                <a:defRPr sz="3600">
                  <a:solidFill>
                    <a:schemeClr val="tx1"/>
                  </a:solidFill>
                  <a:latin typeface="Lato Light"/>
                </a:defRPr>
              </a:lvl7pPr>
              <a:lvl8pPr marL="3429000" indent="-228600" defTabSz="1827213" eaLnBrk="0" fontAlgn="base" hangingPunct="0">
                <a:spcBef>
                  <a:spcPct val="0"/>
                </a:spcBef>
                <a:spcAft>
                  <a:spcPct val="0"/>
                </a:spcAft>
                <a:defRPr sz="3600">
                  <a:solidFill>
                    <a:schemeClr val="tx1"/>
                  </a:solidFill>
                  <a:latin typeface="Lato Light"/>
                </a:defRPr>
              </a:lvl8pPr>
              <a:lvl9pPr marL="3886200" indent="-228600" defTabSz="1827213" eaLnBrk="0" fontAlgn="base" hangingPunct="0">
                <a:spcBef>
                  <a:spcPct val="0"/>
                </a:spcBef>
                <a:spcAft>
                  <a:spcPct val="0"/>
                </a:spcAft>
                <a:defRPr sz="3600">
                  <a:solidFill>
                    <a:schemeClr val="tx1"/>
                  </a:solidFill>
                  <a:latin typeface="Lato Light"/>
                </a:defRPr>
              </a:lvl9pPr>
            </a:lstStyle>
            <a:p>
              <a:pPr algn="ctr" eaLnBrk="1" hangingPunct="1">
                <a:defRPr/>
              </a:pPr>
              <a:endParaRPr lang="id-ID" sz="2700" smtClean="0">
                <a:solidFill>
                  <a:srgbClr val="FFFFFF"/>
                </a:solidFill>
              </a:endParaRPr>
            </a:p>
          </p:txBody>
        </p:sp>
        <p:sp>
          <p:nvSpPr>
            <p:cNvPr id="12" name="Chevron 11"/>
            <p:cNvSpPr/>
            <p:nvPr/>
          </p:nvSpPr>
          <p:spPr>
            <a:xfrm>
              <a:off x="9439351" y="9125743"/>
              <a:ext cx="1219200" cy="1328737"/>
            </a:xfrm>
            <a:prstGeom prst="chevron">
              <a:avLst/>
            </a:prstGeom>
            <a:solidFill>
              <a:srgbClr val="6462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solidFill>
                  <a:schemeClr val="tx1"/>
                </a:solidFill>
              </a:endParaRPr>
            </a:p>
          </p:txBody>
        </p:sp>
      </p:grpSp>
      <p:sp>
        <p:nvSpPr>
          <p:cNvPr id="4" name="Rectangle 1"/>
          <p:cNvSpPr>
            <a:spLocks noChangeArrowheads="1"/>
          </p:cNvSpPr>
          <p:nvPr/>
        </p:nvSpPr>
        <p:spPr bwMode="auto">
          <a:xfrm>
            <a:off x="0" y="-45310"/>
            <a:ext cx="184731" cy="54782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179331" rIns="91440" bIns="88872"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303055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415703" y="493335"/>
            <a:ext cx="8583154" cy="492443"/>
          </a:xfrm>
          <a:prstGeom prst="rect">
            <a:avLst/>
          </a:prstGeom>
        </p:spPr>
        <p:txBody>
          <a:bodyPr vert="horz" wrap="square" lIns="0" tIns="0" rIns="0" bIns="0" rtlCol="0">
            <a:spAutoFit/>
          </a:bodyPr>
          <a:lstStyle/>
          <a:p>
            <a:pPr marL="12700" marR="5080">
              <a:lnSpc>
                <a:spcPct val="100000"/>
              </a:lnSpc>
              <a:tabLst>
                <a:tab pos="2010410" algn="l"/>
              </a:tabLst>
            </a:pPr>
            <a:r>
              <a:rPr lang="en-US" sz="3200" b="1" spc="50" dirty="0" smtClean="0">
                <a:solidFill>
                  <a:srgbClr val="2185C5"/>
                </a:solidFill>
                <a:latin typeface="Trueno" panose="00000500000000000000" pitchFamily="50" charset="0"/>
                <a:cs typeface="Tahoma"/>
              </a:rPr>
              <a:t>Construction Organizations</a:t>
            </a:r>
            <a:endParaRPr lang="en-US" sz="3200" b="1" spc="50" dirty="0">
              <a:solidFill>
                <a:srgbClr val="2185C5"/>
              </a:solidFill>
              <a:latin typeface="Trueno" panose="00000500000000000000" pitchFamily="50" charset="0"/>
              <a:cs typeface="Tahoma"/>
            </a:endParaRPr>
          </a:p>
        </p:txBody>
      </p:sp>
      <p:sp>
        <p:nvSpPr>
          <p:cNvPr id="8" name="object 17"/>
          <p:cNvSpPr txBox="1"/>
          <p:nvPr/>
        </p:nvSpPr>
        <p:spPr>
          <a:xfrm>
            <a:off x="415703" y="1085006"/>
            <a:ext cx="8192424" cy="4957960"/>
          </a:xfrm>
          <a:prstGeom prst="rect">
            <a:avLst/>
          </a:prstGeom>
          <a:solidFill>
            <a:srgbClr val="F6F6F6"/>
          </a:solidFill>
        </p:spPr>
        <p:txBody>
          <a:bodyPr vert="horz" wrap="square" lIns="0" tIns="135255" rIns="0" bIns="0" rtlCol="0">
            <a:spAutoFit/>
          </a:bodyPr>
          <a:lstStyle/>
          <a:p>
            <a:pPr>
              <a:lnSpc>
                <a:spcPct val="100000"/>
              </a:lnSpc>
            </a:pPr>
            <a:endParaRPr sz="1400" dirty="0">
              <a:latin typeface="Times New Roman"/>
              <a:cs typeface="Times New Roman"/>
            </a:endParaRPr>
          </a:p>
          <a:p>
            <a:pPr marL="304800" marR="296545">
              <a:lnSpc>
                <a:spcPct val="100000"/>
              </a:lnSpc>
              <a:tabLst>
                <a:tab pos="1290320" algn="l"/>
                <a:tab pos="1960880" algn="l"/>
                <a:tab pos="2957830" algn="l"/>
                <a:tab pos="3789679" algn="l"/>
                <a:tab pos="4596130" algn="l"/>
                <a:tab pos="5761355" algn="l"/>
              </a:tabLst>
            </a:pPr>
            <a:r>
              <a:rPr sz="1400" b="1" spc="-5" dirty="0" smtClean="0">
                <a:solidFill>
                  <a:srgbClr val="505050"/>
                </a:solidFill>
                <a:latin typeface="Georgia"/>
                <a:cs typeface="Georgia"/>
              </a:rPr>
              <a:t>Constructio</a:t>
            </a:r>
            <a:r>
              <a:rPr sz="1400" b="1" dirty="0" smtClean="0">
                <a:solidFill>
                  <a:srgbClr val="505050"/>
                </a:solidFill>
                <a:latin typeface="Georgia"/>
                <a:cs typeface="Georgia"/>
              </a:rPr>
              <a:t>n</a:t>
            </a:r>
            <a:r>
              <a:rPr lang="en-US" sz="1400" b="1" dirty="0">
                <a:solidFill>
                  <a:srgbClr val="505050"/>
                </a:solidFill>
                <a:latin typeface="Georgia"/>
                <a:cs typeface="Georgia"/>
              </a:rPr>
              <a:t> </a:t>
            </a:r>
            <a:r>
              <a:rPr sz="1400" b="1" spc="-5" dirty="0" smtClean="0">
                <a:solidFill>
                  <a:srgbClr val="505050"/>
                </a:solidFill>
                <a:latin typeface="Georgia"/>
                <a:cs typeface="Georgia"/>
              </a:rPr>
              <a:t>Service</a:t>
            </a:r>
            <a:r>
              <a:rPr sz="1400" b="1" dirty="0" smtClean="0">
                <a:solidFill>
                  <a:srgbClr val="505050"/>
                </a:solidFill>
                <a:latin typeface="Georgia"/>
                <a:cs typeface="Georgia"/>
              </a:rPr>
              <a:t>s</a:t>
            </a:r>
            <a:r>
              <a:rPr lang="en-US" sz="1400" b="1" dirty="0">
                <a:solidFill>
                  <a:srgbClr val="505050"/>
                </a:solidFill>
                <a:latin typeface="Georgia"/>
                <a:cs typeface="Georgia"/>
              </a:rPr>
              <a:t> </a:t>
            </a:r>
            <a:r>
              <a:rPr sz="1400" b="1" spc="-5" dirty="0" smtClean="0">
                <a:solidFill>
                  <a:srgbClr val="505050"/>
                </a:solidFill>
                <a:latin typeface="Georgia"/>
                <a:cs typeface="Georgia"/>
              </a:rPr>
              <a:t>Developmen</a:t>
            </a:r>
            <a:r>
              <a:rPr sz="1400" b="1" dirty="0" smtClean="0">
                <a:solidFill>
                  <a:srgbClr val="505050"/>
                </a:solidFill>
                <a:latin typeface="Georgia"/>
                <a:cs typeface="Georgia"/>
              </a:rPr>
              <a:t>t</a:t>
            </a:r>
            <a:r>
              <a:rPr lang="en-US" sz="1400" b="1" dirty="0">
                <a:solidFill>
                  <a:srgbClr val="505050"/>
                </a:solidFill>
                <a:latin typeface="Georgia"/>
                <a:cs typeface="Georgia"/>
              </a:rPr>
              <a:t> </a:t>
            </a:r>
            <a:r>
              <a:rPr sz="1400" b="1" spc="-5" dirty="0" smtClean="0">
                <a:solidFill>
                  <a:srgbClr val="505050"/>
                </a:solidFill>
                <a:latin typeface="Georgia"/>
                <a:cs typeface="Georgia"/>
              </a:rPr>
              <a:t>Institutio</a:t>
            </a:r>
            <a:r>
              <a:rPr sz="1400" b="1" dirty="0" smtClean="0">
                <a:solidFill>
                  <a:srgbClr val="505050"/>
                </a:solidFill>
                <a:latin typeface="Georgia"/>
                <a:cs typeface="Georgia"/>
              </a:rPr>
              <a:t>n</a:t>
            </a:r>
            <a:r>
              <a:rPr sz="1400" b="1" dirty="0">
                <a:solidFill>
                  <a:srgbClr val="505050"/>
                </a:solidFill>
                <a:latin typeface="Georgia"/>
                <a:cs typeface="Georgia"/>
              </a:rPr>
              <a:t>	</a:t>
            </a:r>
            <a:r>
              <a:rPr sz="1400" b="1" spc="30" dirty="0">
                <a:solidFill>
                  <a:srgbClr val="505050"/>
                </a:solidFill>
                <a:latin typeface="Georgia"/>
                <a:cs typeface="Georgia"/>
              </a:rPr>
              <a:t>(</a:t>
            </a:r>
            <a:r>
              <a:rPr sz="1400" b="1" i="1" spc="-5" dirty="0" err="1" smtClean="0">
                <a:solidFill>
                  <a:srgbClr val="505050"/>
                </a:solidFill>
                <a:latin typeface="Georgia"/>
                <a:cs typeface="Georgia"/>
              </a:rPr>
              <a:t>Lembag</a:t>
            </a:r>
            <a:r>
              <a:rPr sz="1400" b="1" i="1" dirty="0" err="1" smtClean="0">
                <a:solidFill>
                  <a:srgbClr val="505050"/>
                </a:solidFill>
                <a:latin typeface="Georgia"/>
                <a:cs typeface="Georgia"/>
              </a:rPr>
              <a:t>a</a:t>
            </a:r>
            <a:r>
              <a:rPr lang="en-US" sz="1400" b="1" i="1" dirty="0" smtClean="0">
                <a:solidFill>
                  <a:srgbClr val="505050"/>
                </a:solidFill>
                <a:latin typeface="Georgia"/>
                <a:cs typeface="Georgia"/>
              </a:rPr>
              <a:t> </a:t>
            </a:r>
            <a:r>
              <a:rPr sz="1400" b="1" i="1" spc="-5" dirty="0" err="1" smtClean="0">
                <a:solidFill>
                  <a:srgbClr val="505050"/>
                </a:solidFill>
                <a:latin typeface="Georgia"/>
                <a:cs typeface="Georgia"/>
              </a:rPr>
              <a:t>Pengembanga</a:t>
            </a:r>
            <a:r>
              <a:rPr sz="1400" b="1" i="1" dirty="0" err="1" smtClean="0">
                <a:solidFill>
                  <a:srgbClr val="505050"/>
                </a:solidFill>
                <a:latin typeface="Georgia"/>
                <a:cs typeface="Georgia"/>
              </a:rPr>
              <a:t>n</a:t>
            </a:r>
            <a:r>
              <a:rPr lang="en-US" sz="1400" b="1" i="1" dirty="0">
                <a:solidFill>
                  <a:srgbClr val="505050"/>
                </a:solidFill>
                <a:latin typeface="Georgia"/>
                <a:cs typeface="Georgia"/>
              </a:rPr>
              <a:t> </a:t>
            </a:r>
            <a:r>
              <a:rPr sz="1400" b="1" i="1" spc="-5" dirty="0" err="1" smtClean="0">
                <a:solidFill>
                  <a:srgbClr val="505050"/>
                </a:solidFill>
                <a:latin typeface="Georgia"/>
                <a:cs typeface="Georgia"/>
              </a:rPr>
              <a:t>Jasa</a:t>
            </a:r>
            <a:r>
              <a:rPr sz="1400" b="1" i="1" spc="-5" dirty="0" smtClean="0">
                <a:solidFill>
                  <a:srgbClr val="505050"/>
                </a:solidFill>
                <a:latin typeface="Georgia"/>
                <a:cs typeface="Georgia"/>
              </a:rPr>
              <a:t>  </a:t>
            </a:r>
            <a:r>
              <a:rPr sz="1400" b="1" i="1" spc="-5" dirty="0">
                <a:solidFill>
                  <a:srgbClr val="505050"/>
                </a:solidFill>
                <a:latin typeface="Georgia"/>
                <a:cs typeface="Georgia"/>
              </a:rPr>
              <a:t>Konstruksi</a:t>
            </a:r>
            <a:r>
              <a:rPr sz="1400" b="1" spc="-5" dirty="0">
                <a:solidFill>
                  <a:srgbClr val="505050"/>
                </a:solidFill>
                <a:latin typeface="Georgia"/>
                <a:cs typeface="Georgia"/>
              </a:rPr>
              <a:t>)</a:t>
            </a:r>
            <a:r>
              <a:rPr sz="1400" b="1" spc="-10" dirty="0">
                <a:solidFill>
                  <a:srgbClr val="505050"/>
                </a:solidFill>
                <a:latin typeface="Georgia"/>
                <a:cs typeface="Georgia"/>
              </a:rPr>
              <a:t> </a:t>
            </a:r>
            <a:r>
              <a:rPr sz="1400" b="1" spc="-5" dirty="0">
                <a:solidFill>
                  <a:srgbClr val="505050"/>
                </a:solidFill>
                <a:latin typeface="Georgia"/>
                <a:cs typeface="Georgia"/>
              </a:rPr>
              <a:t>(LPJK)</a:t>
            </a:r>
            <a:endParaRPr sz="1400" dirty="0">
              <a:latin typeface="Georgia"/>
              <a:cs typeface="Georgia"/>
            </a:endParaRPr>
          </a:p>
          <a:p>
            <a:pPr marL="304800">
              <a:lnSpc>
                <a:spcPct val="100000"/>
              </a:lnSpc>
              <a:spcBef>
                <a:spcPts val="85"/>
              </a:spcBef>
            </a:pPr>
            <a:r>
              <a:rPr sz="1400" i="1" u="sng" spc="-5" dirty="0" smtClean="0">
                <a:solidFill>
                  <a:srgbClr val="0000FF"/>
                </a:solidFill>
                <a:uFill>
                  <a:solidFill>
                    <a:srgbClr val="0000FF"/>
                  </a:solidFill>
                </a:uFill>
                <a:latin typeface="Georgia"/>
                <a:cs typeface="Georgia"/>
                <a:hlinkClick r:id="rId3"/>
              </a:rPr>
              <a:t>www.lpjk.net</a:t>
            </a:r>
            <a:endParaRPr sz="1400" dirty="0">
              <a:latin typeface="Georgia"/>
              <a:cs typeface="Georgia"/>
            </a:endParaRPr>
          </a:p>
          <a:p>
            <a:pPr marL="304800" marR="299720">
              <a:lnSpc>
                <a:spcPct val="114599"/>
              </a:lnSpc>
            </a:pPr>
            <a:r>
              <a:rPr sz="1400" spc="-5" dirty="0" smtClean="0">
                <a:solidFill>
                  <a:srgbClr val="505050"/>
                </a:solidFill>
                <a:latin typeface="Georgia"/>
                <a:cs typeface="Georgia"/>
              </a:rPr>
              <a:t>LPJK </a:t>
            </a:r>
            <a:r>
              <a:rPr sz="1400" spc="-5" dirty="0">
                <a:solidFill>
                  <a:srgbClr val="505050"/>
                </a:solidFill>
                <a:latin typeface="Georgia"/>
                <a:cs typeface="Georgia"/>
              </a:rPr>
              <a:t>is authorised to register construction service business entities and construction  professionals, and to issue related</a:t>
            </a:r>
            <a:r>
              <a:rPr sz="1400" spc="-10" dirty="0">
                <a:solidFill>
                  <a:srgbClr val="505050"/>
                </a:solidFill>
                <a:latin typeface="Georgia"/>
                <a:cs typeface="Georgia"/>
              </a:rPr>
              <a:t> </a:t>
            </a:r>
            <a:r>
              <a:rPr sz="1400" spc="-5" dirty="0">
                <a:solidFill>
                  <a:srgbClr val="505050"/>
                </a:solidFill>
                <a:latin typeface="Georgia"/>
                <a:cs typeface="Georgia"/>
              </a:rPr>
              <a:t>certification.</a:t>
            </a:r>
            <a:endParaRPr sz="1400" dirty="0">
              <a:latin typeface="Georgia"/>
              <a:cs typeface="Georgia"/>
            </a:endParaRPr>
          </a:p>
          <a:p>
            <a:pPr>
              <a:lnSpc>
                <a:spcPct val="100000"/>
              </a:lnSpc>
            </a:pPr>
            <a:endParaRPr sz="1400" dirty="0">
              <a:latin typeface="Times New Roman"/>
              <a:cs typeface="Times New Roman"/>
            </a:endParaRPr>
          </a:p>
          <a:p>
            <a:pPr>
              <a:lnSpc>
                <a:spcPct val="100000"/>
              </a:lnSpc>
              <a:spcBef>
                <a:spcPts val="35"/>
              </a:spcBef>
            </a:pPr>
            <a:endParaRPr sz="1400" dirty="0">
              <a:latin typeface="Times New Roman"/>
              <a:cs typeface="Times New Roman"/>
            </a:endParaRPr>
          </a:p>
          <a:p>
            <a:pPr marL="304800" marR="1198880">
              <a:lnSpc>
                <a:spcPct val="107300"/>
              </a:lnSpc>
            </a:pPr>
            <a:r>
              <a:rPr sz="1400" b="1" spc="-5" dirty="0">
                <a:solidFill>
                  <a:srgbClr val="505050"/>
                </a:solidFill>
                <a:latin typeface="Georgia"/>
                <a:cs typeface="Georgia"/>
              </a:rPr>
              <a:t>Indonesian Contractor Association (</a:t>
            </a:r>
            <a:r>
              <a:rPr sz="1400" b="1" i="1" spc="-5" dirty="0">
                <a:solidFill>
                  <a:srgbClr val="505050"/>
                </a:solidFill>
                <a:latin typeface="Georgia"/>
                <a:cs typeface="Georgia"/>
              </a:rPr>
              <a:t>Asosiasi Kontraktor Indonesia</a:t>
            </a:r>
            <a:r>
              <a:rPr sz="1400" b="1" spc="-5" dirty="0">
                <a:solidFill>
                  <a:srgbClr val="505050"/>
                </a:solidFill>
                <a:latin typeface="Georgia"/>
                <a:cs typeface="Georgia"/>
              </a:rPr>
              <a:t>) </a:t>
            </a:r>
            <a:r>
              <a:rPr sz="1400" b="1" i="1" spc="-5" dirty="0">
                <a:solidFill>
                  <a:srgbClr val="505050"/>
                </a:solidFill>
                <a:latin typeface="Georgia"/>
                <a:cs typeface="Georgia"/>
              </a:rPr>
              <a:t>(</a:t>
            </a:r>
            <a:r>
              <a:rPr sz="1400" b="1" spc="-5" dirty="0">
                <a:solidFill>
                  <a:srgbClr val="505050"/>
                </a:solidFill>
                <a:latin typeface="Georgia"/>
                <a:cs typeface="Georgia"/>
              </a:rPr>
              <a:t>AKI)  </a:t>
            </a:r>
            <a:r>
              <a:rPr sz="1400" i="1" u="sng" spc="-5" dirty="0" smtClean="0">
                <a:solidFill>
                  <a:srgbClr val="0000FF"/>
                </a:solidFill>
                <a:uFill>
                  <a:solidFill>
                    <a:srgbClr val="0000FF"/>
                  </a:solidFill>
                </a:uFill>
                <a:latin typeface="Georgia"/>
                <a:cs typeface="Georgia"/>
                <a:hlinkClick r:id="rId4"/>
              </a:rPr>
              <a:t>www.aki.or.id</a:t>
            </a:r>
            <a:endParaRPr lang="en-US" sz="1400" i="1" u="sng" spc="-5" dirty="0" smtClean="0">
              <a:solidFill>
                <a:srgbClr val="0000FF"/>
              </a:solidFill>
              <a:uFill>
                <a:solidFill>
                  <a:srgbClr val="0000FF"/>
                </a:solidFill>
              </a:uFill>
              <a:latin typeface="Georgia"/>
              <a:cs typeface="Georgia"/>
            </a:endParaRPr>
          </a:p>
          <a:p>
            <a:pPr marL="304800" marR="300355" algn="just">
              <a:lnSpc>
                <a:spcPct val="114599"/>
              </a:lnSpc>
            </a:pPr>
            <a:r>
              <a:rPr lang="en-US" sz="1400" spc="-5" dirty="0" smtClean="0">
                <a:solidFill>
                  <a:srgbClr val="505050"/>
                </a:solidFill>
                <a:latin typeface="Georgia"/>
                <a:cs typeface="Georgia"/>
              </a:rPr>
              <a:t>AKI </a:t>
            </a:r>
            <a:r>
              <a:rPr lang="en-US" sz="1400" spc="-5" dirty="0">
                <a:solidFill>
                  <a:srgbClr val="505050"/>
                </a:solidFill>
                <a:latin typeface="Georgia"/>
                <a:cs typeface="Georgia"/>
              </a:rPr>
              <a:t>was established in the 1970s and is one of Indonesia's best-known construction  associations. It has been appointed by the LPJK as its representative in processing SBU</a:t>
            </a:r>
            <a:r>
              <a:rPr lang="en-US" sz="1400" spc="-30" dirty="0">
                <a:solidFill>
                  <a:srgbClr val="505050"/>
                </a:solidFill>
                <a:latin typeface="Georgia"/>
                <a:cs typeface="Georgia"/>
              </a:rPr>
              <a:t> </a:t>
            </a:r>
            <a:r>
              <a:rPr lang="en-US" sz="1400" spc="-5" dirty="0">
                <a:solidFill>
                  <a:srgbClr val="505050"/>
                </a:solidFill>
                <a:latin typeface="Georgia"/>
                <a:cs typeface="Georgia"/>
              </a:rPr>
              <a:t>applications.</a:t>
            </a:r>
            <a:endParaRPr lang="en-US" sz="1400" dirty="0">
              <a:latin typeface="Georgia"/>
              <a:cs typeface="Georgia"/>
            </a:endParaRPr>
          </a:p>
          <a:p>
            <a:pPr>
              <a:lnSpc>
                <a:spcPct val="100000"/>
              </a:lnSpc>
            </a:pPr>
            <a:endParaRPr lang="en-US" sz="1400" dirty="0">
              <a:latin typeface="Times New Roman"/>
              <a:cs typeface="Times New Roman"/>
            </a:endParaRPr>
          </a:p>
          <a:p>
            <a:pPr>
              <a:lnSpc>
                <a:spcPct val="100000"/>
              </a:lnSpc>
            </a:pPr>
            <a:endParaRPr lang="en-US" sz="1400" dirty="0">
              <a:latin typeface="Times New Roman"/>
              <a:cs typeface="Times New Roman"/>
            </a:endParaRPr>
          </a:p>
          <a:p>
            <a:pPr marL="304800" marR="296545" algn="just">
              <a:lnSpc>
                <a:spcPct val="100000"/>
              </a:lnSpc>
            </a:pPr>
            <a:r>
              <a:rPr lang="en-US" sz="1400" b="1" spc="-5" dirty="0" smtClean="0">
                <a:solidFill>
                  <a:srgbClr val="505050"/>
                </a:solidFill>
                <a:latin typeface="Georgia"/>
                <a:cs typeface="Georgia"/>
              </a:rPr>
              <a:t>Indonesian </a:t>
            </a:r>
            <a:r>
              <a:rPr lang="en-US" sz="1400" b="1" spc="-5" dirty="0">
                <a:solidFill>
                  <a:srgbClr val="505050"/>
                </a:solidFill>
                <a:latin typeface="Georgia"/>
                <a:cs typeface="Georgia"/>
              </a:rPr>
              <a:t>National Construction Implementation Association (</a:t>
            </a:r>
            <a:r>
              <a:rPr lang="en-US" sz="1400" b="1" i="1" spc="-5" dirty="0" err="1">
                <a:solidFill>
                  <a:srgbClr val="505050"/>
                </a:solidFill>
                <a:latin typeface="Georgia"/>
                <a:cs typeface="Georgia"/>
              </a:rPr>
              <a:t>Gabungan</a:t>
            </a:r>
            <a:r>
              <a:rPr lang="en-US" sz="1400" b="1" i="1" spc="-5" dirty="0">
                <a:solidFill>
                  <a:srgbClr val="505050"/>
                </a:solidFill>
                <a:latin typeface="Georgia"/>
                <a:cs typeface="Georgia"/>
              </a:rPr>
              <a:t> </a:t>
            </a:r>
            <a:r>
              <a:rPr lang="en-US" sz="1400" b="1" i="1" spc="-5" dirty="0" err="1">
                <a:solidFill>
                  <a:srgbClr val="505050"/>
                </a:solidFill>
                <a:latin typeface="Georgia"/>
                <a:cs typeface="Georgia"/>
              </a:rPr>
              <a:t>Pelaksana</a:t>
            </a:r>
            <a:r>
              <a:rPr lang="en-US" sz="1400" b="1" i="1" spc="-5" dirty="0">
                <a:solidFill>
                  <a:srgbClr val="505050"/>
                </a:solidFill>
                <a:latin typeface="Georgia"/>
                <a:cs typeface="Georgia"/>
              </a:rPr>
              <a:t>  </a:t>
            </a:r>
            <a:r>
              <a:rPr lang="en-US" sz="1400" b="1" i="1" spc="-5" dirty="0" err="1">
                <a:solidFill>
                  <a:srgbClr val="505050"/>
                </a:solidFill>
                <a:latin typeface="Georgia"/>
                <a:cs typeface="Georgia"/>
              </a:rPr>
              <a:t>Konstruksi</a:t>
            </a:r>
            <a:r>
              <a:rPr lang="en-US" sz="1400" b="1" i="1" spc="-5" dirty="0">
                <a:solidFill>
                  <a:srgbClr val="505050"/>
                </a:solidFill>
                <a:latin typeface="Georgia"/>
                <a:cs typeface="Georgia"/>
              </a:rPr>
              <a:t> </a:t>
            </a:r>
            <a:r>
              <a:rPr lang="en-US" sz="1400" b="1" i="1" spc="-5" dirty="0" err="1">
                <a:solidFill>
                  <a:srgbClr val="505050"/>
                </a:solidFill>
                <a:latin typeface="Georgia"/>
                <a:cs typeface="Georgia"/>
              </a:rPr>
              <a:t>Nasional</a:t>
            </a:r>
            <a:r>
              <a:rPr lang="en-US" sz="1400" b="1" i="1" spc="-5" dirty="0">
                <a:solidFill>
                  <a:srgbClr val="505050"/>
                </a:solidFill>
                <a:latin typeface="Georgia"/>
                <a:cs typeface="Georgia"/>
              </a:rPr>
              <a:t> Indonesia</a:t>
            </a:r>
            <a:r>
              <a:rPr lang="en-US" sz="1400" b="1" spc="-5" dirty="0">
                <a:solidFill>
                  <a:srgbClr val="505050"/>
                </a:solidFill>
                <a:latin typeface="Georgia"/>
                <a:cs typeface="Georgia"/>
              </a:rPr>
              <a:t>)</a:t>
            </a:r>
            <a:r>
              <a:rPr lang="en-US" sz="1400" b="1" spc="-10" dirty="0">
                <a:solidFill>
                  <a:srgbClr val="505050"/>
                </a:solidFill>
                <a:latin typeface="Georgia"/>
                <a:cs typeface="Georgia"/>
              </a:rPr>
              <a:t> </a:t>
            </a:r>
            <a:r>
              <a:rPr lang="en-US" sz="1400" b="1" spc="-5" dirty="0">
                <a:solidFill>
                  <a:srgbClr val="505050"/>
                </a:solidFill>
                <a:latin typeface="Georgia"/>
                <a:cs typeface="Georgia"/>
              </a:rPr>
              <a:t>(GAPENSI)</a:t>
            </a:r>
            <a:endParaRPr lang="en-US" sz="1400" dirty="0">
              <a:latin typeface="Georgia"/>
              <a:cs typeface="Georgia"/>
            </a:endParaRPr>
          </a:p>
          <a:p>
            <a:pPr marL="304800">
              <a:lnSpc>
                <a:spcPct val="100000"/>
              </a:lnSpc>
              <a:spcBef>
                <a:spcPts val="90"/>
              </a:spcBef>
            </a:pPr>
            <a:r>
              <a:rPr lang="en-US" sz="1400" i="1" u="sng" spc="-5" dirty="0" smtClean="0">
                <a:solidFill>
                  <a:srgbClr val="0000FF"/>
                </a:solidFill>
                <a:uFill>
                  <a:solidFill>
                    <a:srgbClr val="0000FF"/>
                  </a:solidFill>
                </a:uFill>
                <a:latin typeface="Georgia"/>
                <a:cs typeface="Georgia"/>
                <a:hlinkClick r:id="rId5"/>
              </a:rPr>
              <a:t>www.gapensi.or.id</a:t>
            </a:r>
            <a:endParaRPr lang="en-US" sz="1400" dirty="0">
              <a:latin typeface="Georgia"/>
              <a:cs typeface="Georgia"/>
            </a:endParaRPr>
          </a:p>
          <a:p>
            <a:pPr marL="304800" marR="299085" algn="just">
              <a:lnSpc>
                <a:spcPct val="114599"/>
              </a:lnSpc>
            </a:pPr>
            <a:r>
              <a:rPr lang="en-US" sz="1400" spc="-5" dirty="0" smtClean="0">
                <a:solidFill>
                  <a:srgbClr val="505050"/>
                </a:solidFill>
                <a:latin typeface="Georgia"/>
                <a:cs typeface="Georgia"/>
              </a:rPr>
              <a:t>GAPENSI </a:t>
            </a:r>
            <a:r>
              <a:rPr lang="en-US" sz="1400" spc="-5" dirty="0">
                <a:solidFill>
                  <a:srgbClr val="505050"/>
                </a:solidFill>
                <a:latin typeface="Georgia"/>
                <a:cs typeface="Georgia"/>
              </a:rPr>
              <a:t>is one of the oldest and best-known construction associations in Indonesia,  having been established in the 1950s. It has been appointed by the LPJK as its representative in   processing SBU</a:t>
            </a:r>
            <a:r>
              <a:rPr lang="en-US" sz="1400" spc="-10" dirty="0">
                <a:solidFill>
                  <a:srgbClr val="505050"/>
                </a:solidFill>
                <a:latin typeface="Georgia"/>
                <a:cs typeface="Georgia"/>
              </a:rPr>
              <a:t> </a:t>
            </a:r>
            <a:r>
              <a:rPr lang="en-US" sz="1400" spc="-5" dirty="0">
                <a:solidFill>
                  <a:srgbClr val="505050"/>
                </a:solidFill>
                <a:latin typeface="Georgia"/>
                <a:cs typeface="Georgia"/>
              </a:rPr>
              <a:t>applications.</a:t>
            </a:r>
            <a:endParaRPr lang="en-US" sz="1400" dirty="0">
              <a:latin typeface="Georgia"/>
              <a:cs typeface="Georgia"/>
            </a:endParaRPr>
          </a:p>
          <a:p>
            <a:pPr marL="304800" marR="1198880">
              <a:lnSpc>
                <a:spcPct val="107300"/>
              </a:lnSpc>
            </a:pPr>
            <a:endParaRPr sz="1400" dirty="0">
              <a:latin typeface="Georgia"/>
              <a:cs typeface="Georgia"/>
            </a:endParaRPr>
          </a:p>
        </p:txBody>
      </p:sp>
    </p:spTree>
    <p:extLst>
      <p:ext uri="{BB962C8B-B14F-4D97-AF65-F5344CB8AC3E}">
        <p14:creationId xmlns:p14="http://schemas.microsoft.com/office/powerpoint/2010/main" val="10374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207"/>
        <p:cNvGrpSpPr/>
        <p:nvPr/>
      </p:nvGrpSpPr>
      <p:grpSpPr>
        <a:xfrm>
          <a:off x="0" y="0"/>
          <a:ext cx="0" cy="0"/>
          <a:chOff x="0" y="0"/>
          <a:chExt cx="0" cy="0"/>
        </a:xfrm>
      </p:grpSpPr>
      <p:sp>
        <p:nvSpPr>
          <p:cNvPr id="18" name="object 2"/>
          <p:cNvSpPr/>
          <p:nvPr/>
        </p:nvSpPr>
        <p:spPr>
          <a:xfrm>
            <a:off x="0" y="-41782"/>
            <a:ext cx="9144000" cy="6899781"/>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2185C5"/>
          </a:solidFill>
        </p:spPr>
        <p:txBody>
          <a:bodyPr wrap="square" lIns="0" tIns="0" rIns="0" bIns="0" rtlCol="0"/>
          <a:lstStyle/>
          <a:p>
            <a:endParaRPr>
              <a:solidFill>
                <a:prstClr val="black"/>
              </a:solidFill>
            </a:endParaRPr>
          </a:p>
        </p:txBody>
      </p:sp>
      <p:pic>
        <p:nvPicPr>
          <p:cNvPr id="15"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745" y="89902"/>
            <a:ext cx="7842738" cy="2954215"/>
          </a:xfrm>
          <a:prstGeom prst="rect">
            <a:avLst/>
          </a:prstGeom>
        </p:spPr>
      </p:pic>
      <p:sp>
        <p:nvSpPr>
          <p:cNvPr id="209" name="Google Shape;209;p25"/>
          <p:cNvSpPr txBox="1">
            <a:spLocks noGrp="1"/>
          </p:cNvSpPr>
          <p:nvPr>
            <p:ph type="title" idx="4294967295"/>
          </p:nvPr>
        </p:nvSpPr>
        <p:spPr>
          <a:xfrm>
            <a:off x="1267123" y="1361894"/>
            <a:ext cx="7260127" cy="1143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b="1" dirty="0" smtClean="0">
                <a:solidFill>
                  <a:srgbClr val="FFFFFF"/>
                </a:solidFill>
                <a:latin typeface="Trueno" panose="00000500000000000000" pitchFamily="50" charset="0"/>
              </a:rPr>
              <a:t>Market Outlook: Indonesia</a:t>
            </a:r>
            <a:endParaRPr b="1" dirty="0">
              <a:solidFill>
                <a:srgbClr val="FFFFFF"/>
              </a:solidFill>
              <a:latin typeface="Trueno" panose="00000500000000000000" pitchFamily="50" charset="0"/>
            </a:endParaRPr>
          </a:p>
        </p:txBody>
      </p:sp>
      <p:sp>
        <p:nvSpPr>
          <p:cNvPr id="17" name="Google Shape;224;p26"/>
          <p:cNvSpPr/>
          <p:nvPr/>
        </p:nvSpPr>
        <p:spPr>
          <a:xfrm>
            <a:off x="257175" y="1824530"/>
            <a:ext cx="736979" cy="747259"/>
          </a:xfrm>
          <a:prstGeom prst="rightArrow">
            <a:avLst>
              <a:gd name="adj1" fmla="val 61815"/>
              <a:gd name="adj2" fmla="val 50000"/>
            </a:avLst>
          </a:prstGeom>
          <a:solidFill>
            <a:srgbClr val="FFFFFF"/>
          </a:solidFill>
          <a:ln>
            <a:noFill/>
          </a:ln>
        </p:spPr>
        <p:txBody>
          <a:bodyPr spcFirstLastPara="1" wrap="square" lIns="91425" tIns="91425" rIns="91425" bIns="91425" anchor="ctr" anchorCtr="0">
            <a:noAutofit/>
          </a:bodyPr>
          <a:lstStyle/>
          <a:p>
            <a:endParaRPr>
              <a:solidFill>
                <a:prstClr val="black"/>
              </a:solidFill>
              <a:latin typeface="Trueno" panose="00000500000000000000" pitchFamily="50" charset="0"/>
            </a:endParaRPr>
          </a:p>
        </p:txBody>
      </p:sp>
      <p:sp>
        <p:nvSpPr>
          <p:cNvPr id="13" name="object 3"/>
          <p:cNvSpPr txBox="1"/>
          <p:nvPr/>
        </p:nvSpPr>
        <p:spPr>
          <a:xfrm>
            <a:off x="1172611" y="2571789"/>
            <a:ext cx="7476047" cy="3950601"/>
          </a:xfrm>
          <a:prstGeom prst="rect">
            <a:avLst/>
          </a:prstGeom>
        </p:spPr>
        <p:txBody>
          <a:bodyPr vert="horz" wrap="square" lIns="0" tIns="64294" rIns="0" bIns="0" rtlCol="0">
            <a:spAutoFit/>
          </a:bodyPr>
          <a:lstStyle/>
          <a:p>
            <a:pPr marL="180975" marR="227648" indent="-171450" algn="just">
              <a:lnSpc>
                <a:spcPts val="2000"/>
              </a:lnSpc>
              <a:spcBef>
                <a:spcPts val="506"/>
              </a:spcBef>
              <a:buChar char="•"/>
              <a:tabLst>
                <a:tab pos="180975" algn="l"/>
              </a:tabLst>
            </a:pPr>
            <a:r>
              <a:rPr spc="-165" dirty="0">
                <a:solidFill>
                  <a:schemeClr val="bg1"/>
                </a:solidFill>
                <a:latin typeface="Trueno" panose="00000500000000000000" pitchFamily="50" charset="0"/>
                <a:cs typeface="Arial"/>
              </a:rPr>
              <a:t>By </a:t>
            </a:r>
            <a:r>
              <a:rPr spc="-64" dirty="0">
                <a:solidFill>
                  <a:schemeClr val="bg1"/>
                </a:solidFill>
                <a:latin typeface="Trueno" panose="00000500000000000000" pitchFamily="50" charset="0"/>
                <a:cs typeface="Arial"/>
              </a:rPr>
              <a:t>studying </a:t>
            </a:r>
            <a:r>
              <a:rPr spc="-19" dirty="0">
                <a:solidFill>
                  <a:schemeClr val="bg1"/>
                </a:solidFill>
                <a:latin typeface="Trueno" panose="00000500000000000000" pitchFamily="50" charset="0"/>
                <a:cs typeface="Arial"/>
              </a:rPr>
              <a:t>the </a:t>
            </a:r>
            <a:r>
              <a:rPr spc="-98" dirty="0">
                <a:solidFill>
                  <a:schemeClr val="bg1"/>
                </a:solidFill>
                <a:latin typeface="Trueno" panose="00000500000000000000" pitchFamily="50" charset="0"/>
                <a:cs typeface="Arial"/>
              </a:rPr>
              <a:t>progress </a:t>
            </a:r>
            <a:r>
              <a:rPr spc="-4" dirty="0">
                <a:solidFill>
                  <a:schemeClr val="bg1"/>
                </a:solidFill>
                <a:latin typeface="Trueno" panose="00000500000000000000" pitchFamily="50" charset="0"/>
                <a:cs typeface="Arial"/>
              </a:rPr>
              <a:t>that </a:t>
            </a:r>
            <a:r>
              <a:rPr spc="-135" dirty="0">
                <a:solidFill>
                  <a:schemeClr val="bg1"/>
                </a:solidFill>
                <a:latin typeface="Trueno" panose="00000500000000000000" pitchFamily="50" charset="0"/>
                <a:cs typeface="Arial"/>
              </a:rPr>
              <a:t>has </a:t>
            </a:r>
            <a:r>
              <a:rPr spc="-83" dirty="0">
                <a:solidFill>
                  <a:schemeClr val="bg1"/>
                </a:solidFill>
                <a:latin typeface="Trueno" panose="00000500000000000000" pitchFamily="50" charset="0"/>
                <a:cs typeface="Arial"/>
              </a:rPr>
              <a:t>been </a:t>
            </a:r>
            <a:r>
              <a:rPr spc="-86" dirty="0">
                <a:solidFill>
                  <a:schemeClr val="bg1"/>
                </a:solidFill>
                <a:latin typeface="Trueno" panose="00000500000000000000" pitchFamily="50" charset="0"/>
                <a:cs typeface="Arial"/>
              </a:rPr>
              <a:t>achieved </a:t>
            </a:r>
            <a:r>
              <a:rPr spc="-75" dirty="0">
                <a:solidFill>
                  <a:schemeClr val="bg1"/>
                </a:solidFill>
                <a:latin typeface="Trueno" panose="00000500000000000000" pitchFamily="50" charset="0"/>
                <a:cs typeface="Arial"/>
              </a:rPr>
              <a:t>by </a:t>
            </a:r>
            <a:r>
              <a:rPr spc="-19" dirty="0">
                <a:solidFill>
                  <a:schemeClr val="bg1"/>
                </a:solidFill>
                <a:latin typeface="Trueno" panose="00000500000000000000" pitchFamily="50" charset="0"/>
                <a:cs typeface="Arial"/>
              </a:rPr>
              <a:t>the </a:t>
            </a:r>
            <a:r>
              <a:rPr spc="-109" dirty="0">
                <a:solidFill>
                  <a:schemeClr val="bg1"/>
                </a:solidFill>
                <a:latin typeface="Trueno" panose="00000500000000000000" pitchFamily="50" charset="0"/>
                <a:cs typeface="Arial"/>
              </a:rPr>
              <a:t>Korean </a:t>
            </a:r>
            <a:r>
              <a:rPr spc="-83" dirty="0">
                <a:solidFill>
                  <a:schemeClr val="bg1"/>
                </a:solidFill>
                <a:latin typeface="Trueno" panose="00000500000000000000" pitchFamily="50" charset="0"/>
                <a:cs typeface="Arial"/>
              </a:rPr>
              <a:t>and </a:t>
            </a:r>
            <a:r>
              <a:rPr spc="-19" dirty="0">
                <a:solidFill>
                  <a:schemeClr val="bg1"/>
                </a:solidFill>
                <a:latin typeface="Trueno" panose="00000500000000000000" pitchFamily="50" charset="0"/>
                <a:cs typeface="Arial"/>
              </a:rPr>
              <a:t>other </a:t>
            </a:r>
            <a:r>
              <a:rPr spc="-150" dirty="0">
                <a:solidFill>
                  <a:schemeClr val="bg1"/>
                </a:solidFill>
                <a:latin typeface="Trueno" panose="00000500000000000000" pitchFamily="50" charset="0"/>
                <a:cs typeface="Arial"/>
              </a:rPr>
              <a:t>East  </a:t>
            </a:r>
            <a:r>
              <a:rPr spc="-109" dirty="0">
                <a:solidFill>
                  <a:schemeClr val="bg1"/>
                </a:solidFill>
                <a:latin typeface="Trueno" panose="00000500000000000000" pitchFamily="50" charset="0"/>
                <a:cs typeface="Arial"/>
              </a:rPr>
              <a:t>Asian </a:t>
            </a:r>
            <a:r>
              <a:rPr spc="-68" dirty="0">
                <a:solidFill>
                  <a:schemeClr val="bg1"/>
                </a:solidFill>
                <a:latin typeface="Trueno" panose="00000500000000000000" pitchFamily="50" charset="0"/>
                <a:cs typeface="Arial"/>
              </a:rPr>
              <a:t>Nations, </a:t>
            </a:r>
            <a:r>
              <a:rPr spc="-49" dirty="0">
                <a:solidFill>
                  <a:schemeClr val="bg1"/>
                </a:solidFill>
                <a:latin typeface="Trueno" panose="00000500000000000000" pitchFamily="50" charset="0"/>
                <a:cs typeface="Arial"/>
              </a:rPr>
              <a:t>I </a:t>
            </a:r>
            <a:r>
              <a:rPr spc="-68" dirty="0">
                <a:solidFill>
                  <a:schemeClr val="bg1"/>
                </a:solidFill>
                <a:latin typeface="Trueno" panose="00000500000000000000" pitchFamily="50" charset="0"/>
                <a:cs typeface="Arial"/>
              </a:rPr>
              <a:t>believe </a:t>
            </a:r>
            <a:r>
              <a:rPr dirty="0">
                <a:solidFill>
                  <a:schemeClr val="bg1"/>
                </a:solidFill>
                <a:latin typeface="Trueno" panose="00000500000000000000" pitchFamily="50" charset="0"/>
                <a:cs typeface="Arial"/>
              </a:rPr>
              <a:t>that </a:t>
            </a:r>
            <a:r>
              <a:rPr spc="-79" dirty="0">
                <a:solidFill>
                  <a:srgbClr val="FFC000"/>
                </a:solidFill>
                <a:latin typeface="Trueno" panose="00000500000000000000" pitchFamily="50" charset="0"/>
                <a:cs typeface="Arial"/>
              </a:rPr>
              <a:t>Indonesia </a:t>
            </a:r>
            <a:r>
              <a:rPr spc="-116" dirty="0">
                <a:solidFill>
                  <a:srgbClr val="FFC000"/>
                </a:solidFill>
                <a:latin typeface="Trueno" panose="00000500000000000000" pitchFamily="50" charset="0"/>
                <a:cs typeface="Arial"/>
              </a:rPr>
              <a:t>can </a:t>
            </a:r>
            <a:r>
              <a:rPr spc="-98" dirty="0">
                <a:solidFill>
                  <a:srgbClr val="FFC000"/>
                </a:solidFill>
                <a:latin typeface="Trueno" panose="00000500000000000000" pitchFamily="50" charset="0"/>
                <a:cs typeface="Arial"/>
              </a:rPr>
              <a:t>progress </a:t>
            </a:r>
            <a:r>
              <a:rPr spc="-86" dirty="0">
                <a:solidFill>
                  <a:srgbClr val="FFC000"/>
                </a:solidFill>
                <a:latin typeface="Trueno" panose="00000500000000000000" pitchFamily="50" charset="0"/>
                <a:cs typeface="Arial"/>
              </a:rPr>
              <a:t>and </a:t>
            </a:r>
            <a:r>
              <a:rPr spc="-71" dirty="0">
                <a:solidFill>
                  <a:srgbClr val="FFC000"/>
                </a:solidFill>
                <a:latin typeface="Trueno" panose="00000500000000000000" pitchFamily="50" charset="0"/>
                <a:cs typeface="Arial"/>
              </a:rPr>
              <a:t>develop </a:t>
            </a:r>
            <a:r>
              <a:rPr spc="-30" dirty="0" smtClean="0">
                <a:solidFill>
                  <a:srgbClr val="FFC000"/>
                </a:solidFill>
                <a:latin typeface="Trueno" panose="00000500000000000000" pitchFamily="50" charset="0"/>
                <a:cs typeface="Arial"/>
              </a:rPr>
              <a:t>infra</a:t>
            </a:r>
            <a:r>
              <a:rPr spc="-38" dirty="0" smtClean="0">
                <a:solidFill>
                  <a:srgbClr val="FFC000"/>
                </a:solidFill>
                <a:latin typeface="Trueno" panose="00000500000000000000" pitchFamily="50" charset="0"/>
                <a:cs typeface="Arial"/>
              </a:rPr>
              <a:t>structure </a:t>
            </a:r>
            <a:r>
              <a:rPr spc="-45" dirty="0" smtClean="0">
                <a:solidFill>
                  <a:srgbClr val="FFC000"/>
                </a:solidFill>
                <a:latin typeface="Trueno" panose="00000500000000000000" pitchFamily="50" charset="0"/>
                <a:cs typeface="Arial"/>
              </a:rPr>
              <a:t>effectively</a:t>
            </a:r>
            <a:r>
              <a:rPr spc="-94" dirty="0" smtClean="0">
                <a:solidFill>
                  <a:srgbClr val="FFC000"/>
                </a:solidFill>
                <a:latin typeface="Trueno" panose="00000500000000000000" pitchFamily="50" charset="0"/>
                <a:cs typeface="Arial"/>
              </a:rPr>
              <a:t> </a:t>
            </a:r>
            <a:r>
              <a:rPr spc="-86" dirty="0">
                <a:solidFill>
                  <a:srgbClr val="FFC000"/>
                </a:solidFill>
                <a:latin typeface="Trueno" panose="00000500000000000000" pitchFamily="50" charset="0"/>
                <a:cs typeface="Arial"/>
              </a:rPr>
              <a:t>and</a:t>
            </a:r>
            <a:r>
              <a:rPr spc="-94" dirty="0">
                <a:solidFill>
                  <a:srgbClr val="FFC000"/>
                </a:solidFill>
                <a:latin typeface="Trueno" panose="00000500000000000000" pitchFamily="50" charset="0"/>
                <a:cs typeface="Arial"/>
              </a:rPr>
              <a:t> </a:t>
            </a:r>
            <a:r>
              <a:rPr spc="-30" dirty="0">
                <a:solidFill>
                  <a:srgbClr val="FFC000"/>
                </a:solidFill>
                <a:latin typeface="Trueno" panose="00000500000000000000" pitchFamily="50" charset="0"/>
                <a:cs typeface="Arial"/>
              </a:rPr>
              <a:t>efficiently</a:t>
            </a:r>
            <a:r>
              <a:rPr spc="-86" dirty="0">
                <a:solidFill>
                  <a:srgbClr val="FFC000"/>
                </a:solidFill>
                <a:latin typeface="Trueno" panose="00000500000000000000" pitchFamily="50" charset="0"/>
                <a:cs typeface="Arial"/>
              </a:rPr>
              <a:t> </a:t>
            </a:r>
            <a:r>
              <a:rPr spc="-68" dirty="0">
                <a:solidFill>
                  <a:srgbClr val="FFC000"/>
                </a:solidFill>
                <a:latin typeface="Trueno" panose="00000500000000000000" pitchFamily="50" charset="0"/>
                <a:cs typeface="Arial"/>
              </a:rPr>
              <a:t>applying</a:t>
            </a:r>
            <a:r>
              <a:rPr spc="-101" dirty="0">
                <a:solidFill>
                  <a:srgbClr val="FFC000"/>
                </a:solidFill>
                <a:latin typeface="Trueno" panose="00000500000000000000" pitchFamily="50" charset="0"/>
                <a:cs typeface="Arial"/>
              </a:rPr>
              <a:t> </a:t>
            </a:r>
            <a:r>
              <a:rPr spc="-23" dirty="0">
                <a:solidFill>
                  <a:srgbClr val="FFC000"/>
                </a:solidFill>
                <a:latin typeface="Trueno" panose="00000500000000000000" pitchFamily="50" charset="0"/>
                <a:cs typeface="Arial"/>
              </a:rPr>
              <a:t>the</a:t>
            </a:r>
            <a:r>
              <a:rPr spc="-83" dirty="0">
                <a:solidFill>
                  <a:srgbClr val="FFC000"/>
                </a:solidFill>
                <a:latin typeface="Trueno" panose="00000500000000000000" pitchFamily="50" charset="0"/>
                <a:cs typeface="Arial"/>
              </a:rPr>
              <a:t> </a:t>
            </a:r>
            <a:r>
              <a:rPr spc="-64" dirty="0">
                <a:solidFill>
                  <a:srgbClr val="FFC000"/>
                </a:solidFill>
                <a:latin typeface="Trueno" panose="00000500000000000000" pitchFamily="50" charset="0"/>
                <a:cs typeface="Arial"/>
              </a:rPr>
              <a:t>rules</a:t>
            </a:r>
            <a:r>
              <a:rPr spc="-101" dirty="0">
                <a:solidFill>
                  <a:srgbClr val="FFC000"/>
                </a:solidFill>
                <a:latin typeface="Trueno" panose="00000500000000000000" pitchFamily="50" charset="0"/>
                <a:cs typeface="Arial"/>
              </a:rPr>
              <a:t> </a:t>
            </a:r>
            <a:r>
              <a:rPr spc="-4" dirty="0">
                <a:solidFill>
                  <a:srgbClr val="FFC000"/>
                </a:solidFill>
                <a:latin typeface="Trueno" panose="00000500000000000000" pitchFamily="50" charset="0"/>
                <a:cs typeface="Arial"/>
              </a:rPr>
              <a:t>of</a:t>
            </a:r>
            <a:r>
              <a:rPr spc="-90" dirty="0">
                <a:solidFill>
                  <a:srgbClr val="FFC000"/>
                </a:solidFill>
                <a:latin typeface="Trueno" panose="00000500000000000000" pitchFamily="50" charset="0"/>
                <a:cs typeface="Arial"/>
              </a:rPr>
              <a:t> </a:t>
            </a:r>
            <a:r>
              <a:rPr spc="-45" dirty="0">
                <a:solidFill>
                  <a:srgbClr val="FFC000"/>
                </a:solidFill>
                <a:latin typeface="Trueno" panose="00000500000000000000" pitchFamily="50" charset="0"/>
                <a:cs typeface="Arial"/>
              </a:rPr>
              <a:t>construction</a:t>
            </a:r>
            <a:r>
              <a:rPr spc="-109" dirty="0">
                <a:solidFill>
                  <a:srgbClr val="FFC000"/>
                </a:solidFill>
                <a:latin typeface="Trueno" panose="00000500000000000000" pitchFamily="50" charset="0"/>
                <a:cs typeface="Arial"/>
              </a:rPr>
              <a:t> </a:t>
            </a:r>
            <a:r>
              <a:rPr spc="-79" dirty="0">
                <a:solidFill>
                  <a:srgbClr val="FFC000"/>
                </a:solidFill>
                <a:latin typeface="Trueno" panose="00000500000000000000" pitchFamily="50" charset="0"/>
                <a:cs typeface="Arial"/>
              </a:rPr>
              <a:t>management.</a:t>
            </a:r>
            <a:endParaRPr dirty="0">
              <a:solidFill>
                <a:srgbClr val="FFC000"/>
              </a:solidFill>
              <a:latin typeface="Trueno" panose="00000500000000000000" pitchFamily="50" charset="0"/>
              <a:cs typeface="Arial"/>
            </a:endParaRPr>
          </a:p>
          <a:p>
            <a:pPr marL="180975" marR="119063" indent="-171450" algn="just">
              <a:lnSpc>
                <a:spcPts val="2000"/>
              </a:lnSpc>
              <a:spcBef>
                <a:spcPts val="727"/>
              </a:spcBef>
              <a:buChar char="•"/>
              <a:tabLst>
                <a:tab pos="180975" algn="l"/>
              </a:tabLst>
            </a:pPr>
            <a:r>
              <a:rPr spc="-71" dirty="0">
                <a:solidFill>
                  <a:schemeClr val="bg1"/>
                </a:solidFill>
                <a:latin typeface="Trueno" panose="00000500000000000000" pitchFamily="50" charset="0"/>
                <a:cs typeface="Arial"/>
              </a:rPr>
              <a:t>Projected </a:t>
            </a:r>
            <a:r>
              <a:rPr spc="-79" dirty="0">
                <a:solidFill>
                  <a:schemeClr val="bg1"/>
                </a:solidFill>
                <a:latin typeface="Trueno" panose="00000500000000000000" pitchFamily="50" charset="0"/>
                <a:cs typeface="Arial"/>
              </a:rPr>
              <a:t>by </a:t>
            </a:r>
            <a:r>
              <a:rPr spc="-53" dirty="0">
                <a:solidFill>
                  <a:schemeClr val="bg1"/>
                </a:solidFill>
                <a:latin typeface="Trueno" panose="00000500000000000000" pitchFamily="50" charset="0"/>
                <a:cs typeface="Arial"/>
              </a:rPr>
              <a:t>improving </a:t>
            </a:r>
            <a:r>
              <a:rPr spc="-79" dirty="0">
                <a:solidFill>
                  <a:schemeClr val="bg1"/>
                </a:solidFill>
                <a:latin typeface="Trueno" panose="00000500000000000000" pitchFamily="50" charset="0"/>
                <a:cs typeface="Arial"/>
              </a:rPr>
              <a:t>Indonesia's </a:t>
            </a:r>
            <a:r>
              <a:rPr spc="-23" dirty="0">
                <a:solidFill>
                  <a:schemeClr val="bg1"/>
                </a:solidFill>
                <a:latin typeface="Trueno" panose="00000500000000000000" pitchFamily="50" charset="0"/>
                <a:cs typeface="Arial"/>
              </a:rPr>
              <a:t>ability </a:t>
            </a:r>
            <a:r>
              <a:rPr spc="15" dirty="0">
                <a:solidFill>
                  <a:schemeClr val="bg1"/>
                </a:solidFill>
                <a:latin typeface="Trueno" panose="00000500000000000000" pitchFamily="50" charset="0"/>
                <a:cs typeface="Arial"/>
              </a:rPr>
              <a:t>to </a:t>
            </a:r>
            <a:r>
              <a:rPr spc="-34" dirty="0">
                <a:solidFill>
                  <a:schemeClr val="bg1"/>
                </a:solidFill>
                <a:latin typeface="Trueno" panose="00000500000000000000" pitchFamily="50" charset="0"/>
                <a:cs typeface="Arial"/>
              </a:rPr>
              <a:t>build </a:t>
            </a:r>
            <a:r>
              <a:rPr spc="-79" dirty="0">
                <a:solidFill>
                  <a:schemeClr val="bg1"/>
                </a:solidFill>
                <a:latin typeface="Trueno" panose="00000500000000000000" pitchFamily="50" charset="0"/>
                <a:cs typeface="Arial"/>
              </a:rPr>
              <a:t>by </a:t>
            </a:r>
            <a:r>
              <a:rPr spc="-68" dirty="0">
                <a:solidFill>
                  <a:schemeClr val="bg1"/>
                </a:solidFill>
                <a:latin typeface="Trueno" panose="00000500000000000000" pitchFamily="50" charset="0"/>
                <a:cs typeface="Arial"/>
              </a:rPr>
              <a:t>applying</a:t>
            </a:r>
            <a:r>
              <a:rPr spc="-371" dirty="0">
                <a:solidFill>
                  <a:schemeClr val="bg1"/>
                </a:solidFill>
                <a:latin typeface="Trueno" panose="00000500000000000000" pitchFamily="50" charset="0"/>
                <a:cs typeface="Arial"/>
              </a:rPr>
              <a:t> </a:t>
            </a:r>
            <a:r>
              <a:rPr spc="-86" dirty="0">
                <a:solidFill>
                  <a:schemeClr val="bg1"/>
                </a:solidFill>
                <a:latin typeface="Trueno" panose="00000500000000000000" pitchFamily="50" charset="0"/>
                <a:cs typeface="Arial"/>
              </a:rPr>
              <a:t>good </a:t>
            </a:r>
            <a:r>
              <a:rPr spc="-90" dirty="0">
                <a:solidFill>
                  <a:schemeClr val="bg1"/>
                </a:solidFill>
                <a:latin typeface="Trueno" panose="00000500000000000000" pitchFamily="50" charset="0"/>
                <a:cs typeface="Arial"/>
              </a:rPr>
              <a:t>governance,  </a:t>
            </a:r>
            <a:r>
              <a:rPr spc="-23" dirty="0">
                <a:solidFill>
                  <a:schemeClr val="bg1"/>
                </a:solidFill>
                <a:latin typeface="Trueno" panose="00000500000000000000" pitchFamily="50" charset="0"/>
                <a:cs typeface="Arial"/>
              </a:rPr>
              <a:t>in </a:t>
            </a:r>
            <a:r>
              <a:rPr spc="-19" dirty="0">
                <a:solidFill>
                  <a:schemeClr val="bg1"/>
                </a:solidFill>
                <a:latin typeface="Trueno" panose="00000500000000000000" pitchFamily="50" charset="0"/>
                <a:cs typeface="Arial"/>
              </a:rPr>
              <a:t>the </a:t>
            </a:r>
            <a:r>
              <a:rPr spc="-49" dirty="0">
                <a:solidFill>
                  <a:schemeClr val="bg1"/>
                </a:solidFill>
                <a:latin typeface="Trueno" panose="00000500000000000000" pitchFamily="50" charset="0"/>
                <a:cs typeface="Arial"/>
              </a:rPr>
              <a:t>next </a:t>
            </a:r>
            <a:r>
              <a:rPr spc="-90" dirty="0">
                <a:solidFill>
                  <a:schemeClr val="bg1"/>
                </a:solidFill>
                <a:latin typeface="Trueno" panose="00000500000000000000" pitchFamily="50" charset="0"/>
                <a:cs typeface="Arial"/>
              </a:rPr>
              <a:t>10 </a:t>
            </a:r>
            <a:r>
              <a:rPr spc="-109" dirty="0">
                <a:solidFill>
                  <a:schemeClr val="bg1"/>
                </a:solidFill>
                <a:latin typeface="Trueno" panose="00000500000000000000" pitchFamily="50" charset="0"/>
                <a:cs typeface="Arial"/>
              </a:rPr>
              <a:t>years </a:t>
            </a:r>
            <a:r>
              <a:rPr spc="56" dirty="0">
                <a:solidFill>
                  <a:srgbClr val="FFC000"/>
                </a:solidFill>
                <a:latin typeface="Trueno" panose="00000500000000000000" pitchFamily="50" charset="0"/>
                <a:cs typeface="Arial"/>
              </a:rPr>
              <a:t>it </a:t>
            </a:r>
            <a:r>
              <a:rPr spc="4" dirty="0">
                <a:solidFill>
                  <a:srgbClr val="FFC000"/>
                </a:solidFill>
                <a:latin typeface="Trueno" panose="00000500000000000000" pitchFamily="50" charset="0"/>
                <a:cs typeface="Arial"/>
              </a:rPr>
              <a:t>will </a:t>
            </a:r>
            <a:r>
              <a:rPr spc="-45" dirty="0">
                <a:solidFill>
                  <a:srgbClr val="FFC000"/>
                </a:solidFill>
                <a:latin typeface="Trueno" panose="00000500000000000000" pitchFamily="50" charset="0"/>
                <a:cs typeface="Arial"/>
              </a:rPr>
              <a:t>require </a:t>
            </a:r>
            <a:r>
              <a:rPr spc="-53" dirty="0">
                <a:solidFill>
                  <a:srgbClr val="FFC000"/>
                </a:solidFill>
                <a:latin typeface="Trueno" panose="00000500000000000000" pitchFamily="50" charset="0"/>
                <a:cs typeface="Arial"/>
              </a:rPr>
              <a:t>investment </a:t>
            </a:r>
            <a:r>
              <a:rPr spc="-4" dirty="0">
                <a:solidFill>
                  <a:srgbClr val="FFC000"/>
                </a:solidFill>
                <a:latin typeface="Trueno" panose="00000500000000000000" pitchFamily="50" charset="0"/>
                <a:cs typeface="Arial"/>
              </a:rPr>
              <a:t>of </a:t>
            </a:r>
            <a:r>
              <a:rPr spc="-34" dirty="0">
                <a:solidFill>
                  <a:srgbClr val="FFC000"/>
                </a:solidFill>
                <a:latin typeface="Trueno" panose="00000500000000000000" pitchFamily="50" charset="0"/>
                <a:cs typeface="Arial"/>
              </a:rPr>
              <a:t>infrastructure</a:t>
            </a:r>
            <a:r>
              <a:rPr spc="-34" dirty="0">
                <a:solidFill>
                  <a:schemeClr val="bg1"/>
                </a:solidFill>
                <a:latin typeface="Trueno" panose="00000500000000000000" pitchFamily="50" charset="0"/>
                <a:cs typeface="Arial"/>
              </a:rPr>
              <a:t> </a:t>
            </a:r>
            <a:r>
              <a:rPr spc="-4" dirty="0">
                <a:solidFill>
                  <a:schemeClr val="bg1"/>
                </a:solidFill>
                <a:latin typeface="Trueno" panose="00000500000000000000" pitchFamily="50" charset="0"/>
                <a:cs typeface="Arial"/>
              </a:rPr>
              <a:t>worth </a:t>
            </a:r>
            <a:r>
              <a:rPr spc="-94" dirty="0">
                <a:solidFill>
                  <a:schemeClr val="bg1"/>
                </a:solidFill>
                <a:latin typeface="Trueno" panose="00000500000000000000" pitchFamily="50" charset="0"/>
                <a:cs typeface="Arial"/>
              </a:rPr>
              <a:t>400 </a:t>
            </a:r>
            <a:r>
              <a:rPr spc="-26" dirty="0">
                <a:solidFill>
                  <a:schemeClr val="bg1"/>
                </a:solidFill>
                <a:latin typeface="Trueno" panose="00000500000000000000" pitchFamily="50" charset="0"/>
                <a:cs typeface="Arial"/>
              </a:rPr>
              <a:t>bilion  </a:t>
            </a:r>
            <a:r>
              <a:rPr spc="-203" dirty="0">
                <a:solidFill>
                  <a:schemeClr val="bg1"/>
                </a:solidFill>
                <a:latin typeface="Trueno" panose="00000500000000000000" pitchFamily="50" charset="0"/>
                <a:cs typeface="Arial"/>
              </a:rPr>
              <a:t>USD.</a:t>
            </a:r>
            <a:endParaRPr dirty="0">
              <a:solidFill>
                <a:schemeClr val="bg1"/>
              </a:solidFill>
              <a:latin typeface="Trueno" panose="00000500000000000000" pitchFamily="50" charset="0"/>
              <a:cs typeface="Arial"/>
            </a:endParaRPr>
          </a:p>
          <a:p>
            <a:pPr marL="180975" marR="246221" indent="-171450" algn="just">
              <a:lnSpc>
                <a:spcPts val="2000"/>
              </a:lnSpc>
              <a:spcBef>
                <a:spcPts val="750"/>
              </a:spcBef>
              <a:buChar char="•"/>
              <a:tabLst>
                <a:tab pos="180975" algn="l"/>
                <a:tab pos="1134428" algn="l"/>
              </a:tabLst>
            </a:pPr>
            <a:r>
              <a:rPr spc="-79" dirty="0">
                <a:solidFill>
                  <a:schemeClr val="bg1"/>
                </a:solidFill>
                <a:latin typeface="Trueno" panose="00000500000000000000" pitchFamily="50" charset="0"/>
                <a:cs typeface="Arial"/>
              </a:rPr>
              <a:t>When </a:t>
            </a:r>
            <a:r>
              <a:rPr spc="-71" dirty="0">
                <a:solidFill>
                  <a:schemeClr val="bg1"/>
                </a:solidFill>
                <a:latin typeface="Trueno" panose="00000500000000000000" pitchFamily="50" charset="0"/>
                <a:cs typeface="Arial"/>
              </a:rPr>
              <a:t>calculated </a:t>
            </a:r>
            <a:r>
              <a:rPr spc="-60" dirty="0">
                <a:solidFill>
                  <a:schemeClr val="bg1"/>
                </a:solidFill>
                <a:latin typeface="Trueno" panose="00000500000000000000" pitchFamily="50" charset="0"/>
                <a:cs typeface="Arial"/>
              </a:rPr>
              <a:t>Construction </a:t>
            </a:r>
            <a:r>
              <a:rPr spc="-71" dirty="0">
                <a:solidFill>
                  <a:schemeClr val="bg1"/>
                </a:solidFill>
                <a:latin typeface="Trueno" panose="00000500000000000000" pitchFamily="50" charset="0"/>
                <a:cs typeface="Arial"/>
              </a:rPr>
              <a:t>Management </a:t>
            </a:r>
            <a:r>
              <a:rPr spc="-79" dirty="0">
                <a:solidFill>
                  <a:srgbClr val="FFC000"/>
                </a:solidFill>
                <a:latin typeface="Trueno" panose="00000500000000000000" pitchFamily="50" charset="0"/>
                <a:cs typeface="Arial"/>
              </a:rPr>
              <a:t>consultancy </a:t>
            </a:r>
            <a:r>
              <a:rPr spc="-15" dirty="0">
                <a:solidFill>
                  <a:schemeClr val="bg1"/>
                </a:solidFill>
                <a:latin typeface="Trueno" panose="00000500000000000000" pitchFamily="50" charset="0"/>
                <a:cs typeface="Arial"/>
              </a:rPr>
              <a:t>portion </a:t>
            </a:r>
            <a:r>
              <a:rPr spc="-4" dirty="0">
                <a:solidFill>
                  <a:schemeClr val="bg1"/>
                </a:solidFill>
                <a:latin typeface="Trueno" panose="00000500000000000000" pitchFamily="50" charset="0"/>
                <a:cs typeface="Arial"/>
              </a:rPr>
              <a:t>of </a:t>
            </a:r>
            <a:r>
              <a:rPr spc="-203" dirty="0">
                <a:solidFill>
                  <a:schemeClr val="bg1"/>
                </a:solidFill>
                <a:latin typeface="Trueno" panose="00000500000000000000" pitchFamily="50" charset="0"/>
                <a:cs typeface="Arial"/>
              </a:rPr>
              <a:t>3% </a:t>
            </a:r>
            <a:r>
              <a:rPr spc="-8" dirty="0">
                <a:solidFill>
                  <a:schemeClr val="bg1"/>
                </a:solidFill>
                <a:latin typeface="Trueno" panose="00000500000000000000" pitchFamily="50" charset="0"/>
                <a:cs typeface="Arial"/>
              </a:rPr>
              <a:t>of  </a:t>
            </a:r>
            <a:r>
              <a:rPr spc="-53" dirty="0">
                <a:solidFill>
                  <a:schemeClr val="bg1"/>
                </a:solidFill>
                <a:latin typeface="Trueno" panose="00000500000000000000" pitchFamily="50" charset="0"/>
                <a:cs typeface="Arial"/>
              </a:rPr>
              <a:t>investment</a:t>
            </a:r>
            <a:r>
              <a:rPr spc="-105" dirty="0">
                <a:solidFill>
                  <a:schemeClr val="bg1"/>
                </a:solidFill>
                <a:latin typeface="Trueno" panose="00000500000000000000" pitchFamily="50" charset="0"/>
                <a:cs typeface="Arial"/>
              </a:rPr>
              <a:t> </a:t>
            </a:r>
            <a:r>
              <a:rPr spc="-79" dirty="0">
                <a:solidFill>
                  <a:schemeClr val="bg1"/>
                </a:solidFill>
                <a:latin typeface="Trueno" panose="00000500000000000000" pitchFamily="50" charset="0"/>
                <a:cs typeface="Arial"/>
              </a:rPr>
              <a:t>value,</a:t>
            </a:r>
            <a:r>
              <a:rPr spc="-90" dirty="0">
                <a:solidFill>
                  <a:schemeClr val="bg1"/>
                </a:solidFill>
                <a:latin typeface="Trueno" panose="00000500000000000000" pitchFamily="50" charset="0"/>
                <a:cs typeface="Arial"/>
              </a:rPr>
              <a:t> </a:t>
            </a:r>
            <a:r>
              <a:rPr spc="-23" dirty="0">
                <a:solidFill>
                  <a:schemeClr val="bg1"/>
                </a:solidFill>
                <a:latin typeface="Trueno" panose="00000500000000000000" pitchFamily="50" charset="0"/>
                <a:cs typeface="Arial"/>
              </a:rPr>
              <a:t>the</a:t>
            </a:r>
            <a:r>
              <a:rPr spc="-90" dirty="0">
                <a:solidFill>
                  <a:schemeClr val="bg1"/>
                </a:solidFill>
                <a:latin typeface="Trueno" panose="00000500000000000000" pitchFamily="50" charset="0"/>
                <a:cs typeface="Arial"/>
              </a:rPr>
              <a:t> </a:t>
            </a:r>
            <a:r>
              <a:rPr spc="-15" dirty="0">
                <a:solidFill>
                  <a:schemeClr val="bg1"/>
                </a:solidFill>
                <a:latin typeface="Trueno" panose="00000500000000000000" pitchFamily="50" charset="0"/>
                <a:cs typeface="Arial"/>
              </a:rPr>
              <a:t>portion</a:t>
            </a:r>
            <a:r>
              <a:rPr spc="-94" dirty="0">
                <a:solidFill>
                  <a:schemeClr val="bg1"/>
                </a:solidFill>
                <a:latin typeface="Trueno" panose="00000500000000000000" pitchFamily="50" charset="0"/>
                <a:cs typeface="Arial"/>
              </a:rPr>
              <a:t> </a:t>
            </a:r>
            <a:r>
              <a:rPr spc="-4" dirty="0">
                <a:solidFill>
                  <a:schemeClr val="bg1"/>
                </a:solidFill>
                <a:latin typeface="Trueno" panose="00000500000000000000" pitchFamily="50" charset="0"/>
                <a:cs typeface="Arial"/>
              </a:rPr>
              <a:t>of</a:t>
            </a:r>
            <a:r>
              <a:rPr spc="-86" dirty="0">
                <a:solidFill>
                  <a:schemeClr val="bg1"/>
                </a:solidFill>
                <a:latin typeface="Trueno" panose="00000500000000000000" pitchFamily="50" charset="0"/>
                <a:cs typeface="Arial"/>
              </a:rPr>
              <a:t> </a:t>
            </a:r>
            <a:r>
              <a:rPr spc="-153" dirty="0">
                <a:solidFill>
                  <a:schemeClr val="bg1"/>
                </a:solidFill>
                <a:latin typeface="Trueno" panose="00000500000000000000" pitchFamily="50" charset="0"/>
                <a:cs typeface="Arial"/>
              </a:rPr>
              <a:t>CM</a:t>
            </a:r>
            <a:r>
              <a:rPr spc="-113" dirty="0">
                <a:solidFill>
                  <a:schemeClr val="bg1"/>
                </a:solidFill>
                <a:latin typeface="Trueno" panose="00000500000000000000" pitchFamily="50" charset="0"/>
                <a:cs typeface="Arial"/>
              </a:rPr>
              <a:t> </a:t>
            </a:r>
            <a:r>
              <a:rPr spc="-23" dirty="0">
                <a:solidFill>
                  <a:schemeClr val="bg1"/>
                </a:solidFill>
                <a:latin typeface="Trueno" panose="00000500000000000000" pitchFamily="50" charset="0"/>
                <a:cs typeface="Arial"/>
              </a:rPr>
              <a:t>in</a:t>
            </a:r>
            <a:r>
              <a:rPr spc="-90" dirty="0">
                <a:solidFill>
                  <a:schemeClr val="bg1"/>
                </a:solidFill>
                <a:latin typeface="Trueno" panose="00000500000000000000" pitchFamily="50" charset="0"/>
                <a:cs typeface="Arial"/>
              </a:rPr>
              <a:t> </a:t>
            </a:r>
            <a:r>
              <a:rPr spc="-23" dirty="0">
                <a:solidFill>
                  <a:schemeClr val="bg1"/>
                </a:solidFill>
                <a:latin typeface="Trueno" panose="00000500000000000000" pitchFamily="50" charset="0"/>
                <a:cs typeface="Arial"/>
              </a:rPr>
              <a:t>the</a:t>
            </a:r>
            <a:r>
              <a:rPr spc="-83" dirty="0">
                <a:solidFill>
                  <a:schemeClr val="bg1"/>
                </a:solidFill>
                <a:latin typeface="Trueno" panose="00000500000000000000" pitchFamily="50" charset="0"/>
                <a:cs typeface="Arial"/>
              </a:rPr>
              <a:t> </a:t>
            </a:r>
            <a:r>
              <a:rPr spc="-49" dirty="0">
                <a:solidFill>
                  <a:schemeClr val="bg1"/>
                </a:solidFill>
                <a:latin typeface="Trueno" panose="00000500000000000000" pitchFamily="50" charset="0"/>
                <a:cs typeface="Arial"/>
              </a:rPr>
              <a:t>next</a:t>
            </a:r>
            <a:r>
              <a:rPr spc="-105" dirty="0">
                <a:solidFill>
                  <a:schemeClr val="bg1"/>
                </a:solidFill>
                <a:latin typeface="Trueno" panose="00000500000000000000" pitchFamily="50" charset="0"/>
                <a:cs typeface="Arial"/>
              </a:rPr>
              <a:t> </a:t>
            </a:r>
            <a:r>
              <a:rPr spc="-90" dirty="0">
                <a:solidFill>
                  <a:schemeClr val="bg1"/>
                </a:solidFill>
                <a:latin typeface="Trueno" panose="00000500000000000000" pitchFamily="50" charset="0"/>
                <a:cs typeface="Arial"/>
              </a:rPr>
              <a:t>10</a:t>
            </a:r>
            <a:r>
              <a:rPr spc="-105" dirty="0">
                <a:solidFill>
                  <a:schemeClr val="bg1"/>
                </a:solidFill>
                <a:latin typeface="Trueno" panose="00000500000000000000" pitchFamily="50" charset="0"/>
                <a:cs typeface="Arial"/>
              </a:rPr>
              <a:t> </a:t>
            </a:r>
            <a:r>
              <a:rPr spc="-109" dirty="0">
                <a:solidFill>
                  <a:schemeClr val="bg1"/>
                </a:solidFill>
                <a:latin typeface="Trueno" panose="00000500000000000000" pitchFamily="50" charset="0"/>
                <a:cs typeface="Arial"/>
              </a:rPr>
              <a:t>years</a:t>
            </a:r>
            <a:r>
              <a:rPr spc="-105" dirty="0">
                <a:solidFill>
                  <a:schemeClr val="bg1"/>
                </a:solidFill>
                <a:latin typeface="Trueno" panose="00000500000000000000" pitchFamily="50" charset="0"/>
                <a:cs typeface="Arial"/>
              </a:rPr>
              <a:t> </a:t>
            </a:r>
            <a:r>
              <a:rPr spc="-23" dirty="0">
                <a:solidFill>
                  <a:schemeClr val="bg1"/>
                </a:solidFill>
                <a:latin typeface="Trueno" panose="00000500000000000000" pitchFamily="50" charset="0"/>
                <a:cs typeface="Arial"/>
              </a:rPr>
              <a:t>in</a:t>
            </a:r>
            <a:r>
              <a:rPr spc="-90" dirty="0">
                <a:solidFill>
                  <a:schemeClr val="bg1"/>
                </a:solidFill>
                <a:latin typeface="Trueno" panose="00000500000000000000" pitchFamily="50" charset="0"/>
                <a:cs typeface="Arial"/>
              </a:rPr>
              <a:t> </a:t>
            </a:r>
            <a:r>
              <a:rPr spc="-79" dirty="0">
                <a:solidFill>
                  <a:schemeClr val="bg1"/>
                </a:solidFill>
                <a:latin typeface="Trueno" panose="00000500000000000000" pitchFamily="50" charset="0"/>
                <a:cs typeface="Arial"/>
              </a:rPr>
              <a:t>Indonesia</a:t>
            </a:r>
            <a:r>
              <a:rPr spc="-90" dirty="0">
                <a:solidFill>
                  <a:schemeClr val="bg1"/>
                </a:solidFill>
                <a:latin typeface="Trueno" panose="00000500000000000000" pitchFamily="50" charset="0"/>
                <a:cs typeface="Arial"/>
              </a:rPr>
              <a:t> </a:t>
            </a:r>
            <a:r>
              <a:rPr spc="-94" dirty="0">
                <a:solidFill>
                  <a:schemeClr val="bg1"/>
                </a:solidFill>
                <a:latin typeface="Trueno" panose="00000500000000000000" pitchFamily="50" charset="0"/>
                <a:cs typeface="Arial"/>
              </a:rPr>
              <a:t>is </a:t>
            </a:r>
            <a:r>
              <a:rPr spc="-64" dirty="0">
                <a:solidFill>
                  <a:schemeClr val="bg1"/>
                </a:solidFill>
                <a:latin typeface="Trueno" panose="00000500000000000000" pitchFamily="50" charset="0"/>
                <a:cs typeface="Arial"/>
              </a:rPr>
              <a:t>around  </a:t>
            </a:r>
            <a:r>
              <a:rPr spc="-90" dirty="0">
                <a:solidFill>
                  <a:schemeClr val="bg1"/>
                </a:solidFill>
                <a:latin typeface="Trueno" panose="00000500000000000000" pitchFamily="50" charset="0"/>
                <a:cs typeface="Arial"/>
              </a:rPr>
              <a:t>12</a:t>
            </a:r>
            <a:r>
              <a:rPr spc="-94" dirty="0">
                <a:solidFill>
                  <a:schemeClr val="bg1"/>
                </a:solidFill>
                <a:latin typeface="Trueno" panose="00000500000000000000" pitchFamily="50" charset="0"/>
                <a:cs typeface="Arial"/>
              </a:rPr>
              <a:t> </a:t>
            </a:r>
            <a:r>
              <a:rPr spc="-23" dirty="0" smtClean="0">
                <a:solidFill>
                  <a:schemeClr val="bg1"/>
                </a:solidFill>
                <a:latin typeface="Trueno" panose="00000500000000000000" pitchFamily="50" charset="0"/>
                <a:cs typeface="Arial"/>
              </a:rPr>
              <a:t>billion</a:t>
            </a:r>
            <a:r>
              <a:rPr lang="en-US" spc="-23" dirty="0" smtClean="0">
                <a:solidFill>
                  <a:schemeClr val="bg1"/>
                </a:solidFill>
                <a:latin typeface="Trueno" panose="00000500000000000000" pitchFamily="50" charset="0"/>
                <a:cs typeface="Arial"/>
              </a:rPr>
              <a:t> </a:t>
            </a:r>
            <a:r>
              <a:rPr spc="-203" dirty="0" smtClean="0">
                <a:solidFill>
                  <a:schemeClr val="bg1"/>
                </a:solidFill>
                <a:latin typeface="Trueno" panose="00000500000000000000" pitchFamily="50" charset="0"/>
                <a:cs typeface="Arial"/>
              </a:rPr>
              <a:t>USD</a:t>
            </a:r>
            <a:r>
              <a:rPr spc="-203" dirty="0">
                <a:solidFill>
                  <a:schemeClr val="bg1"/>
                </a:solidFill>
                <a:latin typeface="Trueno" panose="00000500000000000000" pitchFamily="50" charset="0"/>
                <a:cs typeface="Arial"/>
              </a:rPr>
              <a:t>.</a:t>
            </a:r>
            <a:endParaRPr dirty="0">
              <a:solidFill>
                <a:schemeClr val="bg1"/>
              </a:solidFill>
              <a:latin typeface="Trueno" panose="00000500000000000000" pitchFamily="50" charset="0"/>
              <a:cs typeface="Arial"/>
            </a:endParaRPr>
          </a:p>
          <a:p>
            <a:pPr marL="180975" marR="3810" indent="-171450" algn="just">
              <a:lnSpc>
                <a:spcPts val="2000"/>
              </a:lnSpc>
              <a:spcBef>
                <a:spcPts val="773"/>
              </a:spcBef>
              <a:buChar char="•"/>
              <a:tabLst>
                <a:tab pos="180975" algn="l"/>
              </a:tabLst>
            </a:pPr>
            <a:r>
              <a:rPr spc="-131" dirty="0">
                <a:solidFill>
                  <a:schemeClr val="bg1"/>
                </a:solidFill>
                <a:latin typeface="Trueno" panose="00000500000000000000" pitchFamily="50" charset="0"/>
                <a:cs typeface="Arial"/>
              </a:rPr>
              <a:t>The </a:t>
            </a:r>
            <a:r>
              <a:rPr spc="-98" dirty="0">
                <a:solidFill>
                  <a:schemeClr val="bg1"/>
                </a:solidFill>
                <a:latin typeface="Trueno" panose="00000500000000000000" pitchFamily="50" charset="0"/>
                <a:cs typeface="Arial"/>
              </a:rPr>
              <a:t>above </a:t>
            </a:r>
            <a:r>
              <a:rPr spc="-64" dirty="0">
                <a:solidFill>
                  <a:schemeClr val="bg1"/>
                </a:solidFill>
                <a:latin typeface="Trueno" panose="00000500000000000000" pitchFamily="50" charset="0"/>
                <a:cs typeface="Arial"/>
              </a:rPr>
              <a:t>targets </a:t>
            </a:r>
            <a:r>
              <a:rPr spc="-116" dirty="0">
                <a:solidFill>
                  <a:schemeClr val="bg1"/>
                </a:solidFill>
                <a:latin typeface="Trueno" panose="00000500000000000000" pitchFamily="50" charset="0"/>
                <a:cs typeface="Arial"/>
              </a:rPr>
              <a:t>can </a:t>
            </a:r>
            <a:r>
              <a:rPr spc="-49" dirty="0">
                <a:solidFill>
                  <a:schemeClr val="bg1"/>
                </a:solidFill>
                <a:latin typeface="Trueno" panose="00000500000000000000" pitchFamily="50" charset="0"/>
                <a:cs typeface="Arial"/>
              </a:rPr>
              <a:t>only </a:t>
            </a:r>
            <a:r>
              <a:rPr spc="-83" dirty="0">
                <a:solidFill>
                  <a:schemeClr val="bg1"/>
                </a:solidFill>
                <a:latin typeface="Trueno" panose="00000500000000000000" pitchFamily="50" charset="0"/>
                <a:cs typeface="Arial"/>
              </a:rPr>
              <a:t>be </a:t>
            </a:r>
            <a:r>
              <a:rPr spc="-90" dirty="0">
                <a:solidFill>
                  <a:schemeClr val="bg1"/>
                </a:solidFill>
                <a:latin typeface="Trueno" panose="00000500000000000000" pitchFamily="50" charset="0"/>
                <a:cs typeface="Arial"/>
              </a:rPr>
              <a:t>achieved </a:t>
            </a:r>
            <a:r>
              <a:rPr spc="30" dirty="0">
                <a:solidFill>
                  <a:schemeClr val="bg1"/>
                </a:solidFill>
                <a:latin typeface="Trueno" panose="00000500000000000000" pitchFamily="50" charset="0"/>
                <a:cs typeface="Arial"/>
              </a:rPr>
              <a:t>if </a:t>
            </a:r>
            <a:r>
              <a:rPr spc="-23" dirty="0">
                <a:solidFill>
                  <a:schemeClr val="bg1"/>
                </a:solidFill>
                <a:latin typeface="Trueno" panose="00000500000000000000" pitchFamily="50" charset="0"/>
                <a:cs typeface="Arial"/>
              </a:rPr>
              <a:t>the </a:t>
            </a:r>
            <a:r>
              <a:rPr spc="-79" dirty="0">
                <a:solidFill>
                  <a:schemeClr val="bg1"/>
                </a:solidFill>
                <a:latin typeface="Trueno" panose="00000500000000000000" pitchFamily="50" charset="0"/>
                <a:cs typeface="Arial"/>
              </a:rPr>
              <a:t>Indonesian </a:t>
            </a:r>
            <a:r>
              <a:rPr spc="-64" dirty="0">
                <a:solidFill>
                  <a:schemeClr val="bg1"/>
                </a:solidFill>
                <a:latin typeface="Trueno" panose="00000500000000000000" pitchFamily="50" charset="0"/>
                <a:cs typeface="Arial"/>
              </a:rPr>
              <a:t>government </a:t>
            </a:r>
            <a:r>
              <a:rPr spc="-124" dirty="0">
                <a:solidFill>
                  <a:schemeClr val="bg1"/>
                </a:solidFill>
                <a:latin typeface="Trueno" panose="00000500000000000000" pitchFamily="50" charset="0"/>
                <a:cs typeface="Arial"/>
              </a:rPr>
              <a:t>succeeds</a:t>
            </a:r>
            <a:r>
              <a:rPr spc="-300" dirty="0">
                <a:solidFill>
                  <a:schemeClr val="bg1"/>
                </a:solidFill>
                <a:latin typeface="Trueno" panose="00000500000000000000" pitchFamily="50" charset="0"/>
                <a:cs typeface="Arial"/>
              </a:rPr>
              <a:t> </a:t>
            </a:r>
            <a:r>
              <a:rPr spc="-23" dirty="0">
                <a:solidFill>
                  <a:schemeClr val="bg1"/>
                </a:solidFill>
                <a:latin typeface="Trueno" panose="00000500000000000000" pitchFamily="50" charset="0"/>
                <a:cs typeface="Arial"/>
              </a:rPr>
              <a:t>in  </a:t>
            </a:r>
            <a:r>
              <a:rPr spc="-83" dirty="0">
                <a:solidFill>
                  <a:schemeClr val="bg1"/>
                </a:solidFill>
                <a:latin typeface="Trueno" panose="00000500000000000000" pitchFamily="50" charset="0"/>
                <a:cs typeface="Arial"/>
              </a:rPr>
              <a:t>increasing </a:t>
            </a:r>
            <a:r>
              <a:rPr spc="-23" dirty="0">
                <a:solidFill>
                  <a:schemeClr val="bg1"/>
                </a:solidFill>
                <a:latin typeface="Trueno" panose="00000500000000000000" pitchFamily="50" charset="0"/>
                <a:cs typeface="Arial"/>
              </a:rPr>
              <a:t>the </a:t>
            </a:r>
            <a:r>
              <a:rPr spc="-71" dirty="0">
                <a:solidFill>
                  <a:schemeClr val="bg1"/>
                </a:solidFill>
                <a:latin typeface="Trueno" panose="00000500000000000000" pitchFamily="50" charset="0"/>
                <a:cs typeface="Arial"/>
              </a:rPr>
              <a:t>income </a:t>
            </a:r>
            <a:r>
              <a:rPr spc="-19" dirty="0">
                <a:solidFill>
                  <a:schemeClr val="bg1"/>
                </a:solidFill>
                <a:latin typeface="Trueno" panose="00000500000000000000" pitchFamily="50" charset="0"/>
                <a:cs typeface="Arial"/>
              </a:rPr>
              <a:t>from </a:t>
            </a:r>
            <a:r>
              <a:rPr spc="-109" dirty="0">
                <a:solidFill>
                  <a:schemeClr val="bg1"/>
                </a:solidFill>
                <a:latin typeface="Trueno" panose="00000500000000000000" pitchFamily="50" charset="0"/>
                <a:cs typeface="Arial"/>
              </a:rPr>
              <a:t>taxes </a:t>
            </a:r>
            <a:r>
              <a:rPr spc="11" dirty="0">
                <a:solidFill>
                  <a:schemeClr val="bg1"/>
                </a:solidFill>
                <a:latin typeface="Trueno" panose="00000500000000000000" pitchFamily="50" charset="0"/>
                <a:cs typeface="Arial"/>
              </a:rPr>
              <a:t>with </a:t>
            </a:r>
            <a:r>
              <a:rPr spc="-143" dirty="0">
                <a:solidFill>
                  <a:schemeClr val="bg1"/>
                </a:solidFill>
                <a:latin typeface="Trueno" panose="00000500000000000000" pitchFamily="50" charset="0"/>
                <a:cs typeface="Arial"/>
              </a:rPr>
              <a:t>a </a:t>
            </a:r>
            <a:r>
              <a:rPr spc="-165" dirty="0">
                <a:solidFill>
                  <a:schemeClr val="bg1"/>
                </a:solidFill>
                <a:latin typeface="Trueno" panose="00000500000000000000" pitchFamily="50" charset="0"/>
                <a:cs typeface="Arial"/>
              </a:rPr>
              <a:t>10% </a:t>
            </a:r>
            <a:r>
              <a:rPr spc="-90" dirty="0">
                <a:solidFill>
                  <a:schemeClr val="bg1"/>
                </a:solidFill>
                <a:latin typeface="Trueno" panose="00000500000000000000" pitchFamily="50" charset="0"/>
                <a:cs typeface="Arial"/>
              </a:rPr>
              <a:t>increase </a:t>
            </a:r>
            <a:r>
              <a:rPr spc="-45" dirty="0">
                <a:solidFill>
                  <a:schemeClr val="bg1"/>
                </a:solidFill>
                <a:latin typeface="Trueno" panose="00000500000000000000" pitchFamily="50" charset="0"/>
                <a:cs typeface="Arial"/>
              </a:rPr>
              <a:t>per </a:t>
            </a:r>
            <a:r>
              <a:rPr spc="-79" dirty="0">
                <a:solidFill>
                  <a:schemeClr val="bg1"/>
                </a:solidFill>
                <a:latin typeface="Trueno" panose="00000500000000000000" pitchFamily="50" charset="0"/>
                <a:cs typeface="Arial"/>
              </a:rPr>
              <a:t>year </a:t>
            </a:r>
            <a:r>
              <a:rPr spc="-49" dirty="0">
                <a:solidFill>
                  <a:schemeClr val="bg1"/>
                </a:solidFill>
                <a:latin typeface="Trueno" panose="00000500000000000000" pitchFamily="50" charset="0"/>
                <a:cs typeface="Arial"/>
              </a:rPr>
              <a:t>which </a:t>
            </a:r>
            <a:r>
              <a:rPr spc="-94" dirty="0">
                <a:solidFill>
                  <a:schemeClr val="bg1"/>
                </a:solidFill>
                <a:latin typeface="Trueno" panose="00000500000000000000" pitchFamily="50" charset="0"/>
                <a:cs typeface="Arial"/>
              </a:rPr>
              <a:t>is </a:t>
            </a:r>
            <a:r>
              <a:rPr spc="-53" dirty="0">
                <a:solidFill>
                  <a:schemeClr val="bg1"/>
                </a:solidFill>
                <a:latin typeface="Trueno" panose="00000500000000000000" pitchFamily="50" charset="0"/>
                <a:cs typeface="Arial"/>
              </a:rPr>
              <a:t>mainly  </a:t>
            </a:r>
            <a:r>
              <a:rPr spc="-75" dirty="0">
                <a:solidFill>
                  <a:schemeClr val="bg1"/>
                </a:solidFill>
                <a:latin typeface="Trueno" panose="00000500000000000000" pitchFamily="50" charset="0"/>
                <a:cs typeface="Arial"/>
              </a:rPr>
              <a:t>generated </a:t>
            </a:r>
            <a:r>
              <a:rPr spc="-19" dirty="0">
                <a:solidFill>
                  <a:schemeClr val="bg1"/>
                </a:solidFill>
                <a:latin typeface="Trueno" panose="00000500000000000000" pitchFamily="50" charset="0"/>
                <a:cs typeface="Arial"/>
              </a:rPr>
              <a:t>from </a:t>
            </a:r>
            <a:r>
              <a:rPr spc="-23" dirty="0">
                <a:solidFill>
                  <a:srgbClr val="FFC000"/>
                </a:solidFill>
                <a:latin typeface="Trueno" panose="00000500000000000000" pitchFamily="50" charset="0"/>
                <a:cs typeface="Arial"/>
              </a:rPr>
              <a:t>the </a:t>
            </a:r>
            <a:r>
              <a:rPr spc="-109" dirty="0">
                <a:solidFill>
                  <a:srgbClr val="FFC000"/>
                </a:solidFill>
                <a:latin typeface="Trueno" panose="00000500000000000000" pitchFamily="50" charset="0"/>
                <a:cs typeface="Arial"/>
              </a:rPr>
              <a:t>process </a:t>
            </a:r>
            <a:r>
              <a:rPr spc="-4" dirty="0">
                <a:solidFill>
                  <a:srgbClr val="FFC000"/>
                </a:solidFill>
                <a:latin typeface="Trueno" panose="00000500000000000000" pitchFamily="50" charset="0"/>
                <a:cs typeface="Arial"/>
              </a:rPr>
              <a:t>of </a:t>
            </a:r>
            <a:r>
              <a:rPr spc="-83" dirty="0">
                <a:solidFill>
                  <a:srgbClr val="FFC000"/>
                </a:solidFill>
                <a:latin typeface="Trueno" panose="00000500000000000000" pitchFamily="50" charset="0"/>
                <a:cs typeface="Arial"/>
              </a:rPr>
              <a:t>increasing </a:t>
            </a:r>
            <a:r>
              <a:rPr spc="-23" dirty="0">
                <a:solidFill>
                  <a:srgbClr val="FFC000"/>
                </a:solidFill>
                <a:latin typeface="Trueno" panose="00000500000000000000" pitchFamily="50" charset="0"/>
                <a:cs typeface="Arial"/>
              </a:rPr>
              <a:t>the </a:t>
            </a:r>
            <a:r>
              <a:rPr spc="-83" dirty="0">
                <a:solidFill>
                  <a:srgbClr val="FFC000"/>
                </a:solidFill>
                <a:latin typeface="Trueno" panose="00000500000000000000" pitchFamily="50" charset="0"/>
                <a:cs typeface="Arial"/>
              </a:rPr>
              <a:t>added value </a:t>
            </a:r>
            <a:r>
              <a:rPr spc="-4" dirty="0">
                <a:solidFill>
                  <a:srgbClr val="FFC000"/>
                </a:solidFill>
                <a:latin typeface="Trueno" panose="00000500000000000000" pitchFamily="50" charset="0"/>
                <a:cs typeface="Arial"/>
              </a:rPr>
              <a:t>of </a:t>
            </a:r>
            <a:r>
              <a:rPr spc="-49" dirty="0">
                <a:solidFill>
                  <a:srgbClr val="FFC000"/>
                </a:solidFill>
                <a:latin typeface="Trueno" panose="00000500000000000000" pitchFamily="50" charset="0"/>
                <a:cs typeface="Arial"/>
              </a:rPr>
              <a:t>mining, agriculture,  </a:t>
            </a:r>
            <a:r>
              <a:rPr spc="-53" dirty="0">
                <a:solidFill>
                  <a:srgbClr val="FFC000"/>
                </a:solidFill>
                <a:latin typeface="Trueno" panose="00000500000000000000" pitchFamily="50" charset="0"/>
                <a:cs typeface="Arial"/>
              </a:rPr>
              <a:t>fishery </a:t>
            </a:r>
            <a:r>
              <a:rPr spc="-83" dirty="0">
                <a:solidFill>
                  <a:srgbClr val="FFC000"/>
                </a:solidFill>
                <a:latin typeface="Trueno" panose="00000500000000000000" pitchFamily="50" charset="0"/>
                <a:cs typeface="Arial"/>
              </a:rPr>
              <a:t>and </a:t>
            </a:r>
            <a:r>
              <a:rPr spc="-41" dirty="0">
                <a:solidFill>
                  <a:srgbClr val="FFC000"/>
                </a:solidFill>
                <a:latin typeface="Trueno" panose="00000500000000000000" pitchFamily="50" charset="0"/>
                <a:cs typeface="Arial"/>
              </a:rPr>
              <a:t>labor </a:t>
            </a:r>
            <a:r>
              <a:rPr spc="-98" dirty="0">
                <a:solidFill>
                  <a:srgbClr val="FFC000"/>
                </a:solidFill>
                <a:latin typeface="Trueno" panose="00000500000000000000" pitchFamily="50" charset="0"/>
                <a:cs typeface="Arial"/>
              </a:rPr>
              <a:t>services</a:t>
            </a:r>
            <a:r>
              <a:rPr spc="-221" dirty="0">
                <a:solidFill>
                  <a:srgbClr val="FFC000"/>
                </a:solidFill>
                <a:latin typeface="Trueno" panose="00000500000000000000" pitchFamily="50" charset="0"/>
                <a:cs typeface="Arial"/>
              </a:rPr>
              <a:t> </a:t>
            </a:r>
            <a:r>
              <a:rPr spc="-71" dirty="0">
                <a:solidFill>
                  <a:srgbClr val="FFC000"/>
                </a:solidFill>
                <a:latin typeface="Trueno" panose="00000500000000000000" pitchFamily="50" charset="0"/>
                <a:cs typeface="Arial"/>
              </a:rPr>
              <a:t>abroad.</a:t>
            </a:r>
            <a:endParaRPr dirty="0">
              <a:solidFill>
                <a:srgbClr val="FFC000"/>
              </a:solidFill>
              <a:latin typeface="Trueno" panose="00000500000000000000" pitchFamily="50" charset="0"/>
              <a:cs typeface="Arial"/>
            </a:endParaRPr>
          </a:p>
        </p:txBody>
      </p:sp>
    </p:spTree>
    <p:extLst>
      <p:ext uri="{BB962C8B-B14F-4D97-AF65-F5344CB8AC3E}">
        <p14:creationId xmlns:p14="http://schemas.microsoft.com/office/powerpoint/2010/main" val="34996465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8F14B5E-80E4-4827-9A82-1E2607843905}"/>
              </a:ext>
            </a:extLst>
          </p:cNvPr>
          <p:cNvSpPr/>
          <p:nvPr/>
        </p:nvSpPr>
        <p:spPr>
          <a:xfrm>
            <a:off x="514020" y="5118359"/>
            <a:ext cx="4246524" cy="923330"/>
          </a:xfrm>
          <a:prstGeom prst="rect">
            <a:avLst/>
          </a:prstGeom>
        </p:spPr>
        <p:txBody>
          <a:bodyPr wrap="square">
            <a:spAutoFit/>
          </a:bodyPr>
          <a:lstStyle/>
          <a:p>
            <a:pPr algn="r"/>
            <a:r>
              <a:rPr lang="en-US" altLang="ko-KR" sz="1350" dirty="0">
                <a:latin typeface="Tw Cen MT" panose="020B0602020104020603" pitchFamily="34" charset="0"/>
              </a:rPr>
              <a:t>Agung </a:t>
            </a:r>
            <a:r>
              <a:rPr lang="en-US" altLang="ko-KR" sz="1350" dirty="0" err="1">
                <a:latin typeface="Tw Cen MT" panose="020B0602020104020603" pitchFamily="34" charset="0"/>
              </a:rPr>
              <a:t>Jadi</a:t>
            </a:r>
            <a:r>
              <a:rPr lang="en-US" altLang="ko-KR" sz="1350" dirty="0">
                <a:latin typeface="Tw Cen MT" panose="020B0602020104020603" pitchFamily="34" charset="0"/>
              </a:rPr>
              <a:t> </a:t>
            </a:r>
            <a:r>
              <a:rPr lang="en-US" altLang="ko-KR" sz="1350" dirty="0" err="1">
                <a:latin typeface="Tw Cen MT" panose="020B0602020104020603" pitchFamily="34" charset="0"/>
              </a:rPr>
              <a:t>Prakoso</a:t>
            </a:r>
            <a:r>
              <a:rPr lang="en-US" altLang="ko-KR" sz="1350" b="1" dirty="0">
                <a:latin typeface="Tw Cen MT" panose="020B0602020104020603" pitchFamily="34" charset="0"/>
              </a:rPr>
              <a:t>|</a:t>
            </a:r>
            <a:r>
              <a:rPr lang="en-US" altLang="ko-KR" sz="1350" dirty="0">
                <a:latin typeface="Tw Cen MT" panose="020B0602020104020603" pitchFamily="34" charset="0"/>
              </a:rPr>
              <a:t> </a:t>
            </a:r>
            <a:endParaRPr lang="en-US" altLang="ko-KR" sz="1350" dirty="0" smtClean="0">
              <a:latin typeface="Tw Cen MT" panose="020B0602020104020603" pitchFamily="34" charset="0"/>
            </a:endParaRPr>
          </a:p>
          <a:p>
            <a:pPr algn="r"/>
            <a:r>
              <a:rPr lang="en-US" altLang="ko-KR" sz="1350" dirty="0" smtClean="0">
                <a:latin typeface="Tw Cen MT" panose="020B0602020104020603" pitchFamily="34" charset="0"/>
              </a:rPr>
              <a:t>Ministry of Public Works and Housing</a:t>
            </a:r>
            <a:r>
              <a:rPr lang="en-US" altLang="ko-KR" sz="1350" b="1" dirty="0" smtClean="0">
                <a:latin typeface="Tw Cen MT" panose="020B0602020104020603" pitchFamily="34" charset="0"/>
              </a:rPr>
              <a:t>|</a:t>
            </a:r>
            <a:r>
              <a:rPr lang="en-US" altLang="ko-KR" sz="1350" dirty="0" smtClean="0">
                <a:latin typeface="Tw Cen MT" panose="020B0602020104020603" pitchFamily="34" charset="0"/>
              </a:rPr>
              <a:t> </a:t>
            </a:r>
          </a:p>
          <a:p>
            <a:pPr algn="r"/>
            <a:r>
              <a:rPr lang="en-US" altLang="ko-KR" sz="1350" dirty="0" smtClean="0">
                <a:latin typeface="Tw Cen MT" panose="020B0602020104020603" pitchFamily="34" charset="0"/>
              </a:rPr>
              <a:t>University of Seoul</a:t>
            </a:r>
            <a:r>
              <a:rPr lang="en-US" altLang="ko-KR" sz="1350" b="1" dirty="0" smtClean="0">
                <a:latin typeface="Tw Cen MT" panose="020B0602020104020603" pitchFamily="34" charset="0"/>
              </a:rPr>
              <a:t>|</a:t>
            </a:r>
          </a:p>
          <a:p>
            <a:pPr algn="r"/>
            <a:r>
              <a:rPr lang="en-US" altLang="ko-KR" sz="1350" dirty="0" smtClean="0">
                <a:latin typeface="Tw Cen MT" panose="020B0602020104020603" pitchFamily="34" charset="0"/>
              </a:rPr>
              <a:t>prakoso75@gmail.com</a:t>
            </a:r>
            <a:r>
              <a:rPr lang="en-US" altLang="ko-KR" sz="1350" b="1" dirty="0" smtClean="0">
                <a:latin typeface="Tw Cen MT" panose="020B0602020104020603" pitchFamily="34" charset="0"/>
              </a:rPr>
              <a:t>|</a:t>
            </a:r>
            <a:endParaRPr lang="en-US" altLang="ko-KR" sz="1350" dirty="0">
              <a:latin typeface="Tw Cen MT" panose="020B0602020104020603" pitchFamily="34" charset="0"/>
            </a:endParaRPr>
          </a:p>
        </p:txBody>
      </p:sp>
      <p:grpSp>
        <p:nvGrpSpPr>
          <p:cNvPr id="7" name="Group 10">
            <a:extLst>
              <a:ext uri="{FF2B5EF4-FFF2-40B4-BE49-F238E27FC236}">
                <a16:creationId xmlns:a16="http://schemas.microsoft.com/office/drawing/2014/main" xmlns="" id="{B15D031F-28F2-4621-97AB-BD64D501BDFC}"/>
              </a:ext>
            </a:extLst>
          </p:cNvPr>
          <p:cNvGrpSpPr>
            <a:grpSpLocks/>
          </p:cNvGrpSpPr>
          <p:nvPr/>
        </p:nvGrpSpPr>
        <p:grpSpPr bwMode="auto">
          <a:xfrm>
            <a:off x="1704211" y="4589245"/>
            <a:ext cx="3549253" cy="553998"/>
            <a:chOff x="3576837" y="1094522"/>
            <a:chExt cx="4732090" cy="738519"/>
          </a:xfrm>
        </p:grpSpPr>
        <p:sp>
          <p:nvSpPr>
            <p:cNvPr id="8" name="Rectangle 7">
              <a:extLst>
                <a:ext uri="{FF2B5EF4-FFF2-40B4-BE49-F238E27FC236}">
                  <a16:creationId xmlns:a16="http://schemas.microsoft.com/office/drawing/2014/main" xmlns="" id="{FAA4FEBA-2BCF-4523-8A86-62F11AF98566}"/>
                </a:ext>
              </a:extLst>
            </p:cNvPr>
            <p:cNvSpPr/>
            <p:nvPr/>
          </p:nvSpPr>
          <p:spPr>
            <a:xfrm>
              <a:off x="4229265" y="1134202"/>
              <a:ext cx="3422471" cy="633288"/>
            </a:xfrm>
            <a:prstGeom prst="rect">
              <a:avLst/>
            </a:prstGeom>
            <a:solidFill>
              <a:srgbClr val="33B4E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
          <p:nvSpPr>
            <p:cNvPr id="9" name="TextBox 12">
              <a:extLst>
                <a:ext uri="{FF2B5EF4-FFF2-40B4-BE49-F238E27FC236}">
                  <a16:creationId xmlns:a16="http://schemas.microsoft.com/office/drawing/2014/main" xmlns="" id="{7529E09A-8B1A-45FD-95C0-8A5C42734BFF}"/>
                </a:ext>
              </a:extLst>
            </p:cNvPr>
            <p:cNvSpPr txBox="1">
              <a:spLocks noChangeArrowheads="1"/>
            </p:cNvSpPr>
            <p:nvPr/>
          </p:nvSpPr>
          <p:spPr bwMode="auto">
            <a:xfrm>
              <a:off x="3576837" y="1094522"/>
              <a:ext cx="4732090" cy="738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id-ID" altLang="ko-KR" sz="3000" b="1" dirty="0">
                  <a:solidFill>
                    <a:schemeClr val="bg1"/>
                  </a:solidFill>
                  <a:latin typeface="Tahoma" panose="020B0604030504040204" pitchFamily="34" charset="0"/>
                  <a:cs typeface="Tahoma" panose="020B0604030504040204" pitchFamily="34" charset="0"/>
                </a:rPr>
                <a:t>THANK YOU</a:t>
              </a:r>
              <a:endParaRPr lang="en-US" altLang="ko-KR" sz="3000" b="1" dirty="0">
                <a:solidFill>
                  <a:schemeClr val="bg1"/>
                </a:solidFill>
                <a:latin typeface="Tahoma" panose="020B0604030504040204" pitchFamily="34" charset="0"/>
                <a:ea typeface="굴림" panose="020B0600000101010101" pitchFamily="50" charset="-127"/>
                <a:cs typeface="Tahoma" panose="020B0604030504040204" pitchFamily="34" charset="0"/>
              </a:endParaRPr>
            </a:p>
          </p:txBody>
        </p:sp>
      </p:grpSp>
      <p:sp>
        <p:nvSpPr>
          <p:cNvPr id="10" name="Rectangle 9">
            <a:extLst>
              <a:ext uri="{FF2B5EF4-FFF2-40B4-BE49-F238E27FC236}">
                <a16:creationId xmlns:a16="http://schemas.microsoft.com/office/drawing/2014/main" xmlns="" id="{CDCAAA4C-419E-49CF-9ED1-02F6F65F8AAC}"/>
              </a:ext>
            </a:extLst>
          </p:cNvPr>
          <p:cNvSpPr/>
          <p:nvPr/>
        </p:nvSpPr>
        <p:spPr>
          <a:xfrm>
            <a:off x="4902958" y="4483665"/>
            <a:ext cx="4241042" cy="146460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sp>
        <p:nvSpPr>
          <p:cNvPr id="15" name="Rectangle 14">
            <a:extLst>
              <a:ext uri="{FF2B5EF4-FFF2-40B4-BE49-F238E27FC236}">
                <a16:creationId xmlns:a16="http://schemas.microsoft.com/office/drawing/2014/main" xmlns="" id="{8A4B1D51-6E53-4F5E-8070-F77FD2AE708D}"/>
              </a:ext>
            </a:extLst>
          </p:cNvPr>
          <p:cNvSpPr/>
          <p:nvPr/>
        </p:nvSpPr>
        <p:spPr>
          <a:xfrm>
            <a:off x="4800882" y="4080469"/>
            <a:ext cx="4140654" cy="4385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350" dirty="0"/>
          </a:p>
        </p:txBody>
      </p:sp>
      <p:pic>
        <p:nvPicPr>
          <p:cNvPr id="12" name="Picture 11"/>
          <p:cNvPicPr>
            <a:picLocks noChangeAspect="1"/>
          </p:cNvPicPr>
          <p:nvPr/>
        </p:nvPicPr>
        <p:blipFill rotWithShape="1">
          <a:blip r:embed="rId2">
            <a:extLst>
              <a:ext uri="{28A0092B-C50C-407E-A947-70E740481C1C}">
                <a14:useLocalDpi xmlns:a14="http://schemas.microsoft.com/office/drawing/2010/main" val="0"/>
              </a:ext>
            </a:extLst>
          </a:blip>
          <a:srcRect t="18811" b="6578"/>
          <a:stretch/>
        </p:blipFill>
        <p:spPr>
          <a:xfrm>
            <a:off x="0" y="-190500"/>
            <a:ext cx="9144000" cy="4544954"/>
          </a:xfrm>
          <a:prstGeom prst="rect">
            <a:avLst/>
          </a:prstGeom>
        </p:spPr>
      </p:pic>
    </p:spTree>
    <p:extLst>
      <p:ext uri="{BB962C8B-B14F-4D97-AF65-F5344CB8AC3E}">
        <p14:creationId xmlns:p14="http://schemas.microsoft.com/office/powerpoint/2010/main" val="123052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750" fill="hold"/>
                                        <p:tgtEl>
                                          <p:spTgt spid="7"/>
                                        </p:tgtEl>
                                        <p:attrNameLst>
                                          <p:attrName>ppt_x</p:attrName>
                                        </p:attrNameLst>
                                      </p:cBhvr>
                                      <p:tavLst>
                                        <p:tav tm="0">
                                          <p:val>
                                            <p:strVal val="1+#ppt_w/2"/>
                                          </p:val>
                                        </p:tav>
                                        <p:tav tm="100000">
                                          <p:val>
                                            <p:strVal val="#ppt_x"/>
                                          </p:val>
                                        </p:tav>
                                      </p:tavLst>
                                    </p:anim>
                                    <p:anim calcmode="lin" valueType="num">
                                      <p:cBhvr additive="base">
                                        <p:cTn id="8" dur="175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2000" fill="hold"/>
                                        <p:tgtEl>
                                          <p:spTgt spid="11"/>
                                        </p:tgtEl>
                                        <p:attrNameLst>
                                          <p:attrName>ppt_x</p:attrName>
                                        </p:attrNameLst>
                                      </p:cBhvr>
                                      <p:tavLst>
                                        <p:tav tm="0">
                                          <p:val>
                                            <p:strVal val="1+#ppt_w/2"/>
                                          </p:val>
                                        </p:tav>
                                        <p:tav tm="100000">
                                          <p:val>
                                            <p:strVal val="#ppt_x"/>
                                          </p:val>
                                        </p:tav>
                                      </p:tavLst>
                                    </p:anim>
                                    <p:anim calcmode="lin" valueType="num">
                                      <p:cBhvr additive="base">
                                        <p:cTn id="12"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4000" cy="6858000"/>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E9B420"/>
          </a:solidFill>
        </p:spPr>
        <p:txBody>
          <a:bodyPr wrap="square" lIns="0" tIns="0" rIns="0" bIns="0" rtlCol="0"/>
          <a:lstStyle/>
          <a:p>
            <a:endParaRPr>
              <a:solidFill>
                <a:srgbClr val="E9B420"/>
              </a:solidFill>
            </a:endParaRPr>
          </a:p>
        </p:txBody>
      </p:sp>
      <p:sp>
        <p:nvSpPr>
          <p:cNvPr id="3" name="object 3"/>
          <p:cNvSpPr txBox="1"/>
          <p:nvPr/>
        </p:nvSpPr>
        <p:spPr>
          <a:xfrm>
            <a:off x="1134035" y="4829268"/>
            <a:ext cx="4675094" cy="984885"/>
          </a:xfrm>
          <a:prstGeom prst="rect">
            <a:avLst/>
          </a:prstGeom>
        </p:spPr>
        <p:txBody>
          <a:bodyPr vert="horz" wrap="square" lIns="0" tIns="0" rIns="0" bIns="0" rtlCol="0">
            <a:spAutoFit/>
          </a:bodyPr>
          <a:lstStyle/>
          <a:p>
            <a:pPr marL="12700" marR="5080">
              <a:lnSpc>
                <a:spcPct val="100000"/>
              </a:lnSpc>
            </a:pPr>
            <a:r>
              <a:rPr lang="en-US" sz="3200" spc="114" dirty="0" smtClean="0">
                <a:solidFill>
                  <a:srgbClr val="FFFFFF"/>
                </a:solidFill>
                <a:latin typeface="Trueno" panose="00000500000000000000" pitchFamily="50" charset="0"/>
                <a:cs typeface="Tahoma"/>
              </a:rPr>
              <a:t>Government’s Role</a:t>
            </a:r>
          </a:p>
          <a:p>
            <a:pPr marL="12700" marR="5080">
              <a:lnSpc>
                <a:spcPct val="100000"/>
              </a:lnSpc>
            </a:pPr>
            <a:r>
              <a:rPr lang="en-US" sz="3200" spc="114" dirty="0" smtClean="0">
                <a:solidFill>
                  <a:srgbClr val="FFFFFF"/>
                </a:solidFill>
                <a:latin typeface="Trueno" panose="00000500000000000000" pitchFamily="50" charset="0"/>
                <a:cs typeface="Tahoma"/>
              </a:rPr>
              <a:t>and </a:t>
            </a:r>
            <a:r>
              <a:rPr lang="en-US" sz="3200" spc="114" dirty="0">
                <a:solidFill>
                  <a:srgbClr val="FFFFFF"/>
                </a:solidFill>
                <a:latin typeface="Trueno" panose="00000500000000000000" pitchFamily="50" charset="0"/>
                <a:cs typeface="Tahoma"/>
              </a:rPr>
              <a:t>Policy</a:t>
            </a:r>
          </a:p>
        </p:txBody>
      </p:sp>
      <p:pic>
        <p:nvPicPr>
          <p:cNvPr id="8" name="Imag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478" y="1104728"/>
            <a:ext cx="7842738" cy="2954215"/>
          </a:xfrm>
          <a:prstGeom prst="rect">
            <a:avLst/>
          </a:prstGeom>
        </p:spPr>
      </p:pic>
    </p:spTree>
    <p:extLst>
      <p:ext uri="{BB962C8B-B14F-4D97-AF65-F5344CB8AC3E}">
        <p14:creationId xmlns:p14="http://schemas.microsoft.com/office/powerpoint/2010/main" val="30871024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ject 9"/>
          <p:cNvSpPr txBox="1"/>
          <p:nvPr/>
        </p:nvSpPr>
        <p:spPr>
          <a:xfrm>
            <a:off x="271719" y="1138157"/>
            <a:ext cx="2895600" cy="3877310"/>
          </a:xfrm>
          <a:prstGeom prst="rect">
            <a:avLst/>
          </a:prstGeom>
          <a:solidFill>
            <a:schemeClr val="bg1">
              <a:lumMod val="85000"/>
            </a:schemeClr>
          </a:solidFill>
        </p:spPr>
        <p:txBody>
          <a:bodyPr vert="horz" wrap="square" lIns="0" tIns="33020" rIns="0" bIns="0" rtlCol="0">
            <a:spAutoFit/>
          </a:bodyPr>
          <a:lstStyle/>
          <a:p>
            <a:pPr marL="339725">
              <a:spcBef>
                <a:spcPts val="260"/>
              </a:spcBef>
            </a:pPr>
            <a:r>
              <a:rPr sz="1600" b="1" spc="-5" dirty="0">
                <a:solidFill>
                  <a:prstClr val="black"/>
                </a:solidFill>
                <a:cs typeface="Calibri"/>
              </a:rPr>
              <a:t>Ministry of</a:t>
            </a:r>
            <a:r>
              <a:rPr sz="1600" b="1" dirty="0">
                <a:solidFill>
                  <a:prstClr val="black"/>
                </a:solidFill>
                <a:cs typeface="Calibri"/>
              </a:rPr>
              <a:t> </a:t>
            </a:r>
            <a:r>
              <a:rPr sz="1600" b="1" spc="-15" dirty="0">
                <a:solidFill>
                  <a:prstClr val="black"/>
                </a:solidFill>
                <a:cs typeface="Calibri"/>
              </a:rPr>
              <a:t>Transportation</a:t>
            </a:r>
            <a:endParaRPr sz="1600">
              <a:solidFill>
                <a:prstClr val="black"/>
              </a:solidFill>
              <a:cs typeface="Calibri"/>
            </a:endParaRPr>
          </a:p>
          <a:p>
            <a:pPr>
              <a:spcBef>
                <a:spcPts val="40"/>
              </a:spcBef>
            </a:pPr>
            <a:endParaRPr sz="1850">
              <a:solidFill>
                <a:prstClr val="black"/>
              </a:solidFill>
              <a:latin typeface="Times New Roman"/>
              <a:cs typeface="Times New Roman"/>
            </a:endParaRPr>
          </a:p>
          <a:p>
            <a:pPr marL="354965" marR="287020" indent="-264160">
              <a:spcBef>
                <a:spcPts val="5"/>
              </a:spcBef>
              <a:buFontTx/>
              <a:buAutoNum type="arabicPeriod"/>
              <a:tabLst>
                <a:tab pos="354965" algn="l"/>
                <a:tab pos="355600" algn="l"/>
              </a:tabLst>
            </a:pPr>
            <a:r>
              <a:rPr sz="1300" spc="-5" dirty="0">
                <a:solidFill>
                  <a:prstClr val="black"/>
                </a:solidFill>
                <a:cs typeface="Calibri"/>
              </a:rPr>
              <a:t>Business License of Sea </a:t>
            </a:r>
            <a:r>
              <a:rPr sz="1300" spc="-15" dirty="0">
                <a:solidFill>
                  <a:prstClr val="black"/>
                </a:solidFill>
                <a:cs typeface="Calibri"/>
              </a:rPr>
              <a:t>Transport  Company/SIUPAL</a:t>
            </a:r>
            <a:endParaRPr sz="1300">
              <a:solidFill>
                <a:prstClr val="black"/>
              </a:solidFill>
              <a:cs typeface="Calibri"/>
            </a:endParaRPr>
          </a:p>
          <a:p>
            <a:pPr marL="354965" indent="-264795">
              <a:spcBef>
                <a:spcPts val="600"/>
              </a:spcBef>
              <a:buFontTx/>
              <a:buAutoNum type="arabicPeriod"/>
              <a:tabLst>
                <a:tab pos="354965" algn="l"/>
                <a:tab pos="355600" algn="l"/>
              </a:tabLst>
            </a:pPr>
            <a:r>
              <a:rPr sz="1300" spc="-5" dirty="0">
                <a:solidFill>
                  <a:prstClr val="black"/>
                </a:solidFill>
                <a:cs typeface="Calibri"/>
              </a:rPr>
              <a:t>Publishing </a:t>
            </a:r>
            <a:r>
              <a:rPr sz="1300" spc="-10" dirty="0">
                <a:solidFill>
                  <a:prstClr val="black"/>
                </a:solidFill>
                <a:cs typeface="Calibri"/>
              </a:rPr>
              <a:t>Operation </a:t>
            </a:r>
            <a:r>
              <a:rPr sz="1300" spc="-5" dirty="0">
                <a:solidFill>
                  <a:prstClr val="black"/>
                </a:solidFill>
                <a:cs typeface="Calibri"/>
              </a:rPr>
              <a:t>License of</a:t>
            </a:r>
            <a:r>
              <a:rPr sz="1300" spc="100" dirty="0">
                <a:solidFill>
                  <a:prstClr val="black"/>
                </a:solidFill>
                <a:cs typeface="Calibri"/>
              </a:rPr>
              <a:t> </a:t>
            </a:r>
            <a:r>
              <a:rPr sz="1300" spc="-5" dirty="0">
                <a:solidFill>
                  <a:prstClr val="black"/>
                </a:solidFill>
                <a:cs typeface="Calibri"/>
              </a:rPr>
              <a:t>Sea</a:t>
            </a:r>
            <a:endParaRPr sz="1300">
              <a:solidFill>
                <a:prstClr val="black"/>
              </a:solidFill>
              <a:cs typeface="Calibri"/>
            </a:endParaRPr>
          </a:p>
          <a:p>
            <a:pPr marL="354965"/>
            <a:r>
              <a:rPr sz="1300" spc="-20" dirty="0">
                <a:solidFill>
                  <a:prstClr val="black"/>
                </a:solidFill>
                <a:cs typeface="Calibri"/>
              </a:rPr>
              <a:t>Transport </a:t>
            </a:r>
            <a:r>
              <a:rPr sz="1300" spc="-10" dirty="0">
                <a:solidFill>
                  <a:prstClr val="black"/>
                </a:solidFill>
                <a:cs typeface="Calibri"/>
              </a:rPr>
              <a:t>Company</a:t>
            </a:r>
            <a:r>
              <a:rPr sz="1300" spc="55" dirty="0">
                <a:solidFill>
                  <a:prstClr val="black"/>
                </a:solidFill>
                <a:cs typeface="Calibri"/>
              </a:rPr>
              <a:t> </a:t>
            </a:r>
            <a:r>
              <a:rPr sz="1300" spc="-5" dirty="0">
                <a:solidFill>
                  <a:prstClr val="black"/>
                </a:solidFill>
                <a:cs typeface="Calibri"/>
              </a:rPr>
              <a:t>(SIOPSUS)</a:t>
            </a:r>
            <a:endParaRPr sz="1300">
              <a:solidFill>
                <a:prstClr val="black"/>
              </a:solidFill>
              <a:cs typeface="Calibri"/>
            </a:endParaRPr>
          </a:p>
          <a:p>
            <a:pPr marL="354965" marR="363855" indent="-264160">
              <a:spcBef>
                <a:spcPts val="600"/>
              </a:spcBef>
              <a:buFontTx/>
              <a:buAutoNum type="arabicPeriod" startAt="3"/>
              <a:tabLst>
                <a:tab pos="354965" algn="l"/>
                <a:tab pos="355600" algn="l"/>
              </a:tabLst>
            </a:pPr>
            <a:r>
              <a:rPr sz="1300" spc="-5" dirty="0">
                <a:solidFill>
                  <a:prstClr val="black"/>
                </a:solidFill>
                <a:cs typeface="Calibri"/>
              </a:rPr>
              <a:t>Establishment of business entity  port</a:t>
            </a:r>
            <a:endParaRPr sz="1300">
              <a:solidFill>
                <a:prstClr val="black"/>
              </a:solidFill>
              <a:cs typeface="Calibri"/>
            </a:endParaRPr>
          </a:p>
          <a:p>
            <a:pPr marL="354965" marR="237490" indent="-264160">
              <a:spcBef>
                <a:spcPts val="600"/>
              </a:spcBef>
              <a:buFontTx/>
              <a:buAutoNum type="arabicPeriod" startAt="3"/>
              <a:tabLst>
                <a:tab pos="354965" algn="l"/>
                <a:tab pos="355600" algn="l"/>
              </a:tabLst>
            </a:pPr>
            <a:r>
              <a:rPr sz="1300" spc="-5" dirty="0">
                <a:solidFill>
                  <a:prstClr val="black"/>
                </a:solidFill>
                <a:cs typeface="Calibri"/>
              </a:rPr>
              <a:t>Business License </a:t>
            </a:r>
            <a:r>
              <a:rPr sz="1300" spc="-10" dirty="0">
                <a:solidFill>
                  <a:prstClr val="black"/>
                </a:solidFill>
                <a:cs typeface="Calibri"/>
              </a:rPr>
              <a:t>salvage company  </a:t>
            </a:r>
            <a:r>
              <a:rPr sz="1300" spc="-5" dirty="0">
                <a:solidFill>
                  <a:prstClr val="black"/>
                </a:solidFill>
                <a:cs typeface="Calibri"/>
              </a:rPr>
              <a:t>and </a:t>
            </a:r>
            <a:r>
              <a:rPr sz="1300" spc="-10" dirty="0">
                <a:solidFill>
                  <a:prstClr val="black"/>
                </a:solidFill>
                <a:cs typeface="Calibri"/>
              </a:rPr>
              <a:t>underwater</a:t>
            </a:r>
            <a:r>
              <a:rPr sz="1300" spc="35" dirty="0">
                <a:solidFill>
                  <a:prstClr val="black"/>
                </a:solidFill>
                <a:cs typeface="Calibri"/>
              </a:rPr>
              <a:t> </a:t>
            </a:r>
            <a:r>
              <a:rPr sz="1300" spc="-10" dirty="0">
                <a:solidFill>
                  <a:prstClr val="black"/>
                </a:solidFill>
                <a:cs typeface="Calibri"/>
              </a:rPr>
              <a:t>works</a:t>
            </a:r>
            <a:endParaRPr sz="1300">
              <a:solidFill>
                <a:prstClr val="black"/>
              </a:solidFill>
              <a:cs typeface="Calibri"/>
            </a:endParaRPr>
          </a:p>
          <a:p>
            <a:pPr marL="354965" indent="-264795">
              <a:spcBef>
                <a:spcPts val="600"/>
              </a:spcBef>
              <a:buFontTx/>
              <a:buAutoNum type="arabicPeriod" startAt="3"/>
              <a:tabLst>
                <a:tab pos="354965" algn="l"/>
                <a:tab pos="355600" algn="l"/>
              </a:tabLst>
            </a:pPr>
            <a:r>
              <a:rPr sz="1300" spc="-5" dirty="0">
                <a:solidFill>
                  <a:prstClr val="black"/>
                </a:solidFill>
                <a:cs typeface="Calibri"/>
              </a:rPr>
              <a:t>Business License of</a:t>
            </a:r>
            <a:r>
              <a:rPr sz="1300" spc="65" dirty="0">
                <a:solidFill>
                  <a:prstClr val="black"/>
                </a:solidFill>
                <a:cs typeface="Calibri"/>
              </a:rPr>
              <a:t> </a:t>
            </a:r>
            <a:r>
              <a:rPr sz="1300" spc="-5" dirty="0">
                <a:solidFill>
                  <a:prstClr val="black"/>
                </a:solidFill>
                <a:cs typeface="Calibri"/>
              </a:rPr>
              <a:t>Recruitment</a:t>
            </a:r>
            <a:endParaRPr sz="1300">
              <a:solidFill>
                <a:prstClr val="black"/>
              </a:solidFill>
              <a:cs typeface="Calibri"/>
            </a:endParaRPr>
          </a:p>
          <a:p>
            <a:pPr marL="354965">
              <a:spcBef>
                <a:spcPts val="5"/>
              </a:spcBef>
            </a:pPr>
            <a:r>
              <a:rPr sz="1300" spc="-5" dirty="0">
                <a:solidFill>
                  <a:prstClr val="black"/>
                </a:solidFill>
                <a:cs typeface="Calibri"/>
              </a:rPr>
              <a:t>and Placement </a:t>
            </a:r>
            <a:r>
              <a:rPr sz="1300" spc="-10" dirty="0">
                <a:solidFill>
                  <a:prstClr val="black"/>
                </a:solidFill>
                <a:cs typeface="Calibri"/>
              </a:rPr>
              <a:t>Crew</a:t>
            </a:r>
            <a:r>
              <a:rPr sz="1300" spc="25" dirty="0">
                <a:solidFill>
                  <a:prstClr val="black"/>
                </a:solidFill>
                <a:cs typeface="Calibri"/>
              </a:rPr>
              <a:t> </a:t>
            </a:r>
            <a:r>
              <a:rPr sz="1300" spc="-20" dirty="0">
                <a:solidFill>
                  <a:prstClr val="black"/>
                </a:solidFill>
                <a:cs typeface="Calibri"/>
              </a:rPr>
              <a:t>(IUPPAK)</a:t>
            </a:r>
            <a:endParaRPr sz="1300">
              <a:solidFill>
                <a:prstClr val="black"/>
              </a:solidFill>
              <a:cs typeface="Calibri"/>
            </a:endParaRPr>
          </a:p>
          <a:p>
            <a:pPr marL="354965" marR="165735" indent="-264160">
              <a:spcBef>
                <a:spcPts val="600"/>
              </a:spcBef>
              <a:buFontTx/>
              <a:buAutoNum type="arabicPeriod" startAt="6"/>
              <a:tabLst>
                <a:tab pos="354965" algn="l"/>
                <a:tab pos="355600" algn="l"/>
              </a:tabLst>
            </a:pPr>
            <a:r>
              <a:rPr sz="1300" spc="-5" dirty="0">
                <a:solidFill>
                  <a:prstClr val="black"/>
                </a:solidFill>
                <a:cs typeface="Calibri"/>
              </a:rPr>
              <a:t>Business license of airport  </a:t>
            </a:r>
            <a:r>
              <a:rPr sz="1300" spc="-10" dirty="0">
                <a:solidFill>
                  <a:prstClr val="black"/>
                </a:solidFill>
                <a:cs typeface="Calibri"/>
              </a:rPr>
              <a:t>commercial </a:t>
            </a:r>
            <a:r>
              <a:rPr sz="1300" spc="-5" dirty="0">
                <a:solidFill>
                  <a:prstClr val="black"/>
                </a:solidFill>
                <a:cs typeface="Calibri"/>
              </a:rPr>
              <a:t>(permit business entity  airport)</a:t>
            </a:r>
            <a:endParaRPr sz="1300">
              <a:solidFill>
                <a:prstClr val="black"/>
              </a:solidFill>
              <a:cs typeface="Calibri"/>
            </a:endParaRPr>
          </a:p>
          <a:p>
            <a:pPr marL="354965" indent="-264795">
              <a:spcBef>
                <a:spcPts val="600"/>
              </a:spcBef>
              <a:buFontTx/>
              <a:buAutoNum type="arabicPeriod" startAt="6"/>
              <a:tabLst>
                <a:tab pos="354965" algn="l"/>
                <a:tab pos="355600" algn="l"/>
              </a:tabLst>
            </a:pPr>
            <a:r>
              <a:rPr sz="1300" spc="-5" dirty="0">
                <a:solidFill>
                  <a:prstClr val="black"/>
                </a:solidFill>
                <a:cs typeface="Calibri"/>
              </a:rPr>
              <a:t>Business license of air</a:t>
            </a:r>
            <a:r>
              <a:rPr sz="1300" spc="95" dirty="0">
                <a:solidFill>
                  <a:prstClr val="black"/>
                </a:solidFill>
                <a:cs typeface="Calibri"/>
              </a:rPr>
              <a:t> </a:t>
            </a:r>
            <a:r>
              <a:rPr sz="1300" spc="-10" dirty="0">
                <a:solidFill>
                  <a:prstClr val="black"/>
                </a:solidFill>
                <a:cs typeface="Calibri"/>
              </a:rPr>
              <a:t>transport</a:t>
            </a:r>
            <a:endParaRPr sz="1300">
              <a:solidFill>
                <a:prstClr val="black"/>
              </a:solidFill>
              <a:cs typeface="Calibri"/>
            </a:endParaRPr>
          </a:p>
        </p:txBody>
      </p:sp>
      <p:sp>
        <p:nvSpPr>
          <p:cNvPr id="10" name="object 10"/>
          <p:cNvSpPr/>
          <p:nvPr/>
        </p:nvSpPr>
        <p:spPr>
          <a:xfrm>
            <a:off x="3327085" y="1138156"/>
            <a:ext cx="2438400" cy="4863465"/>
          </a:xfrm>
          <a:custGeom>
            <a:avLst/>
            <a:gdLst/>
            <a:ahLst/>
            <a:cxnLst/>
            <a:rect l="l" t="t" r="r" b="b"/>
            <a:pathLst>
              <a:path w="2438400" h="4863465">
                <a:moveTo>
                  <a:pt x="0" y="4863084"/>
                </a:moveTo>
                <a:lnTo>
                  <a:pt x="2438400" y="4863084"/>
                </a:lnTo>
                <a:lnTo>
                  <a:pt x="2438400" y="0"/>
                </a:lnTo>
                <a:lnTo>
                  <a:pt x="0" y="0"/>
                </a:lnTo>
                <a:lnTo>
                  <a:pt x="0" y="4863084"/>
                </a:lnTo>
                <a:close/>
              </a:path>
            </a:pathLst>
          </a:custGeom>
          <a:solidFill>
            <a:srgbClr val="E9B420"/>
          </a:solidFill>
        </p:spPr>
        <p:txBody>
          <a:bodyPr wrap="square" lIns="0" tIns="0" rIns="0" bIns="0" rtlCol="0"/>
          <a:lstStyle/>
          <a:p>
            <a:endParaRPr smtClean="0">
              <a:solidFill>
                <a:prstClr val="black"/>
              </a:solidFill>
            </a:endParaRPr>
          </a:p>
        </p:txBody>
      </p:sp>
      <p:sp>
        <p:nvSpPr>
          <p:cNvPr id="11" name="object 11"/>
          <p:cNvSpPr txBox="1"/>
          <p:nvPr/>
        </p:nvSpPr>
        <p:spPr>
          <a:xfrm>
            <a:off x="3474914" y="1158986"/>
            <a:ext cx="2275840" cy="513080"/>
          </a:xfrm>
          <a:prstGeom prst="rect">
            <a:avLst/>
          </a:prstGeom>
        </p:spPr>
        <p:txBody>
          <a:bodyPr vert="horz" wrap="square" lIns="0" tIns="12065" rIns="0" bIns="0" rtlCol="0">
            <a:spAutoFit/>
          </a:bodyPr>
          <a:lstStyle/>
          <a:p>
            <a:pPr marL="520065" marR="5080" indent="-508000">
              <a:spcBef>
                <a:spcPts val="95"/>
              </a:spcBef>
            </a:pPr>
            <a:r>
              <a:rPr sz="1600" b="1" spc="-5" dirty="0">
                <a:solidFill>
                  <a:prstClr val="black"/>
                </a:solidFill>
                <a:cs typeface="Calibri"/>
              </a:rPr>
              <a:t>Ministry of Public </a:t>
            </a:r>
            <a:r>
              <a:rPr sz="1600" b="1" spc="-20" dirty="0">
                <a:solidFill>
                  <a:prstClr val="black"/>
                </a:solidFill>
                <a:cs typeface="Calibri"/>
              </a:rPr>
              <a:t>Works </a:t>
            </a:r>
            <a:r>
              <a:rPr sz="1600" b="1" spc="-5" dirty="0">
                <a:solidFill>
                  <a:prstClr val="black"/>
                </a:solidFill>
                <a:cs typeface="Calibri"/>
              </a:rPr>
              <a:t>&amp;  Public</a:t>
            </a:r>
            <a:r>
              <a:rPr sz="1600" b="1" dirty="0">
                <a:solidFill>
                  <a:prstClr val="black"/>
                </a:solidFill>
                <a:cs typeface="Calibri"/>
              </a:rPr>
              <a:t> </a:t>
            </a:r>
            <a:r>
              <a:rPr sz="1600" b="1" spc="-5" dirty="0">
                <a:solidFill>
                  <a:prstClr val="black"/>
                </a:solidFill>
                <a:cs typeface="Calibri"/>
              </a:rPr>
              <a:t>Housing</a:t>
            </a:r>
            <a:endParaRPr sz="1600">
              <a:solidFill>
                <a:prstClr val="black"/>
              </a:solidFill>
              <a:cs typeface="Calibri"/>
            </a:endParaRPr>
          </a:p>
        </p:txBody>
      </p:sp>
      <p:sp>
        <p:nvSpPr>
          <p:cNvPr id="12" name="object 12"/>
          <p:cNvSpPr txBox="1"/>
          <p:nvPr/>
        </p:nvSpPr>
        <p:spPr>
          <a:xfrm>
            <a:off x="3474914" y="1861550"/>
            <a:ext cx="2214245" cy="4049395"/>
          </a:xfrm>
          <a:prstGeom prst="rect">
            <a:avLst/>
          </a:prstGeom>
        </p:spPr>
        <p:txBody>
          <a:bodyPr vert="horz" wrap="square" lIns="0" tIns="12065" rIns="0" bIns="0" rtlCol="0">
            <a:spAutoFit/>
          </a:bodyPr>
          <a:lstStyle/>
          <a:p>
            <a:pPr marL="194945" marR="5080" indent="-182880">
              <a:spcBef>
                <a:spcPts val="95"/>
              </a:spcBef>
              <a:buFontTx/>
              <a:buAutoNum type="arabicPeriod"/>
              <a:tabLst>
                <a:tab pos="195580" algn="l"/>
              </a:tabLst>
            </a:pPr>
            <a:r>
              <a:rPr sz="1300" spc="-10" dirty="0">
                <a:solidFill>
                  <a:prstClr val="black"/>
                </a:solidFill>
                <a:cs typeface="Calibri"/>
              </a:rPr>
              <a:t>Investment </a:t>
            </a:r>
            <a:r>
              <a:rPr sz="1300" spc="-5" dirty="0">
                <a:solidFill>
                  <a:prstClr val="black"/>
                </a:solidFill>
                <a:cs typeface="Calibri"/>
              </a:rPr>
              <a:t>permit in the field  of </a:t>
            </a:r>
            <a:r>
              <a:rPr sz="1300" spc="-10" dirty="0">
                <a:solidFill>
                  <a:prstClr val="black"/>
                </a:solidFill>
                <a:cs typeface="Calibri"/>
              </a:rPr>
              <a:t>toll road </a:t>
            </a:r>
            <a:r>
              <a:rPr sz="1300" spc="-5" dirty="0">
                <a:solidFill>
                  <a:prstClr val="black"/>
                </a:solidFill>
                <a:cs typeface="Calibri"/>
              </a:rPr>
              <a:t>management  business</a:t>
            </a:r>
            <a:endParaRPr sz="1300">
              <a:solidFill>
                <a:prstClr val="black"/>
              </a:solidFill>
              <a:cs typeface="Calibri"/>
            </a:endParaRPr>
          </a:p>
          <a:p>
            <a:pPr marL="194945" marR="5080" indent="-182880">
              <a:spcBef>
                <a:spcPts val="600"/>
              </a:spcBef>
              <a:buFontTx/>
              <a:buAutoNum type="arabicPeriod"/>
              <a:tabLst>
                <a:tab pos="195580" algn="l"/>
              </a:tabLst>
            </a:pPr>
            <a:r>
              <a:rPr sz="1300" spc="-10" dirty="0">
                <a:solidFill>
                  <a:prstClr val="black"/>
                </a:solidFill>
                <a:cs typeface="Calibri"/>
              </a:rPr>
              <a:t>Investment </a:t>
            </a:r>
            <a:r>
              <a:rPr sz="1300" spc="-5" dirty="0">
                <a:solidFill>
                  <a:prstClr val="black"/>
                </a:solidFill>
                <a:cs typeface="Calibri"/>
              </a:rPr>
              <a:t>permit in the field  of drinking </a:t>
            </a:r>
            <a:r>
              <a:rPr sz="1300" spc="-10" dirty="0">
                <a:solidFill>
                  <a:prstClr val="black"/>
                </a:solidFill>
                <a:cs typeface="Calibri"/>
              </a:rPr>
              <a:t>water  </a:t>
            </a:r>
            <a:r>
              <a:rPr sz="1300" spc="-5" dirty="0">
                <a:solidFill>
                  <a:prstClr val="black"/>
                </a:solidFill>
                <a:cs typeface="Calibri"/>
              </a:rPr>
              <a:t>management</a:t>
            </a:r>
            <a:r>
              <a:rPr sz="1300" spc="25" dirty="0">
                <a:solidFill>
                  <a:prstClr val="black"/>
                </a:solidFill>
                <a:cs typeface="Calibri"/>
              </a:rPr>
              <a:t> </a:t>
            </a:r>
            <a:r>
              <a:rPr sz="1300" spc="-5" dirty="0">
                <a:solidFill>
                  <a:prstClr val="black"/>
                </a:solidFill>
                <a:cs typeface="Calibri"/>
              </a:rPr>
              <a:t>business</a:t>
            </a:r>
            <a:endParaRPr sz="1300">
              <a:solidFill>
                <a:prstClr val="black"/>
              </a:solidFill>
              <a:cs typeface="Calibri"/>
            </a:endParaRPr>
          </a:p>
          <a:p>
            <a:pPr marL="194945" marR="75565" indent="-182880">
              <a:spcBef>
                <a:spcPts val="600"/>
              </a:spcBef>
              <a:buFontTx/>
              <a:buAutoNum type="arabicPeriod"/>
              <a:tabLst>
                <a:tab pos="195580" algn="l"/>
              </a:tabLst>
            </a:pPr>
            <a:r>
              <a:rPr sz="1300" spc="-5" dirty="0">
                <a:solidFill>
                  <a:prstClr val="black"/>
                </a:solidFill>
                <a:cs typeface="Calibri"/>
              </a:rPr>
              <a:t>Business license </a:t>
            </a:r>
            <a:r>
              <a:rPr sz="1300" spc="-15" dirty="0">
                <a:solidFill>
                  <a:prstClr val="black"/>
                </a:solidFill>
                <a:cs typeface="Calibri"/>
              </a:rPr>
              <a:t>for </a:t>
            </a:r>
            <a:r>
              <a:rPr sz="1300" spc="-5" dirty="0">
                <a:solidFill>
                  <a:prstClr val="black"/>
                </a:solidFill>
                <a:cs typeface="Calibri"/>
              </a:rPr>
              <a:t>property  </a:t>
            </a:r>
            <a:r>
              <a:rPr sz="1300" spc="-10" dirty="0">
                <a:solidFill>
                  <a:prstClr val="black"/>
                </a:solidFill>
                <a:cs typeface="Calibri"/>
              </a:rPr>
              <a:t>development </a:t>
            </a:r>
            <a:r>
              <a:rPr sz="1300" spc="-5" dirty="0">
                <a:solidFill>
                  <a:prstClr val="black"/>
                </a:solidFill>
                <a:cs typeface="Calibri"/>
              </a:rPr>
              <a:t>and</a:t>
            </a:r>
            <a:r>
              <a:rPr sz="1300" spc="50" dirty="0">
                <a:solidFill>
                  <a:prstClr val="black"/>
                </a:solidFill>
                <a:cs typeface="Calibri"/>
              </a:rPr>
              <a:t> </a:t>
            </a:r>
            <a:r>
              <a:rPr sz="1300" spc="-5" dirty="0">
                <a:solidFill>
                  <a:prstClr val="black"/>
                </a:solidFill>
                <a:cs typeface="Calibri"/>
              </a:rPr>
              <a:t>business</a:t>
            </a:r>
            <a:endParaRPr sz="1300">
              <a:solidFill>
                <a:prstClr val="black"/>
              </a:solidFill>
              <a:cs typeface="Calibri"/>
            </a:endParaRPr>
          </a:p>
          <a:p>
            <a:pPr marL="194945" marR="238760" indent="-182880">
              <a:spcBef>
                <a:spcPts val="605"/>
              </a:spcBef>
              <a:buFontTx/>
              <a:buAutoNum type="arabicPeriod"/>
              <a:tabLst>
                <a:tab pos="195580" algn="l"/>
              </a:tabLst>
            </a:pPr>
            <a:r>
              <a:rPr sz="1300" spc="-5" dirty="0">
                <a:solidFill>
                  <a:prstClr val="black"/>
                </a:solidFill>
                <a:cs typeface="Calibri"/>
              </a:rPr>
              <a:t>Business license of </a:t>
            </a:r>
            <a:r>
              <a:rPr sz="1300" spc="-10" dirty="0">
                <a:solidFill>
                  <a:prstClr val="black"/>
                </a:solidFill>
                <a:cs typeface="Calibri"/>
              </a:rPr>
              <a:t>foreign  </a:t>
            </a:r>
            <a:r>
              <a:rPr sz="1300" spc="-5" dirty="0">
                <a:solidFill>
                  <a:prstClr val="black"/>
                </a:solidFill>
                <a:cs typeface="Calibri"/>
              </a:rPr>
              <a:t>construction</a:t>
            </a:r>
            <a:r>
              <a:rPr sz="1300" spc="25" dirty="0">
                <a:solidFill>
                  <a:prstClr val="black"/>
                </a:solidFill>
                <a:cs typeface="Calibri"/>
              </a:rPr>
              <a:t> </a:t>
            </a:r>
            <a:r>
              <a:rPr sz="1300" spc="-5" dirty="0">
                <a:solidFill>
                  <a:prstClr val="black"/>
                </a:solidFill>
                <a:cs typeface="Calibri"/>
              </a:rPr>
              <a:t>service</a:t>
            </a:r>
            <a:endParaRPr sz="1300">
              <a:solidFill>
                <a:prstClr val="black"/>
              </a:solidFill>
              <a:cs typeface="Calibri"/>
            </a:endParaRPr>
          </a:p>
          <a:p>
            <a:pPr marL="194945" marR="239395" indent="-182880">
              <a:spcBef>
                <a:spcPts val="600"/>
              </a:spcBef>
              <a:buFontTx/>
              <a:buAutoNum type="arabicPeriod"/>
              <a:tabLst>
                <a:tab pos="195580" algn="l"/>
              </a:tabLst>
            </a:pPr>
            <a:r>
              <a:rPr sz="1300" spc="-5" dirty="0">
                <a:solidFill>
                  <a:prstClr val="black"/>
                </a:solidFill>
                <a:cs typeface="Calibri"/>
              </a:rPr>
              <a:t>Business license of </a:t>
            </a:r>
            <a:r>
              <a:rPr sz="1300" spc="-10" dirty="0">
                <a:solidFill>
                  <a:prstClr val="black"/>
                </a:solidFill>
                <a:cs typeface="Calibri"/>
              </a:rPr>
              <a:t>foreign  </a:t>
            </a:r>
            <a:r>
              <a:rPr sz="1300" spc="-5" dirty="0">
                <a:solidFill>
                  <a:prstClr val="black"/>
                </a:solidFill>
                <a:cs typeface="Calibri"/>
              </a:rPr>
              <a:t>construction </a:t>
            </a:r>
            <a:r>
              <a:rPr sz="1300" spc="-10" dirty="0">
                <a:solidFill>
                  <a:prstClr val="black"/>
                </a:solidFill>
                <a:cs typeface="Calibri"/>
              </a:rPr>
              <a:t>consulting  </a:t>
            </a:r>
            <a:r>
              <a:rPr sz="1300" spc="-5" dirty="0">
                <a:solidFill>
                  <a:prstClr val="black"/>
                </a:solidFill>
                <a:cs typeface="Calibri"/>
              </a:rPr>
              <a:t>service</a:t>
            </a:r>
            <a:endParaRPr sz="1300">
              <a:solidFill>
                <a:prstClr val="black"/>
              </a:solidFill>
              <a:cs typeface="Calibri"/>
            </a:endParaRPr>
          </a:p>
          <a:p>
            <a:pPr marL="195580" indent="-182880">
              <a:spcBef>
                <a:spcPts val="600"/>
              </a:spcBef>
              <a:buFontTx/>
              <a:buAutoNum type="arabicPeriod"/>
              <a:tabLst>
                <a:tab pos="195580" algn="l"/>
              </a:tabLst>
            </a:pPr>
            <a:r>
              <a:rPr sz="1300" spc="-5" dirty="0">
                <a:solidFill>
                  <a:prstClr val="black"/>
                </a:solidFill>
                <a:cs typeface="Calibri"/>
              </a:rPr>
              <a:t>Business license </a:t>
            </a:r>
            <a:r>
              <a:rPr sz="1300" spc="-15" dirty="0">
                <a:solidFill>
                  <a:prstClr val="black"/>
                </a:solidFill>
                <a:cs typeface="Calibri"/>
              </a:rPr>
              <a:t>for</a:t>
            </a:r>
            <a:r>
              <a:rPr sz="1300" spc="35" dirty="0">
                <a:solidFill>
                  <a:prstClr val="black"/>
                </a:solidFill>
                <a:cs typeface="Calibri"/>
              </a:rPr>
              <a:t> </a:t>
            </a:r>
            <a:r>
              <a:rPr sz="1300" spc="-5" dirty="0">
                <a:solidFill>
                  <a:prstClr val="black"/>
                </a:solidFill>
                <a:cs typeface="Calibri"/>
              </a:rPr>
              <a:t>housing</a:t>
            </a:r>
            <a:endParaRPr sz="1300">
              <a:solidFill>
                <a:prstClr val="black"/>
              </a:solidFill>
              <a:cs typeface="Calibri"/>
            </a:endParaRPr>
          </a:p>
          <a:p>
            <a:pPr marL="194945"/>
            <a:r>
              <a:rPr sz="1300" spc="-10" dirty="0">
                <a:solidFill>
                  <a:prstClr val="black"/>
                </a:solidFill>
                <a:cs typeface="Calibri"/>
              </a:rPr>
              <a:t>sector</a:t>
            </a:r>
            <a:endParaRPr sz="1300">
              <a:solidFill>
                <a:prstClr val="black"/>
              </a:solidFill>
              <a:cs typeface="Calibri"/>
            </a:endParaRPr>
          </a:p>
          <a:p>
            <a:pPr marL="194945" marR="13970" indent="-182880">
              <a:spcBef>
                <a:spcPts val="600"/>
              </a:spcBef>
              <a:buFontTx/>
              <a:buAutoNum type="arabicPeriod" startAt="7"/>
              <a:tabLst>
                <a:tab pos="195580" algn="l"/>
              </a:tabLst>
            </a:pPr>
            <a:r>
              <a:rPr sz="1300" spc="-10" dirty="0">
                <a:solidFill>
                  <a:prstClr val="black"/>
                </a:solidFill>
                <a:cs typeface="Calibri"/>
              </a:rPr>
              <a:t>Permit </a:t>
            </a:r>
            <a:r>
              <a:rPr sz="1300" spc="-15" dirty="0">
                <a:solidFill>
                  <a:prstClr val="black"/>
                </a:solidFill>
                <a:cs typeface="Calibri"/>
              </a:rPr>
              <a:t>for </a:t>
            </a:r>
            <a:r>
              <a:rPr sz="1300" spc="-10" dirty="0">
                <a:solidFill>
                  <a:prstClr val="black"/>
                </a:solidFill>
                <a:cs typeface="Calibri"/>
              </a:rPr>
              <a:t>Foreign  </a:t>
            </a:r>
            <a:r>
              <a:rPr sz="1300" spc="-5" dirty="0">
                <a:solidFill>
                  <a:prstClr val="black"/>
                </a:solidFill>
                <a:cs typeface="Calibri"/>
              </a:rPr>
              <a:t>Construction </a:t>
            </a:r>
            <a:r>
              <a:rPr sz="1300" dirty="0">
                <a:solidFill>
                  <a:prstClr val="black"/>
                </a:solidFill>
                <a:cs typeface="Calibri"/>
              </a:rPr>
              <a:t>Service </a:t>
            </a:r>
            <a:r>
              <a:rPr sz="1300" spc="-5" dirty="0">
                <a:solidFill>
                  <a:prstClr val="black"/>
                </a:solidFill>
                <a:cs typeface="Calibri"/>
              </a:rPr>
              <a:t>Business  Entity</a:t>
            </a:r>
            <a:r>
              <a:rPr sz="1300" dirty="0">
                <a:solidFill>
                  <a:prstClr val="black"/>
                </a:solidFill>
                <a:cs typeface="Calibri"/>
              </a:rPr>
              <a:t> </a:t>
            </a:r>
            <a:r>
              <a:rPr sz="1300" spc="-10" dirty="0">
                <a:solidFill>
                  <a:prstClr val="black"/>
                </a:solidFill>
                <a:cs typeface="Calibri"/>
              </a:rPr>
              <a:t>Representative/BUJKA</a:t>
            </a:r>
            <a:endParaRPr sz="1300">
              <a:solidFill>
                <a:prstClr val="black"/>
              </a:solidFill>
              <a:cs typeface="Calibri"/>
            </a:endParaRPr>
          </a:p>
        </p:txBody>
      </p:sp>
      <p:sp>
        <p:nvSpPr>
          <p:cNvPr id="14" name="object 14"/>
          <p:cNvSpPr/>
          <p:nvPr/>
        </p:nvSpPr>
        <p:spPr>
          <a:xfrm>
            <a:off x="5910520" y="1138156"/>
            <a:ext cx="2971800" cy="4863465"/>
          </a:xfrm>
          <a:custGeom>
            <a:avLst/>
            <a:gdLst/>
            <a:ahLst/>
            <a:cxnLst/>
            <a:rect l="l" t="t" r="r" b="b"/>
            <a:pathLst>
              <a:path w="2971800" h="4676140">
                <a:moveTo>
                  <a:pt x="0" y="4675632"/>
                </a:moveTo>
                <a:lnTo>
                  <a:pt x="2971800" y="4675632"/>
                </a:lnTo>
                <a:lnTo>
                  <a:pt x="2971800" y="0"/>
                </a:lnTo>
                <a:lnTo>
                  <a:pt x="0" y="0"/>
                </a:lnTo>
                <a:lnTo>
                  <a:pt x="0" y="4675632"/>
                </a:lnTo>
                <a:close/>
              </a:path>
            </a:pathLst>
          </a:custGeom>
          <a:solidFill>
            <a:schemeClr val="bg1">
              <a:lumMod val="85000"/>
            </a:schemeClr>
          </a:solidFill>
        </p:spPr>
        <p:txBody>
          <a:bodyPr wrap="square" lIns="0" tIns="0" rIns="0" bIns="0" rtlCol="0"/>
          <a:lstStyle/>
          <a:p>
            <a:endParaRPr smtClean="0">
              <a:solidFill>
                <a:prstClr val="black"/>
              </a:solidFill>
            </a:endParaRPr>
          </a:p>
        </p:txBody>
      </p:sp>
      <p:sp>
        <p:nvSpPr>
          <p:cNvPr id="15" name="object 15"/>
          <p:cNvSpPr txBox="1"/>
          <p:nvPr/>
        </p:nvSpPr>
        <p:spPr>
          <a:xfrm>
            <a:off x="5990148" y="1158986"/>
            <a:ext cx="2722245" cy="4279265"/>
          </a:xfrm>
          <a:prstGeom prst="rect">
            <a:avLst/>
          </a:prstGeom>
        </p:spPr>
        <p:txBody>
          <a:bodyPr vert="horz" wrap="square" lIns="0" tIns="12065" rIns="0" bIns="0" rtlCol="0">
            <a:spAutoFit/>
          </a:bodyPr>
          <a:lstStyle/>
          <a:p>
            <a:pPr marL="981710" marR="92710" indent="-794385">
              <a:spcBef>
                <a:spcPts val="95"/>
              </a:spcBef>
            </a:pPr>
            <a:r>
              <a:rPr sz="1600" b="1" spc="-5" dirty="0">
                <a:solidFill>
                  <a:prstClr val="black"/>
                </a:solidFill>
                <a:cs typeface="Calibri"/>
              </a:rPr>
              <a:t>Ministry of </a:t>
            </a:r>
            <a:r>
              <a:rPr sz="1600" b="1" spc="-10" dirty="0">
                <a:solidFill>
                  <a:prstClr val="black"/>
                </a:solidFill>
                <a:cs typeface="Calibri"/>
              </a:rPr>
              <a:t>Energy </a:t>
            </a:r>
            <a:r>
              <a:rPr sz="1600" b="1" spc="-5" dirty="0">
                <a:solidFill>
                  <a:prstClr val="black"/>
                </a:solidFill>
                <a:cs typeface="Calibri"/>
              </a:rPr>
              <a:t>&amp; </a:t>
            </a:r>
            <a:r>
              <a:rPr sz="1600" b="1" spc="-10" dirty="0">
                <a:solidFill>
                  <a:prstClr val="black"/>
                </a:solidFill>
                <a:cs typeface="Calibri"/>
              </a:rPr>
              <a:t>Mineral  </a:t>
            </a:r>
            <a:r>
              <a:rPr sz="1600" b="1" spc="-15" dirty="0">
                <a:solidFill>
                  <a:prstClr val="black"/>
                </a:solidFill>
                <a:cs typeface="Calibri"/>
              </a:rPr>
              <a:t>Resources</a:t>
            </a:r>
            <a:endParaRPr sz="1600">
              <a:solidFill>
                <a:prstClr val="black"/>
              </a:solidFill>
              <a:cs typeface="Calibri"/>
            </a:endParaRPr>
          </a:p>
          <a:p>
            <a:pPr marL="276225" marR="274320" indent="-172720">
              <a:spcBef>
                <a:spcPts val="10"/>
              </a:spcBef>
              <a:buFontTx/>
              <a:buAutoNum type="arabicPeriod"/>
              <a:tabLst>
                <a:tab pos="276860" algn="l"/>
              </a:tabLst>
            </a:pPr>
            <a:r>
              <a:rPr sz="1300" spc="-5" dirty="0">
                <a:solidFill>
                  <a:prstClr val="black"/>
                </a:solidFill>
                <a:cs typeface="Calibri"/>
              </a:rPr>
              <a:t>Electrical </a:t>
            </a:r>
            <a:r>
              <a:rPr sz="1300" spc="-10" dirty="0">
                <a:solidFill>
                  <a:prstClr val="black"/>
                </a:solidFill>
                <a:cs typeface="Calibri"/>
              </a:rPr>
              <a:t>power </a:t>
            </a:r>
            <a:r>
              <a:rPr sz="1300" spc="-5" dirty="0">
                <a:solidFill>
                  <a:prstClr val="black"/>
                </a:solidFill>
                <a:cs typeface="Calibri"/>
              </a:rPr>
              <a:t>supply business  license</a:t>
            </a:r>
            <a:endParaRPr sz="1300">
              <a:solidFill>
                <a:prstClr val="black"/>
              </a:solidFill>
              <a:cs typeface="Calibri"/>
            </a:endParaRPr>
          </a:p>
          <a:p>
            <a:pPr marL="276225" marR="5080" indent="-172720">
              <a:buFontTx/>
              <a:buAutoNum type="arabicPeriod"/>
              <a:tabLst>
                <a:tab pos="276860" algn="l"/>
              </a:tabLst>
            </a:pPr>
            <a:r>
              <a:rPr sz="1300" spc="-10" dirty="0">
                <a:solidFill>
                  <a:prstClr val="black"/>
                </a:solidFill>
                <a:cs typeface="Calibri"/>
              </a:rPr>
              <a:t>Operating Permit (Operation worthy  </a:t>
            </a:r>
            <a:r>
              <a:rPr sz="1300" spc="-5" dirty="0">
                <a:solidFill>
                  <a:prstClr val="black"/>
                </a:solidFill>
                <a:cs typeface="Calibri"/>
              </a:rPr>
              <a:t>Certificate –</a:t>
            </a:r>
            <a:r>
              <a:rPr sz="1300" spc="15" dirty="0">
                <a:solidFill>
                  <a:prstClr val="black"/>
                </a:solidFill>
                <a:cs typeface="Calibri"/>
              </a:rPr>
              <a:t> </a:t>
            </a:r>
            <a:r>
              <a:rPr sz="1300" spc="-10" dirty="0">
                <a:solidFill>
                  <a:prstClr val="black"/>
                </a:solidFill>
                <a:cs typeface="Calibri"/>
              </a:rPr>
              <a:t>SLO)</a:t>
            </a:r>
            <a:endParaRPr sz="1300">
              <a:solidFill>
                <a:prstClr val="black"/>
              </a:solidFill>
              <a:cs typeface="Calibri"/>
            </a:endParaRPr>
          </a:p>
          <a:p>
            <a:pPr marL="276225" indent="-173355">
              <a:spcBef>
                <a:spcPts val="5"/>
              </a:spcBef>
              <a:buFontTx/>
              <a:buAutoNum type="arabicPeriod"/>
              <a:tabLst>
                <a:tab pos="276860" algn="l"/>
              </a:tabLst>
            </a:pPr>
            <a:r>
              <a:rPr sz="1300" spc="-5" dirty="0">
                <a:solidFill>
                  <a:prstClr val="black"/>
                </a:solidFill>
                <a:cs typeface="Calibri"/>
              </a:rPr>
              <a:t>Determination of business</a:t>
            </a:r>
            <a:r>
              <a:rPr sz="1300" spc="75" dirty="0">
                <a:solidFill>
                  <a:prstClr val="black"/>
                </a:solidFill>
                <a:cs typeface="Calibri"/>
              </a:rPr>
              <a:t> </a:t>
            </a:r>
            <a:r>
              <a:rPr sz="1300" spc="-5" dirty="0">
                <a:solidFill>
                  <a:prstClr val="black"/>
                </a:solidFill>
                <a:cs typeface="Calibri"/>
              </a:rPr>
              <a:t>area</a:t>
            </a:r>
            <a:endParaRPr sz="1300">
              <a:solidFill>
                <a:prstClr val="black"/>
              </a:solidFill>
              <a:cs typeface="Calibri"/>
            </a:endParaRPr>
          </a:p>
          <a:p>
            <a:pPr marL="276225" marR="88265" indent="-172720">
              <a:buFontTx/>
              <a:buAutoNum type="arabicPeriod"/>
              <a:tabLst>
                <a:tab pos="276860" algn="l"/>
              </a:tabLst>
            </a:pPr>
            <a:r>
              <a:rPr sz="1300" spc="-5" dirty="0">
                <a:solidFill>
                  <a:prstClr val="black"/>
                </a:solidFill>
                <a:cs typeface="Calibri"/>
              </a:rPr>
              <a:t>Electrical </a:t>
            </a:r>
            <a:r>
              <a:rPr sz="1300" spc="-10" dirty="0">
                <a:solidFill>
                  <a:prstClr val="black"/>
                </a:solidFill>
                <a:cs typeface="Calibri"/>
              </a:rPr>
              <a:t>power </a:t>
            </a:r>
            <a:r>
              <a:rPr sz="1300" spc="-5" dirty="0">
                <a:solidFill>
                  <a:prstClr val="black"/>
                </a:solidFill>
                <a:cs typeface="Calibri"/>
              </a:rPr>
              <a:t>supporting service  business</a:t>
            </a:r>
            <a:r>
              <a:rPr sz="1300" spc="30" dirty="0">
                <a:solidFill>
                  <a:prstClr val="black"/>
                </a:solidFill>
                <a:cs typeface="Calibri"/>
              </a:rPr>
              <a:t> </a:t>
            </a:r>
            <a:r>
              <a:rPr sz="1300" spc="-5" dirty="0">
                <a:solidFill>
                  <a:prstClr val="black"/>
                </a:solidFill>
                <a:cs typeface="Calibri"/>
              </a:rPr>
              <a:t>license</a:t>
            </a:r>
            <a:endParaRPr sz="1300">
              <a:solidFill>
                <a:prstClr val="black"/>
              </a:solidFill>
              <a:cs typeface="Calibri"/>
            </a:endParaRPr>
          </a:p>
          <a:p>
            <a:pPr marL="276225" marR="105410" indent="-172720">
              <a:buFontTx/>
              <a:buAutoNum type="arabicPeriod"/>
              <a:tabLst>
                <a:tab pos="276860" algn="l"/>
              </a:tabLst>
            </a:pPr>
            <a:r>
              <a:rPr sz="1300" spc="-10" dirty="0">
                <a:solidFill>
                  <a:prstClr val="black"/>
                </a:solidFill>
                <a:cs typeface="Calibri"/>
              </a:rPr>
              <a:t>Cross </a:t>
            </a:r>
            <a:r>
              <a:rPr sz="1300" spc="-5" dirty="0">
                <a:solidFill>
                  <a:prstClr val="black"/>
                </a:solidFill>
                <a:cs typeface="Calibri"/>
              </a:rPr>
              <a:t>country </a:t>
            </a:r>
            <a:r>
              <a:rPr sz="1300" spc="-10" dirty="0">
                <a:solidFill>
                  <a:prstClr val="black"/>
                </a:solidFill>
                <a:cs typeface="Calibri"/>
              </a:rPr>
              <a:t>power sale </a:t>
            </a:r>
            <a:r>
              <a:rPr sz="1300" spc="-5" dirty="0">
                <a:solidFill>
                  <a:prstClr val="black"/>
                </a:solidFill>
                <a:cs typeface="Calibri"/>
              </a:rPr>
              <a:t>purchase  license</a:t>
            </a:r>
            <a:endParaRPr sz="1300">
              <a:solidFill>
                <a:prstClr val="black"/>
              </a:solidFill>
              <a:cs typeface="Calibri"/>
            </a:endParaRPr>
          </a:p>
          <a:p>
            <a:pPr marL="276225" marR="102870" indent="-172720">
              <a:buFontTx/>
              <a:buAutoNum type="arabicPeriod"/>
              <a:tabLst>
                <a:tab pos="276860" algn="l"/>
              </a:tabLst>
            </a:pPr>
            <a:r>
              <a:rPr sz="1300" spc="-10" dirty="0">
                <a:solidFill>
                  <a:prstClr val="black"/>
                </a:solidFill>
                <a:cs typeface="Calibri"/>
              </a:rPr>
              <a:t>Permit </a:t>
            </a:r>
            <a:r>
              <a:rPr sz="1300" spc="-15" dirty="0">
                <a:solidFill>
                  <a:prstClr val="black"/>
                </a:solidFill>
                <a:cs typeface="Calibri"/>
              </a:rPr>
              <a:t>for </a:t>
            </a:r>
            <a:r>
              <a:rPr sz="1300" spc="-10" dirty="0">
                <a:solidFill>
                  <a:prstClr val="black"/>
                </a:solidFill>
                <a:cs typeface="Calibri"/>
              </a:rPr>
              <a:t>utilization </a:t>
            </a:r>
            <a:r>
              <a:rPr sz="1300" spc="-5" dirty="0">
                <a:solidFill>
                  <a:prstClr val="black"/>
                </a:solidFill>
                <a:cs typeface="Calibri"/>
              </a:rPr>
              <a:t>of electrical  </a:t>
            </a:r>
            <a:r>
              <a:rPr sz="1300" spc="-10" dirty="0">
                <a:solidFill>
                  <a:prstClr val="black"/>
                </a:solidFill>
                <a:cs typeface="Calibri"/>
              </a:rPr>
              <a:t>power </a:t>
            </a:r>
            <a:r>
              <a:rPr sz="1300" spc="-5" dirty="0">
                <a:solidFill>
                  <a:prstClr val="black"/>
                </a:solidFill>
                <a:cs typeface="Calibri"/>
              </a:rPr>
              <a:t>grid </a:t>
            </a:r>
            <a:r>
              <a:rPr sz="1300" spc="-15" dirty="0">
                <a:solidFill>
                  <a:prstClr val="black"/>
                </a:solidFill>
                <a:cs typeface="Calibri"/>
              </a:rPr>
              <a:t>for </a:t>
            </a:r>
            <a:r>
              <a:rPr sz="1300" spc="-10" dirty="0">
                <a:solidFill>
                  <a:prstClr val="black"/>
                </a:solidFill>
                <a:cs typeface="Calibri"/>
              </a:rPr>
              <a:t>telecommunication,  </a:t>
            </a:r>
            <a:r>
              <a:rPr sz="1300" spc="-5" dirty="0">
                <a:solidFill>
                  <a:prstClr val="black"/>
                </a:solidFill>
                <a:cs typeface="Calibri"/>
              </a:rPr>
              <a:t>multimedia, and</a:t>
            </a:r>
            <a:r>
              <a:rPr sz="1300" spc="50" dirty="0">
                <a:solidFill>
                  <a:prstClr val="black"/>
                </a:solidFill>
                <a:cs typeface="Calibri"/>
              </a:rPr>
              <a:t> </a:t>
            </a:r>
            <a:r>
              <a:rPr sz="1300" spc="-10" dirty="0">
                <a:solidFill>
                  <a:prstClr val="black"/>
                </a:solidFill>
                <a:cs typeface="Calibri"/>
              </a:rPr>
              <a:t>informatics</a:t>
            </a:r>
            <a:endParaRPr sz="1300">
              <a:solidFill>
                <a:prstClr val="black"/>
              </a:solidFill>
              <a:cs typeface="Calibri"/>
            </a:endParaRPr>
          </a:p>
          <a:p>
            <a:pPr marL="276225" marR="664210" indent="-172720">
              <a:buFontTx/>
              <a:buAutoNum type="arabicPeriod"/>
              <a:tabLst>
                <a:tab pos="276860" algn="l"/>
              </a:tabLst>
            </a:pPr>
            <a:r>
              <a:rPr sz="1300" spc="-5" dirty="0">
                <a:solidFill>
                  <a:prstClr val="black"/>
                </a:solidFill>
                <a:cs typeface="Calibri"/>
              </a:rPr>
              <a:t>Assignment of geothermal  preliminary survey (PSP)</a:t>
            </a:r>
            <a:endParaRPr sz="1300">
              <a:solidFill>
                <a:prstClr val="black"/>
              </a:solidFill>
              <a:cs typeface="Calibri"/>
            </a:endParaRPr>
          </a:p>
          <a:p>
            <a:pPr marL="276225" indent="-173355">
              <a:buFontTx/>
              <a:buAutoNum type="arabicPeriod"/>
              <a:tabLst>
                <a:tab pos="276860" algn="l"/>
              </a:tabLst>
            </a:pPr>
            <a:r>
              <a:rPr sz="1300" spc="-5" dirty="0">
                <a:solidFill>
                  <a:prstClr val="black"/>
                </a:solidFill>
                <a:cs typeface="Calibri"/>
              </a:rPr>
              <a:t>Geothermal</a:t>
            </a:r>
            <a:r>
              <a:rPr sz="1300" spc="25" dirty="0">
                <a:solidFill>
                  <a:prstClr val="black"/>
                </a:solidFill>
                <a:cs typeface="Calibri"/>
              </a:rPr>
              <a:t> </a:t>
            </a:r>
            <a:r>
              <a:rPr sz="1300" spc="-5" dirty="0">
                <a:solidFill>
                  <a:prstClr val="black"/>
                </a:solidFill>
                <a:cs typeface="Calibri"/>
              </a:rPr>
              <a:t>license</a:t>
            </a:r>
            <a:endParaRPr sz="1300">
              <a:solidFill>
                <a:prstClr val="black"/>
              </a:solidFill>
              <a:cs typeface="Calibri"/>
            </a:endParaRPr>
          </a:p>
          <a:p>
            <a:pPr marL="276225" indent="-173355">
              <a:buFontTx/>
              <a:buAutoNum type="arabicPeriod"/>
              <a:tabLst>
                <a:tab pos="276860" algn="l"/>
              </a:tabLst>
            </a:pPr>
            <a:r>
              <a:rPr sz="1300" spc="-5" dirty="0">
                <a:solidFill>
                  <a:prstClr val="black"/>
                </a:solidFill>
                <a:cs typeface="Calibri"/>
              </a:rPr>
              <a:t>Geothermal supporting</a:t>
            </a:r>
            <a:r>
              <a:rPr sz="1300" spc="20" dirty="0">
                <a:solidFill>
                  <a:prstClr val="black"/>
                </a:solidFill>
                <a:cs typeface="Calibri"/>
              </a:rPr>
              <a:t> </a:t>
            </a:r>
            <a:r>
              <a:rPr sz="1300" spc="-5" dirty="0">
                <a:solidFill>
                  <a:prstClr val="black"/>
                </a:solidFill>
                <a:cs typeface="Calibri"/>
              </a:rPr>
              <a:t>business</a:t>
            </a:r>
            <a:endParaRPr sz="1300">
              <a:solidFill>
                <a:prstClr val="black"/>
              </a:solidFill>
              <a:cs typeface="Calibri"/>
            </a:endParaRPr>
          </a:p>
          <a:p>
            <a:pPr marL="276225"/>
            <a:r>
              <a:rPr sz="1300" spc="-10" dirty="0">
                <a:solidFill>
                  <a:prstClr val="black"/>
                </a:solidFill>
                <a:cs typeface="Calibri"/>
              </a:rPr>
              <a:t>approval</a:t>
            </a:r>
            <a:endParaRPr sz="1300">
              <a:solidFill>
                <a:prstClr val="black"/>
              </a:solidFill>
              <a:cs typeface="Calibri"/>
            </a:endParaRPr>
          </a:p>
          <a:p>
            <a:pPr marL="276225" marR="191770" indent="-264160">
              <a:spcBef>
                <a:spcPts val="5"/>
              </a:spcBef>
              <a:buFontTx/>
              <a:buAutoNum type="arabicPeriod" startAt="10"/>
              <a:tabLst>
                <a:tab pos="276860" algn="l"/>
              </a:tabLst>
            </a:pPr>
            <a:r>
              <a:rPr sz="1300" spc="-5" dirty="0">
                <a:solidFill>
                  <a:prstClr val="black"/>
                </a:solidFill>
                <a:cs typeface="Calibri"/>
              </a:rPr>
              <a:t>Geothermal </a:t>
            </a:r>
            <a:r>
              <a:rPr sz="1300" spc="-10" dirty="0">
                <a:solidFill>
                  <a:prstClr val="black"/>
                </a:solidFill>
                <a:cs typeface="Calibri"/>
              </a:rPr>
              <a:t>explosive warehouse  utilization</a:t>
            </a:r>
            <a:r>
              <a:rPr sz="1300" spc="25" dirty="0">
                <a:solidFill>
                  <a:prstClr val="black"/>
                </a:solidFill>
                <a:cs typeface="Calibri"/>
              </a:rPr>
              <a:t> </a:t>
            </a:r>
            <a:r>
              <a:rPr sz="1300" spc="-5" dirty="0">
                <a:solidFill>
                  <a:prstClr val="black"/>
                </a:solidFill>
                <a:cs typeface="Calibri"/>
              </a:rPr>
              <a:t>permit</a:t>
            </a:r>
            <a:endParaRPr sz="1300">
              <a:solidFill>
                <a:prstClr val="black"/>
              </a:solidFill>
              <a:cs typeface="Calibri"/>
            </a:endParaRPr>
          </a:p>
        </p:txBody>
      </p:sp>
      <p:sp>
        <p:nvSpPr>
          <p:cNvPr id="18" name="object 18"/>
          <p:cNvSpPr txBox="1"/>
          <p:nvPr/>
        </p:nvSpPr>
        <p:spPr>
          <a:xfrm>
            <a:off x="8898890" y="6540728"/>
            <a:ext cx="102870" cy="127635"/>
          </a:xfrm>
          <a:prstGeom prst="rect">
            <a:avLst/>
          </a:prstGeom>
        </p:spPr>
        <p:txBody>
          <a:bodyPr vert="horz" wrap="square" lIns="0" tIns="0" rIns="0" bIns="0" rtlCol="0">
            <a:spAutoFit/>
          </a:bodyPr>
          <a:lstStyle/>
          <a:p>
            <a:pPr marL="25400">
              <a:lnSpc>
                <a:spcPts val="865"/>
              </a:lnSpc>
            </a:pPr>
            <a:fld id="{81D60167-4931-47E6-BA6A-407CBD079E47}" type="slidenum">
              <a:rPr sz="800" dirty="0">
                <a:solidFill>
                  <a:srgbClr val="7E7E7E"/>
                </a:solidFill>
                <a:cs typeface="Calibri"/>
              </a:rPr>
              <a:pPr marL="25400">
                <a:lnSpc>
                  <a:spcPts val="865"/>
                </a:lnSpc>
              </a:pPr>
              <a:t>35</a:t>
            </a:fld>
            <a:endParaRPr sz="800">
              <a:solidFill>
                <a:prstClr val="black"/>
              </a:solidFill>
              <a:cs typeface="Calibri"/>
            </a:endParaRPr>
          </a:p>
        </p:txBody>
      </p:sp>
      <p:sp>
        <p:nvSpPr>
          <p:cNvPr id="16" name="object 16"/>
          <p:cNvSpPr txBox="1"/>
          <p:nvPr/>
        </p:nvSpPr>
        <p:spPr>
          <a:xfrm>
            <a:off x="271719" y="5069975"/>
            <a:ext cx="2895600" cy="926536"/>
          </a:xfrm>
          <a:prstGeom prst="rect">
            <a:avLst/>
          </a:prstGeom>
          <a:solidFill>
            <a:schemeClr val="bg1">
              <a:lumMod val="85000"/>
            </a:schemeClr>
          </a:solidFill>
        </p:spPr>
        <p:txBody>
          <a:bodyPr vert="horz" wrap="square" lIns="0" tIns="33655" rIns="0" bIns="0" rtlCol="0">
            <a:spAutoFit/>
          </a:bodyPr>
          <a:lstStyle/>
          <a:p>
            <a:pPr marL="514350" marR="501015" indent="-9525">
              <a:spcBef>
                <a:spcPts val="265"/>
              </a:spcBef>
            </a:pPr>
            <a:r>
              <a:rPr sz="1600" b="1" spc="-5" dirty="0">
                <a:solidFill>
                  <a:prstClr val="black"/>
                </a:solidFill>
                <a:cs typeface="Calibri"/>
              </a:rPr>
              <a:t>Ministry </a:t>
            </a:r>
            <a:r>
              <a:rPr sz="1600" b="1" spc="-5" dirty="0" smtClean="0">
                <a:solidFill>
                  <a:prstClr val="black"/>
                </a:solidFill>
                <a:cs typeface="Calibri"/>
              </a:rPr>
              <a:t>of</a:t>
            </a:r>
            <a:r>
              <a:rPr lang="en-US" sz="1600" b="1" spc="-5" dirty="0" smtClean="0">
                <a:solidFill>
                  <a:prstClr val="black"/>
                </a:solidFill>
                <a:cs typeface="Calibri"/>
              </a:rPr>
              <a:t> Land and </a:t>
            </a:r>
            <a:r>
              <a:rPr sz="1600" b="1" spc="-5" dirty="0" smtClean="0">
                <a:solidFill>
                  <a:prstClr val="black"/>
                </a:solidFill>
                <a:cs typeface="Calibri"/>
              </a:rPr>
              <a:t>Spatial</a:t>
            </a:r>
            <a:r>
              <a:rPr lang="en-US" sz="1600" b="1" spc="-5" dirty="0" smtClean="0">
                <a:solidFill>
                  <a:prstClr val="black"/>
                </a:solidFill>
                <a:cs typeface="Calibri"/>
              </a:rPr>
              <a:t> Planning</a:t>
            </a:r>
            <a:r>
              <a:rPr sz="1600" b="1" spc="-5" dirty="0" smtClean="0">
                <a:solidFill>
                  <a:prstClr val="black"/>
                </a:solidFill>
                <a:cs typeface="Calibri"/>
              </a:rPr>
              <a:t>/BPN</a:t>
            </a:r>
            <a:endParaRPr sz="1600" dirty="0">
              <a:solidFill>
                <a:prstClr val="black"/>
              </a:solidFill>
              <a:cs typeface="Calibri"/>
            </a:endParaRPr>
          </a:p>
          <a:p>
            <a:pPr marL="90805">
              <a:spcBef>
                <a:spcPts val="10"/>
              </a:spcBef>
            </a:pPr>
            <a:r>
              <a:rPr sz="1300" spc="-5" dirty="0">
                <a:solidFill>
                  <a:prstClr val="black"/>
                </a:solidFill>
                <a:cs typeface="Calibri"/>
              </a:rPr>
              <a:t>1. </a:t>
            </a:r>
            <a:r>
              <a:rPr sz="1300" spc="-10" dirty="0">
                <a:solidFill>
                  <a:prstClr val="black"/>
                </a:solidFill>
                <a:cs typeface="Calibri"/>
              </a:rPr>
              <a:t>Recommendation </a:t>
            </a:r>
            <a:r>
              <a:rPr sz="1300" spc="-15" dirty="0">
                <a:solidFill>
                  <a:prstClr val="black"/>
                </a:solidFill>
                <a:cs typeface="Calibri"/>
              </a:rPr>
              <a:t>for </a:t>
            </a:r>
            <a:r>
              <a:rPr sz="1300" spc="-5" dirty="0">
                <a:solidFill>
                  <a:prstClr val="black"/>
                </a:solidFill>
                <a:cs typeface="Calibri"/>
              </a:rPr>
              <a:t>application</a:t>
            </a:r>
            <a:r>
              <a:rPr sz="1300" spc="-35" dirty="0">
                <a:solidFill>
                  <a:prstClr val="black"/>
                </a:solidFill>
                <a:cs typeface="Calibri"/>
              </a:rPr>
              <a:t> </a:t>
            </a:r>
            <a:r>
              <a:rPr sz="1300" spc="-10" dirty="0">
                <a:solidFill>
                  <a:prstClr val="black"/>
                </a:solidFill>
                <a:cs typeface="Calibri"/>
              </a:rPr>
              <a:t>of</a:t>
            </a:r>
            <a:endParaRPr sz="1300" dirty="0">
              <a:solidFill>
                <a:prstClr val="black"/>
              </a:solidFill>
              <a:cs typeface="Calibri"/>
            </a:endParaRPr>
          </a:p>
          <a:p>
            <a:pPr marL="273685">
              <a:spcBef>
                <a:spcPts val="5"/>
              </a:spcBef>
            </a:pPr>
            <a:r>
              <a:rPr sz="1300" spc="-5" dirty="0">
                <a:solidFill>
                  <a:prstClr val="black"/>
                </a:solidFill>
                <a:cs typeface="Calibri"/>
              </a:rPr>
              <a:t>land</a:t>
            </a:r>
            <a:r>
              <a:rPr sz="1300" spc="15" dirty="0">
                <a:solidFill>
                  <a:prstClr val="black"/>
                </a:solidFill>
                <a:cs typeface="Calibri"/>
              </a:rPr>
              <a:t> </a:t>
            </a:r>
            <a:r>
              <a:rPr sz="1300" spc="-5" dirty="0">
                <a:solidFill>
                  <a:prstClr val="black"/>
                </a:solidFill>
                <a:cs typeface="Calibri"/>
              </a:rPr>
              <a:t>right</a:t>
            </a:r>
            <a:endParaRPr sz="1300" dirty="0">
              <a:solidFill>
                <a:prstClr val="black"/>
              </a:solidFill>
              <a:cs typeface="Calibri"/>
            </a:endParaRPr>
          </a:p>
        </p:txBody>
      </p:sp>
      <p:sp>
        <p:nvSpPr>
          <p:cNvPr id="20" name="object 4"/>
          <p:cNvSpPr txBox="1"/>
          <p:nvPr/>
        </p:nvSpPr>
        <p:spPr>
          <a:xfrm>
            <a:off x="271719" y="377584"/>
            <a:ext cx="6521197" cy="553998"/>
          </a:xfrm>
          <a:prstGeom prst="rect">
            <a:avLst/>
          </a:prstGeom>
          <a:solidFill>
            <a:schemeClr val="bg1"/>
          </a:solidFill>
        </p:spPr>
        <p:txBody>
          <a:bodyPr vert="horz" wrap="square" lIns="0" tIns="0" rIns="0" bIns="0" rtlCol="0">
            <a:spAutoFit/>
          </a:bodyPr>
          <a:lstStyle/>
          <a:p>
            <a:pPr marL="12700" marR="5080">
              <a:lnSpc>
                <a:spcPct val="100000"/>
              </a:lnSpc>
            </a:pPr>
            <a:r>
              <a:rPr lang="en-US" sz="3600" b="1" spc="114" dirty="0" smtClean="0">
                <a:solidFill>
                  <a:srgbClr val="E9B420"/>
                </a:solidFill>
                <a:latin typeface="Trueno" panose="00000500000000000000" pitchFamily="50" charset="0"/>
                <a:cs typeface="Tahoma"/>
              </a:rPr>
              <a:t>Role of Institution</a:t>
            </a:r>
            <a:endParaRPr lang="en-US" sz="3600" b="1" spc="114" dirty="0">
              <a:solidFill>
                <a:srgbClr val="E9B420"/>
              </a:solidFill>
              <a:latin typeface="Trueno" panose="00000500000000000000" pitchFamily="50" charset="0"/>
              <a:cs typeface="Tahoma"/>
            </a:endParaRPr>
          </a:p>
        </p:txBody>
      </p:sp>
    </p:spTree>
    <p:extLst>
      <p:ext uri="{BB962C8B-B14F-4D97-AF65-F5344CB8AC3E}">
        <p14:creationId xmlns:p14="http://schemas.microsoft.com/office/powerpoint/2010/main" val="36761086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871086" y="6276301"/>
            <a:ext cx="273148" cy="318282"/>
          </a:xfrm>
          <a:custGeom>
            <a:avLst/>
            <a:gdLst/>
            <a:ahLst/>
            <a:cxnLst/>
            <a:rect l="l" t="t" r="r" b="b"/>
            <a:pathLst>
              <a:path w="295909" h="344804">
                <a:moveTo>
                  <a:pt x="0" y="344424"/>
                </a:moveTo>
                <a:lnTo>
                  <a:pt x="295655" y="344424"/>
                </a:lnTo>
                <a:lnTo>
                  <a:pt x="295655" y="0"/>
                </a:lnTo>
                <a:lnTo>
                  <a:pt x="0" y="0"/>
                </a:lnTo>
                <a:lnTo>
                  <a:pt x="0" y="344424"/>
                </a:lnTo>
                <a:close/>
              </a:path>
            </a:pathLst>
          </a:custGeom>
          <a:solidFill>
            <a:srgbClr val="F2F2F2"/>
          </a:solidFill>
        </p:spPr>
        <p:txBody>
          <a:bodyPr wrap="square" lIns="0" tIns="0" rIns="0" bIns="0" rtlCol="0"/>
          <a:lstStyle/>
          <a:p>
            <a:endParaRPr sz="1662">
              <a:solidFill>
                <a:prstClr val="black"/>
              </a:solidFill>
            </a:endParaRPr>
          </a:p>
        </p:txBody>
      </p:sp>
      <p:sp>
        <p:nvSpPr>
          <p:cNvPr id="5" name="object 5"/>
          <p:cNvSpPr txBox="1">
            <a:spLocks noGrp="1"/>
          </p:cNvSpPr>
          <p:nvPr>
            <p:ph type="title"/>
          </p:nvPr>
        </p:nvSpPr>
        <p:spPr>
          <a:xfrm>
            <a:off x="502604" y="327074"/>
            <a:ext cx="7435405" cy="523388"/>
          </a:xfrm>
          <a:prstGeom prst="rect">
            <a:avLst/>
          </a:prstGeom>
        </p:spPr>
        <p:txBody>
          <a:bodyPr vert="horz" wrap="square" lIns="0" tIns="11723" rIns="0" bIns="0" rtlCol="0">
            <a:spAutoFit/>
          </a:bodyPr>
          <a:lstStyle/>
          <a:p>
            <a:pPr marL="11723" marR="4689">
              <a:spcBef>
                <a:spcPts val="92"/>
              </a:spcBef>
            </a:pPr>
            <a:r>
              <a:rPr sz="1662" spc="-5" dirty="0"/>
              <a:t>Reformations along </a:t>
            </a:r>
            <a:r>
              <a:rPr sz="1662" dirty="0"/>
              <a:t>the </a:t>
            </a:r>
            <a:r>
              <a:rPr sz="1662" spc="-5" dirty="0"/>
              <a:t>project </a:t>
            </a:r>
            <a:r>
              <a:rPr sz="1662" dirty="0"/>
              <a:t>life </a:t>
            </a:r>
            <a:r>
              <a:rPr sz="1662" spc="-9" dirty="0"/>
              <a:t>cycle </a:t>
            </a:r>
            <a:r>
              <a:rPr sz="1662" spc="-5" dirty="0"/>
              <a:t>aim </a:t>
            </a:r>
            <a:r>
              <a:rPr sz="1662" dirty="0"/>
              <a:t>to </a:t>
            </a:r>
            <a:r>
              <a:rPr sz="1662" spc="-5" dirty="0"/>
              <a:t>encourage and </a:t>
            </a:r>
            <a:r>
              <a:rPr sz="1662" spc="-9" dirty="0"/>
              <a:t>accelerate  </a:t>
            </a:r>
            <a:r>
              <a:rPr sz="1662" spc="-5" dirty="0"/>
              <a:t>infrastructure projects using </a:t>
            </a:r>
            <a:r>
              <a:rPr sz="1662" dirty="0"/>
              <a:t>the </a:t>
            </a:r>
            <a:r>
              <a:rPr sz="1662" spc="-5" dirty="0"/>
              <a:t>Public </a:t>
            </a:r>
            <a:r>
              <a:rPr sz="1662" spc="-9" dirty="0"/>
              <a:t>Private </a:t>
            </a:r>
            <a:r>
              <a:rPr sz="1662" spc="-5" dirty="0"/>
              <a:t>Partnership (PPP)</a:t>
            </a:r>
            <a:r>
              <a:rPr sz="1662" spc="55" dirty="0"/>
              <a:t> </a:t>
            </a:r>
            <a:r>
              <a:rPr sz="1662" spc="-9" dirty="0"/>
              <a:t>scheme</a:t>
            </a:r>
            <a:endParaRPr sz="1662"/>
          </a:p>
        </p:txBody>
      </p:sp>
      <p:sp>
        <p:nvSpPr>
          <p:cNvPr id="6" name="object 6"/>
          <p:cNvSpPr txBox="1"/>
          <p:nvPr/>
        </p:nvSpPr>
        <p:spPr>
          <a:xfrm>
            <a:off x="2672862" y="1178170"/>
            <a:ext cx="3798277" cy="233166"/>
          </a:xfrm>
          <a:prstGeom prst="rect">
            <a:avLst/>
          </a:prstGeom>
          <a:solidFill>
            <a:srgbClr val="FAC090"/>
          </a:solidFill>
          <a:ln w="9144">
            <a:solidFill>
              <a:srgbClr val="E46C0A"/>
            </a:solidFill>
          </a:ln>
        </p:spPr>
        <p:txBody>
          <a:bodyPr vert="horz" wrap="square" lIns="0" tIns="33997" rIns="0" bIns="0" rtlCol="0">
            <a:spAutoFit/>
          </a:bodyPr>
          <a:lstStyle/>
          <a:p>
            <a:pPr marL="732124">
              <a:spcBef>
                <a:spcPts val="268"/>
              </a:spcBef>
            </a:pPr>
            <a:r>
              <a:rPr sz="1292" spc="-5" dirty="0">
                <a:solidFill>
                  <a:srgbClr val="808080"/>
                </a:solidFill>
                <a:latin typeface="Arial"/>
                <a:cs typeface="Arial"/>
              </a:rPr>
              <a:t>GOVERNMENT </a:t>
            </a:r>
            <a:r>
              <a:rPr sz="1292" dirty="0">
                <a:solidFill>
                  <a:srgbClr val="808080"/>
                </a:solidFill>
                <a:latin typeface="Arial"/>
                <a:cs typeface="Arial"/>
              </a:rPr>
              <a:t>OF</a:t>
            </a:r>
            <a:r>
              <a:rPr sz="1292" spc="-51" dirty="0">
                <a:solidFill>
                  <a:srgbClr val="808080"/>
                </a:solidFill>
                <a:latin typeface="Arial"/>
                <a:cs typeface="Arial"/>
              </a:rPr>
              <a:t> </a:t>
            </a:r>
            <a:r>
              <a:rPr sz="1292" dirty="0">
                <a:solidFill>
                  <a:srgbClr val="808080"/>
                </a:solidFill>
                <a:latin typeface="Arial"/>
                <a:cs typeface="Arial"/>
              </a:rPr>
              <a:t>INDONESIA</a:t>
            </a:r>
            <a:endParaRPr sz="1292">
              <a:solidFill>
                <a:prstClr val="black"/>
              </a:solidFill>
              <a:latin typeface="Arial"/>
              <a:cs typeface="Arial"/>
            </a:endParaRPr>
          </a:p>
        </p:txBody>
      </p:sp>
      <p:sp>
        <p:nvSpPr>
          <p:cNvPr id="7" name="object 7"/>
          <p:cNvSpPr/>
          <p:nvPr/>
        </p:nvSpPr>
        <p:spPr>
          <a:xfrm>
            <a:off x="434692" y="2752344"/>
            <a:ext cx="1458937" cy="297180"/>
          </a:xfrm>
          <a:custGeom>
            <a:avLst/>
            <a:gdLst/>
            <a:ahLst/>
            <a:cxnLst/>
            <a:rect l="l" t="t" r="r" b="b"/>
            <a:pathLst>
              <a:path w="1580514" h="321944">
                <a:moveTo>
                  <a:pt x="0" y="0"/>
                </a:moveTo>
                <a:lnTo>
                  <a:pt x="1419606" y="0"/>
                </a:lnTo>
                <a:lnTo>
                  <a:pt x="1580388" y="160782"/>
                </a:lnTo>
                <a:lnTo>
                  <a:pt x="1419606" y="321564"/>
                </a:lnTo>
                <a:lnTo>
                  <a:pt x="0" y="321564"/>
                </a:lnTo>
                <a:lnTo>
                  <a:pt x="0" y="0"/>
                </a:lnTo>
                <a:close/>
              </a:path>
            </a:pathLst>
          </a:custGeom>
          <a:ln w="9144">
            <a:solidFill>
              <a:srgbClr val="E46C0A"/>
            </a:solidFill>
            <a:prstDash val="dot"/>
          </a:ln>
        </p:spPr>
        <p:txBody>
          <a:bodyPr wrap="square" lIns="0" tIns="0" rIns="0" bIns="0" rtlCol="0"/>
          <a:lstStyle/>
          <a:p>
            <a:endParaRPr sz="1662">
              <a:solidFill>
                <a:prstClr val="black"/>
              </a:solidFill>
            </a:endParaRPr>
          </a:p>
        </p:txBody>
      </p:sp>
      <p:sp>
        <p:nvSpPr>
          <p:cNvPr id="8" name="object 8"/>
          <p:cNvSpPr txBox="1"/>
          <p:nvPr/>
        </p:nvSpPr>
        <p:spPr>
          <a:xfrm>
            <a:off x="807231" y="2787537"/>
            <a:ext cx="753794" cy="182333"/>
          </a:xfrm>
          <a:prstGeom prst="rect">
            <a:avLst/>
          </a:prstGeom>
        </p:spPr>
        <p:txBody>
          <a:bodyPr vert="horz" wrap="square" lIns="0" tIns="11723" rIns="0" bIns="0" rtlCol="0">
            <a:spAutoFit/>
          </a:bodyPr>
          <a:lstStyle/>
          <a:p>
            <a:pPr marL="11723">
              <a:spcBef>
                <a:spcPts val="92"/>
              </a:spcBef>
            </a:pPr>
            <a:r>
              <a:rPr sz="1108" spc="-5" dirty="0">
                <a:solidFill>
                  <a:prstClr val="black"/>
                </a:solidFill>
                <a:latin typeface="Arial"/>
                <a:cs typeface="Arial"/>
              </a:rPr>
              <a:t>Preparation</a:t>
            </a:r>
            <a:endParaRPr sz="1108">
              <a:solidFill>
                <a:prstClr val="black"/>
              </a:solidFill>
              <a:latin typeface="Arial"/>
              <a:cs typeface="Arial"/>
            </a:endParaRPr>
          </a:p>
        </p:txBody>
      </p:sp>
      <p:sp>
        <p:nvSpPr>
          <p:cNvPr id="9" name="object 9"/>
          <p:cNvSpPr/>
          <p:nvPr/>
        </p:nvSpPr>
        <p:spPr>
          <a:xfrm>
            <a:off x="1927273" y="2752344"/>
            <a:ext cx="5365652" cy="297180"/>
          </a:xfrm>
          <a:custGeom>
            <a:avLst/>
            <a:gdLst/>
            <a:ahLst/>
            <a:cxnLst/>
            <a:rect l="l" t="t" r="r" b="b"/>
            <a:pathLst>
              <a:path w="5812790" h="321944">
                <a:moveTo>
                  <a:pt x="0" y="0"/>
                </a:moveTo>
                <a:lnTo>
                  <a:pt x="5651754" y="0"/>
                </a:lnTo>
                <a:lnTo>
                  <a:pt x="5812536" y="160782"/>
                </a:lnTo>
                <a:lnTo>
                  <a:pt x="5651754" y="321564"/>
                </a:lnTo>
                <a:lnTo>
                  <a:pt x="0" y="321564"/>
                </a:lnTo>
                <a:lnTo>
                  <a:pt x="160782" y="160782"/>
                </a:lnTo>
                <a:lnTo>
                  <a:pt x="0" y="0"/>
                </a:lnTo>
                <a:close/>
              </a:path>
            </a:pathLst>
          </a:custGeom>
          <a:ln w="9144">
            <a:solidFill>
              <a:srgbClr val="E46C0A"/>
            </a:solidFill>
            <a:prstDash val="dot"/>
          </a:ln>
        </p:spPr>
        <p:txBody>
          <a:bodyPr wrap="square" lIns="0" tIns="0" rIns="0" bIns="0" rtlCol="0"/>
          <a:lstStyle/>
          <a:p>
            <a:endParaRPr sz="1662">
              <a:solidFill>
                <a:prstClr val="black"/>
              </a:solidFill>
            </a:endParaRPr>
          </a:p>
        </p:txBody>
      </p:sp>
      <p:sp>
        <p:nvSpPr>
          <p:cNvPr id="10" name="object 10"/>
          <p:cNvSpPr txBox="1"/>
          <p:nvPr/>
        </p:nvSpPr>
        <p:spPr>
          <a:xfrm>
            <a:off x="4160790" y="2779858"/>
            <a:ext cx="1039251" cy="182333"/>
          </a:xfrm>
          <a:prstGeom prst="rect">
            <a:avLst/>
          </a:prstGeom>
        </p:spPr>
        <p:txBody>
          <a:bodyPr vert="horz" wrap="square" lIns="0" tIns="11723" rIns="0" bIns="0" rtlCol="0">
            <a:spAutoFit/>
          </a:bodyPr>
          <a:lstStyle/>
          <a:p>
            <a:pPr marL="11723">
              <a:spcBef>
                <a:spcPts val="92"/>
              </a:spcBef>
            </a:pPr>
            <a:r>
              <a:rPr sz="1108" spc="-5" dirty="0">
                <a:solidFill>
                  <a:prstClr val="black"/>
                </a:solidFill>
                <a:latin typeface="Arial"/>
                <a:cs typeface="Arial"/>
              </a:rPr>
              <a:t>Bidding</a:t>
            </a:r>
            <a:r>
              <a:rPr sz="1108" spc="-60" dirty="0">
                <a:solidFill>
                  <a:prstClr val="black"/>
                </a:solidFill>
                <a:latin typeface="Arial"/>
                <a:cs typeface="Arial"/>
              </a:rPr>
              <a:t> </a:t>
            </a:r>
            <a:r>
              <a:rPr sz="1108" spc="-5" dirty="0">
                <a:solidFill>
                  <a:prstClr val="black"/>
                </a:solidFill>
                <a:latin typeface="Arial"/>
                <a:cs typeface="Arial"/>
              </a:rPr>
              <a:t>Process</a:t>
            </a:r>
            <a:endParaRPr sz="1108">
              <a:solidFill>
                <a:prstClr val="black"/>
              </a:solidFill>
              <a:latin typeface="Arial"/>
              <a:cs typeface="Arial"/>
            </a:endParaRPr>
          </a:p>
        </p:txBody>
      </p:sp>
      <p:sp>
        <p:nvSpPr>
          <p:cNvPr id="11" name="object 11"/>
          <p:cNvSpPr/>
          <p:nvPr/>
        </p:nvSpPr>
        <p:spPr>
          <a:xfrm>
            <a:off x="7247674" y="2752343"/>
            <a:ext cx="1477108" cy="281354"/>
          </a:xfrm>
          <a:custGeom>
            <a:avLst/>
            <a:gdLst/>
            <a:ahLst/>
            <a:cxnLst/>
            <a:rect l="l" t="t" r="r" b="b"/>
            <a:pathLst>
              <a:path w="1600200" h="304800">
                <a:moveTo>
                  <a:pt x="0" y="0"/>
                </a:moveTo>
                <a:lnTo>
                  <a:pt x="1447800" y="0"/>
                </a:lnTo>
                <a:lnTo>
                  <a:pt x="1600200" y="152400"/>
                </a:lnTo>
                <a:lnTo>
                  <a:pt x="1447800" y="304800"/>
                </a:lnTo>
                <a:lnTo>
                  <a:pt x="0" y="304800"/>
                </a:lnTo>
                <a:lnTo>
                  <a:pt x="152400" y="152400"/>
                </a:lnTo>
                <a:lnTo>
                  <a:pt x="0" y="0"/>
                </a:lnTo>
                <a:close/>
              </a:path>
            </a:pathLst>
          </a:custGeom>
          <a:ln w="9144">
            <a:solidFill>
              <a:srgbClr val="E46C0A"/>
            </a:solidFill>
            <a:prstDash val="dot"/>
          </a:ln>
        </p:spPr>
        <p:txBody>
          <a:bodyPr wrap="square" lIns="0" tIns="0" rIns="0" bIns="0" rtlCol="0"/>
          <a:lstStyle/>
          <a:p>
            <a:endParaRPr sz="1662">
              <a:solidFill>
                <a:prstClr val="black"/>
              </a:solidFill>
            </a:endParaRPr>
          </a:p>
        </p:txBody>
      </p:sp>
      <p:sp>
        <p:nvSpPr>
          <p:cNvPr id="12" name="object 12"/>
          <p:cNvSpPr txBox="1"/>
          <p:nvPr/>
        </p:nvSpPr>
        <p:spPr>
          <a:xfrm>
            <a:off x="7523285" y="2791698"/>
            <a:ext cx="815925" cy="182333"/>
          </a:xfrm>
          <a:prstGeom prst="rect">
            <a:avLst/>
          </a:prstGeom>
        </p:spPr>
        <p:txBody>
          <a:bodyPr vert="horz" wrap="square" lIns="0" tIns="11723" rIns="0" bIns="0" rtlCol="0">
            <a:spAutoFit/>
          </a:bodyPr>
          <a:lstStyle/>
          <a:p>
            <a:pPr marL="11723">
              <a:spcBef>
                <a:spcPts val="92"/>
              </a:spcBef>
            </a:pPr>
            <a:r>
              <a:rPr sz="1108" spc="-5" dirty="0">
                <a:solidFill>
                  <a:prstClr val="black"/>
                </a:solidFill>
                <a:latin typeface="Arial"/>
                <a:cs typeface="Arial"/>
              </a:rPr>
              <a:t>Construction</a:t>
            </a:r>
            <a:endParaRPr sz="1108">
              <a:solidFill>
                <a:prstClr val="black"/>
              </a:solidFill>
              <a:latin typeface="Arial"/>
              <a:cs typeface="Arial"/>
            </a:endParaRPr>
          </a:p>
        </p:txBody>
      </p:sp>
      <p:sp>
        <p:nvSpPr>
          <p:cNvPr id="13" name="object 13"/>
          <p:cNvSpPr/>
          <p:nvPr/>
        </p:nvSpPr>
        <p:spPr>
          <a:xfrm>
            <a:off x="1939934" y="1970180"/>
            <a:ext cx="1067972" cy="686972"/>
          </a:xfrm>
          <a:custGeom>
            <a:avLst/>
            <a:gdLst/>
            <a:ahLst/>
            <a:cxnLst/>
            <a:rect l="l" t="t" r="r" b="b"/>
            <a:pathLst>
              <a:path w="1156970" h="744219">
                <a:moveTo>
                  <a:pt x="1032763" y="0"/>
                </a:moveTo>
                <a:lnTo>
                  <a:pt x="123952" y="0"/>
                </a:lnTo>
                <a:lnTo>
                  <a:pt x="75705" y="9741"/>
                </a:lnTo>
                <a:lnTo>
                  <a:pt x="36306" y="36306"/>
                </a:lnTo>
                <a:lnTo>
                  <a:pt x="9741" y="75705"/>
                </a:lnTo>
                <a:lnTo>
                  <a:pt x="0" y="123951"/>
                </a:lnTo>
                <a:lnTo>
                  <a:pt x="0" y="619759"/>
                </a:lnTo>
                <a:lnTo>
                  <a:pt x="9741" y="668006"/>
                </a:lnTo>
                <a:lnTo>
                  <a:pt x="36306" y="707405"/>
                </a:lnTo>
                <a:lnTo>
                  <a:pt x="75705" y="733970"/>
                </a:lnTo>
                <a:lnTo>
                  <a:pt x="123952" y="743711"/>
                </a:lnTo>
                <a:lnTo>
                  <a:pt x="1032763" y="743711"/>
                </a:lnTo>
                <a:lnTo>
                  <a:pt x="1081010" y="733970"/>
                </a:lnTo>
                <a:lnTo>
                  <a:pt x="1120409" y="707405"/>
                </a:lnTo>
                <a:lnTo>
                  <a:pt x="1146974" y="668006"/>
                </a:lnTo>
                <a:lnTo>
                  <a:pt x="1156716" y="619759"/>
                </a:lnTo>
                <a:lnTo>
                  <a:pt x="1156716" y="123951"/>
                </a:lnTo>
                <a:lnTo>
                  <a:pt x="1146974" y="75705"/>
                </a:lnTo>
                <a:lnTo>
                  <a:pt x="1120409" y="36306"/>
                </a:lnTo>
                <a:lnTo>
                  <a:pt x="1081010" y="9741"/>
                </a:lnTo>
                <a:lnTo>
                  <a:pt x="1032763" y="0"/>
                </a:lnTo>
                <a:close/>
              </a:path>
            </a:pathLst>
          </a:custGeom>
          <a:solidFill>
            <a:srgbClr val="808080"/>
          </a:solidFill>
        </p:spPr>
        <p:txBody>
          <a:bodyPr wrap="square" lIns="0" tIns="0" rIns="0" bIns="0" rtlCol="0"/>
          <a:lstStyle/>
          <a:p>
            <a:endParaRPr sz="1662">
              <a:solidFill>
                <a:prstClr val="black"/>
              </a:solidFill>
            </a:endParaRPr>
          </a:p>
        </p:txBody>
      </p:sp>
      <p:sp>
        <p:nvSpPr>
          <p:cNvPr id="14" name="object 14"/>
          <p:cNvSpPr txBox="1"/>
          <p:nvPr/>
        </p:nvSpPr>
        <p:spPr>
          <a:xfrm>
            <a:off x="2024869" y="2041164"/>
            <a:ext cx="809478" cy="523324"/>
          </a:xfrm>
          <a:prstGeom prst="rect">
            <a:avLst/>
          </a:prstGeom>
        </p:spPr>
        <p:txBody>
          <a:bodyPr vert="horz" wrap="square" lIns="0" tIns="11723" rIns="0" bIns="0" rtlCol="0">
            <a:spAutoFit/>
          </a:bodyPr>
          <a:lstStyle/>
          <a:p>
            <a:pPr marL="11723" marR="4689" algn="ctr">
              <a:spcBef>
                <a:spcPts val="92"/>
              </a:spcBef>
            </a:pPr>
            <a:r>
              <a:rPr sz="1108" spc="-9" dirty="0">
                <a:solidFill>
                  <a:srgbClr val="FFFFFF"/>
                </a:solidFill>
                <a:latin typeface="Arial"/>
                <a:cs typeface="Arial"/>
              </a:rPr>
              <a:t>Viability</a:t>
            </a:r>
            <a:r>
              <a:rPr sz="1108" spc="-60" dirty="0">
                <a:solidFill>
                  <a:srgbClr val="FFFFFF"/>
                </a:solidFill>
                <a:latin typeface="Arial"/>
                <a:cs typeface="Arial"/>
              </a:rPr>
              <a:t> </a:t>
            </a:r>
            <a:r>
              <a:rPr sz="1108" spc="-5" dirty="0">
                <a:solidFill>
                  <a:srgbClr val="FFFFFF"/>
                </a:solidFill>
                <a:latin typeface="Arial"/>
                <a:cs typeface="Arial"/>
              </a:rPr>
              <a:t>Gap  Funding  (VGF)</a:t>
            </a:r>
            <a:endParaRPr sz="1108">
              <a:solidFill>
                <a:prstClr val="black"/>
              </a:solidFill>
              <a:latin typeface="Arial"/>
              <a:cs typeface="Arial"/>
            </a:endParaRPr>
          </a:p>
        </p:txBody>
      </p:sp>
      <p:sp>
        <p:nvSpPr>
          <p:cNvPr id="15" name="object 15"/>
          <p:cNvSpPr/>
          <p:nvPr/>
        </p:nvSpPr>
        <p:spPr>
          <a:xfrm>
            <a:off x="3063943" y="1965959"/>
            <a:ext cx="1152378" cy="694006"/>
          </a:xfrm>
          <a:custGeom>
            <a:avLst/>
            <a:gdLst/>
            <a:ahLst/>
            <a:cxnLst/>
            <a:rect l="l" t="t" r="r" b="b"/>
            <a:pathLst>
              <a:path w="1248410" h="751839">
                <a:moveTo>
                  <a:pt x="1122934" y="0"/>
                </a:moveTo>
                <a:lnTo>
                  <a:pt x="125222" y="0"/>
                </a:lnTo>
                <a:lnTo>
                  <a:pt x="76482" y="9839"/>
                </a:lnTo>
                <a:lnTo>
                  <a:pt x="36679" y="36674"/>
                </a:lnTo>
                <a:lnTo>
                  <a:pt x="9841" y="76477"/>
                </a:lnTo>
                <a:lnTo>
                  <a:pt x="0" y="125222"/>
                </a:lnTo>
                <a:lnTo>
                  <a:pt x="0" y="626097"/>
                </a:lnTo>
                <a:lnTo>
                  <a:pt x="9841" y="674843"/>
                </a:lnTo>
                <a:lnTo>
                  <a:pt x="36679" y="714651"/>
                </a:lnTo>
                <a:lnTo>
                  <a:pt x="76482" y="741490"/>
                </a:lnTo>
                <a:lnTo>
                  <a:pt x="125222" y="751332"/>
                </a:lnTo>
                <a:lnTo>
                  <a:pt x="1122934" y="751332"/>
                </a:lnTo>
                <a:lnTo>
                  <a:pt x="1171673" y="741490"/>
                </a:lnTo>
                <a:lnTo>
                  <a:pt x="1211476" y="714651"/>
                </a:lnTo>
                <a:lnTo>
                  <a:pt x="1238314" y="674843"/>
                </a:lnTo>
                <a:lnTo>
                  <a:pt x="1248156" y="626097"/>
                </a:lnTo>
                <a:lnTo>
                  <a:pt x="1248156" y="125222"/>
                </a:lnTo>
                <a:lnTo>
                  <a:pt x="1238314" y="76477"/>
                </a:lnTo>
                <a:lnTo>
                  <a:pt x="1211476" y="36674"/>
                </a:lnTo>
                <a:lnTo>
                  <a:pt x="1171673" y="9839"/>
                </a:lnTo>
                <a:lnTo>
                  <a:pt x="1122934" y="0"/>
                </a:lnTo>
                <a:close/>
              </a:path>
            </a:pathLst>
          </a:custGeom>
          <a:solidFill>
            <a:srgbClr val="808080"/>
          </a:solidFill>
        </p:spPr>
        <p:txBody>
          <a:bodyPr wrap="square" lIns="0" tIns="0" rIns="0" bIns="0" rtlCol="0"/>
          <a:lstStyle/>
          <a:p>
            <a:endParaRPr sz="1662">
              <a:solidFill>
                <a:prstClr val="black"/>
              </a:solidFill>
            </a:endParaRPr>
          </a:p>
        </p:txBody>
      </p:sp>
      <p:sp>
        <p:nvSpPr>
          <p:cNvPr id="16" name="object 16"/>
          <p:cNvSpPr/>
          <p:nvPr/>
        </p:nvSpPr>
        <p:spPr>
          <a:xfrm>
            <a:off x="3145536" y="2085534"/>
            <a:ext cx="989428" cy="426720"/>
          </a:xfrm>
          <a:custGeom>
            <a:avLst/>
            <a:gdLst/>
            <a:ahLst/>
            <a:cxnLst/>
            <a:rect l="l" t="t" r="r" b="b"/>
            <a:pathLst>
              <a:path w="1071879" h="462280">
                <a:moveTo>
                  <a:pt x="0" y="0"/>
                </a:moveTo>
                <a:lnTo>
                  <a:pt x="1071372" y="0"/>
                </a:lnTo>
                <a:lnTo>
                  <a:pt x="1071372" y="461772"/>
                </a:lnTo>
                <a:lnTo>
                  <a:pt x="0" y="461772"/>
                </a:lnTo>
                <a:lnTo>
                  <a:pt x="0" y="0"/>
                </a:lnTo>
                <a:close/>
              </a:path>
            </a:pathLst>
          </a:custGeom>
          <a:solidFill>
            <a:srgbClr val="808080"/>
          </a:solidFill>
        </p:spPr>
        <p:txBody>
          <a:bodyPr wrap="square" lIns="0" tIns="0" rIns="0" bIns="0" rtlCol="0"/>
          <a:lstStyle/>
          <a:p>
            <a:endParaRPr sz="1662">
              <a:solidFill>
                <a:prstClr val="black"/>
              </a:solidFill>
            </a:endParaRPr>
          </a:p>
        </p:txBody>
      </p:sp>
      <p:sp>
        <p:nvSpPr>
          <p:cNvPr id="17" name="object 17"/>
          <p:cNvSpPr txBox="1"/>
          <p:nvPr/>
        </p:nvSpPr>
        <p:spPr>
          <a:xfrm>
            <a:off x="3294008" y="2111502"/>
            <a:ext cx="691662" cy="352828"/>
          </a:xfrm>
          <a:prstGeom prst="rect">
            <a:avLst/>
          </a:prstGeom>
        </p:spPr>
        <p:txBody>
          <a:bodyPr vert="horz" wrap="square" lIns="0" tIns="11723" rIns="0" bIns="0" rtlCol="0">
            <a:spAutoFit/>
          </a:bodyPr>
          <a:lstStyle/>
          <a:p>
            <a:pPr marL="184643" marR="4689" indent="-173506">
              <a:spcBef>
                <a:spcPts val="92"/>
              </a:spcBef>
            </a:pPr>
            <a:r>
              <a:rPr sz="1108" dirty="0">
                <a:solidFill>
                  <a:srgbClr val="FFFFFF"/>
                </a:solidFill>
                <a:latin typeface="Arial"/>
                <a:cs typeface="Arial"/>
              </a:rPr>
              <a:t>G</a:t>
            </a:r>
            <a:r>
              <a:rPr sz="1108" spc="-5" dirty="0">
                <a:solidFill>
                  <a:srgbClr val="FFFFFF"/>
                </a:solidFill>
                <a:latin typeface="Arial"/>
                <a:cs typeface="Arial"/>
              </a:rPr>
              <a:t>ua</a:t>
            </a:r>
            <a:r>
              <a:rPr sz="1108" spc="-9" dirty="0">
                <a:solidFill>
                  <a:srgbClr val="FFFFFF"/>
                </a:solidFill>
                <a:latin typeface="Arial"/>
                <a:cs typeface="Arial"/>
              </a:rPr>
              <a:t>r</a:t>
            </a:r>
            <a:r>
              <a:rPr sz="1108" spc="-5" dirty="0">
                <a:solidFill>
                  <a:srgbClr val="FFFFFF"/>
                </a:solidFill>
                <a:latin typeface="Arial"/>
                <a:cs typeface="Arial"/>
              </a:rPr>
              <a:t>antee  Fund</a:t>
            </a:r>
            <a:endParaRPr sz="1108">
              <a:solidFill>
                <a:prstClr val="black"/>
              </a:solidFill>
              <a:latin typeface="Arial"/>
              <a:cs typeface="Arial"/>
            </a:endParaRPr>
          </a:p>
        </p:txBody>
      </p:sp>
      <p:sp>
        <p:nvSpPr>
          <p:cNvPr id="18" name="object 18"/>
          <p:cNvSpPr/>
          <p:nvPr/>
        </p:nvSpPr>
        <p:spPr>
          <a:xfrm>
            <a:off x="7372877" y="1970180"/>
            <a:ext cx="1101969" cy="686972"/>
          </a:xfrm>
          <a:custGeom>
            <a:avLst/>
            <a:gdLst/>
            <a:ahLst/>
            <a:cxnLst/>
            <a:rect l="l" t="t" r="r" b="b"/>
            <a:pathLst>
              <a:path w="1193800" h="744219">
                <a:moveTo>
                  <a:pt x="1069340" y="0"/>
                </a:moveTo>
                <a:lnTo>
                  <a:pt x="123952" y="0"/>
                </a:lnTo>
                <a:lnTo>
                  <a:pt x="75705" y="9741"/>
                </a:lnTo>
                <a:lnTo>
                  <a:pt x="36306" y="36306"/>
                </a:lnTo>
                <a:lnTo>
                  <a:pt x="9741" y="75705"/>
                </a:lnTo>
                <a:lnTo>
                  <a:pt x="0" y="123951"/>
                </a:lnTo>
                <a:lnTo>
                  <a:pt x="0" y="619759"/>
                </a:lnTo>
                <a:lnTo>
                  <a:pt x="9741" y="668006"/>
                </a:lnTo>
                <a:lnTo>
                  <a:pt x="36306" y="707405"/>
                </a:lnTo>
                <a:lnTo>
                  <a:pt x="75705" y="733970"/>
                </a:lnTo>
                <a:lnTo>
                  <a:pt x="123952" y="743711"/>
                </a:lnTo>
                <a:lnTo>
                  <a:pt x="1069340" y="743711"/>
                </a:lnTo>
                <a:lnTo>
                  <a:pt x="1117586" y="733970"/>
                </a:lnTo>
                <a:lnTo>
                  <a:pt x="1156985" y="707405"/>
                </a:lnTo>
                <a:lnTo>
                  <a:pt x="1183550" y="668006"/>
                </a:lnTo>
                <a:lnTo>
                  <a:pt x="1193292" y="619759"/>
                </a:lnTo>
                <a:lnTo>
                  <a:pt x="1193292" y="123951"/>
                </a:lnTo>
                <a:lnTo>
                  <a:pt x="1183550" y="75705"/>
                </a:lnTo>
                <a:lnTo>
                  <a:pt x="1156985" y="36306"/>
                </a:lnTo>
                <a:lnTo>
                  <a:pt x="1117586" y="9741"/>
                </a:lnTo>
                <a:lnTo>
                  <a:pt x="1069340" y="0"/>
                </a:lnTo>
                <a:close/>
              </a:path>
            </a:pathLst>
          </a:custGeom>
          <a:solidFill>
            <a:srgbClr val="808080"/>
          </a:solidFill>
        </p:spPr>
        <p:txBody>
          <a:bodyPr wrap="square" lIns="0" tIns="0" rIns="0" bIns="0" rtlCol="0"/>
          <a:lstStyle/>
          <a:p>
            <a:endParaRPr sz="1662">
              <a:solidFill>
                <a:prstClr val="black"/>
              </a:solidFill>
            </a:endParaRPr>
          </a:p>
        </p:txBody>
      </p:sp>
      <p:sp>
        <p:nvSpPr>
          <p:cNvPr id="19" name="object 19"/>
          <p:cNvSpPr txBox="1"/>
          <p:nvPr/>
        </p:nvSpPr>
        <p:spPr>
          <a:xfrm>
            <a:off x="7575065" y="2041164"/>
            <a:ext cx="703971" cy="352828"/>
          </a:xfrm>
          <a:prstGeom prst="rect">
            <a:avLst/>
          </a:prstGeom>
        </p:spPr>
        <p:txBody>
          <a:bodyPr vert="horz" wrap="square" lIns="0" tIns="11723" rIns="0" bIns="0" rtlCol="0">
            <a:spAutoFit/>
          </a:bodyPr>
          <a:lstStyle/>
          <a:p>
            <a:pPr marL="11723" marR="4689" indent="182885">
              <a:spcBef>
                <a:spcPts val="92"/>
              </a:spcBef>
            </a:pPr>
            <a:r>
              <a:rPr sz="1108" spc="-5" dirty="0">
                <a:solidFill>
                  <a:srgbClr val="FFFFFF"/>
                </a:solidFill>
                <a:latin typeface="Arial"/>
                <a:cs typeface="Arial"/>
              </a:rPr>
              <a:t>Land  </a:t>
            </a:r>
            <a:r>
              <a:rPr sz="1108" dirty="0">
                <a:solidFill>
                  <a:srgbClr val="FFFFFF"/>
                </a:solidFill>
                <a:latin typeface="Arial"/>
                <a:cs typeface="Arial"/>
              </a:rPr>
              <a:t>Ac</a:t>
            </a:r>
            <a:r>
              <a:rPr sz="1108" spc="-14" dirty="0">
                <a:solidFill>
                  <a:srgbClr val="FFFFFF"/>
                </a:solidFill>
                <a:latin typeface="Arial"/>
                <a:cs typeface="Arial"/>
              </a:rPr>
              <a:t>q</a:t>
            </a:r>
            <a:r>
              <a:rPr sz="1108" spc="-5" dirty="0">
                <a:solidFill>
                  <a:srgbClr val="FFFFFF"/>
                </a:solidFill>
                <a:latin typeface="Arial"/>
                <a:cs typeface="Arial"/>
              </a:rPr>
              <a:t>u</a:t>
            </a:r>
            <a:r>
              <a:rPr sz="1108" spc="-9" dirty="0">
                <a:solidFill>
                  <a:srgbClr val="FFFFFF"/>
                </a:solidFill>
                <a:latin typeface="Arial"/>
                <a:cs typeface="Arial"/>
              </a:rPr>
              <a:t>i</a:t>
            </a:r>
            <a:r>
              <a:rPr sz="1108" spc="-5" dirty="0">
                <a:solidFill>
                  <a:srgbClr val="FFFFFF"/>
                </a:solidFill>
                <a:latin typeface="Arial"/>
                <a:cs typeface="Arial"/>
              </a:rPr>
              <a:t>si</a:t>
            </a:r>
            <a:r>
              <a:rPr sz="1108" dirty="0">
                <a:solidFill>
                  <a:srgbClr val="FFFFFF"/>
                </a:solidFill>
                <a:latin typeface="Arial"/>
                <a:cs typeface="Arial"/>
              </a:rPr>
              <a:t>t</a:t>
            </a:r>
            <a:r>
              <a:rPr sz="1108" spc="-9" dirty="0">
                <a:solidFill>
                  <a:srgbClr val="FFFFFF"/>
                </a:solidFill>
                <a:latin typeface="Arial"/>
                <a:cs typeface="Arial"/>
              </a:rPr>
              <a:t>i</a:t>
            </a:r>
            <a:r>
              <a:rPr sz="1108" spc="-5" dirty="0">
                <a:solidFill>
                  <a:srgbClr val="FFFFFF"/>
                </a:solidFill>
                <a:latin typeface="Arial"/>
                <a:cs typeface="Arial"/>
              </a:rPr>
              <a:t>on</a:t>
            </a:r>
            <a:endParaRPr sz="1108">
              <a:solidFill>
                <a:prstClr val="black"/>
              </a:solidFill>
              <a:latin typeface="Arial"/>
              <a:cs typeface="Arial"/>
            </a:endParaRPr>
          </a:p>
        </p:txBody>
      </p:sp>
      <p:sp>
        <p:nvSpPr>
          <p:cNvPr id="20" name="object 20"/>
          <p:cNvSpPr/>
          <p:nvPr/>
        </p:nvSpPr>
        <p:spPr>
          <a:xfrm>
            <a:off x="4389119" y="1970180"/>
            <a:ext cx="1350498" cy="686972"/>
          </a:xfrm>
          <a:custGeom>
            <a:avLst/>
            <a:gdLst/>
            <a:ahLst/>
            <a:cxnLst/>
            <a:rect l="l" t="t" r="r" b="b"/>
            <a:pathLst>
              <a:path w="1463039" h="744219">
                <a:moveTo>
                  <a:pt x="1339088" y="0"/>
                </a:moveTo>
                <a:lnTo>
                  <a:pt x="123952" y="0"/>
                </a:lnTo>
                <a:lnTo>
                  <a:pt x="75705" y="9741"/>
                </a:lnTo>
                <a:lnTo>
                  <a:pt x="36306" y="36306"/>
                </a:lnTo>
                <a:lnTo>
                  <a:pt x="9741" y="75705"/>
                </a:lnTo>
                <a:lnTo>
                  <a:pt x="0" y="123951"/>
                </a:lnTo>
                <a:lnTo>
                  <a:pt x="0" y="619747"/>
                </a:lnTo>
                <a:lnTo>
                  <a:pt x="9741" y="668000"/>
                </a:lnTo>
                <a:lnTo>
                  <a:pt x="36306" y="707404"/>
                </a:lnTo>
                <a:lnTo>
                  <a:pt x="75705" y="733970"/>
                </a:lnTo>
                <a:lnTo>
                  <a:pt x="123952" y="743711"/>
                </a:lnTo>
                <a:lnTo>
                  <a:pt x="1339088" y="743711"/>
                </a:lnTo>
                <a:lnTo>
                  <a:pt x="1387334" y="733970"/>
                </a:lnTo>
                <a:lnTo>
                  <a:pt x="1426733" y="707404"/>
                </a:lnTo>
                <a:lnTo>
                  <a:pt x="1453298" y="668000"/>
                </a:lnTo>
                <a:lnTo>
                  <a:pt x="1463040" y="619747"/>
                </a:lnTo>
                <a:lnTo>
                  <a:pt x="1463040" y="123951"/>
                </a:lnTo>
                <a:lnTo>
                  <a:pt x="1453298" y="75705"/>
                </a:lnTo>
                <a:lnTo>
                  <a:pt x="1426733" y="36306"/>
                </a:lnTo>
                <a:lnTo>
                  <a:pt x="1387334" y="9741"/>
                </a:lnTo>
                <a:lnTo>
                  <a:pt x="1339088" y="0"/>
                </a:lnTo>
                <a:close/>
              </a:path>
            </a:pathLst>
          </a:custGeom>
          <a:solidFill>
            <a:srgbClr val="808080"/>
          </a:solidFill>
        </p:spPr>
        <p:txBody>
          <a:bodyPr wrap="square" lIns="0" tIns="0" rIns="0" bIns="0" rtlCol="0"/>
          <a:lstStyle/>
          <a:p>
            <a:endParaRPr sz="1662">
              <a:solidFill>
                <a:prstClr val="black"/>
              </a:solidFill>
            </a:endParaRPr>
          </a:p>
        </p:txBody>
      </p:sp>
      <p:sp>
        <p:nvSpPr>
          <p:cNvPr id="21" name="object 21"/>
          <p:cNvSpPr txBox="1"/>
          <p:nvPr/>
        </p:nvSpPr>
        <p:spPr>
          <a:xfrm>
            <a:off x="4642185" y="2126156"/>
            <a:ext cx="829994" cy="182333"/>
          </a:xfrm>
          <a:prstGeom prst="rect">
            <a:avLst/>
          </a:prstGeom>
        </p:spPr>
        <p:txBody>
          <a:bodyPr vert="horz" wrap="square" lIns="0" tIns="11723" rIns="0" bIns="0" rtlCol="0">
            <a:spAutoFit/>
          </a:bodyPr>
          <a:lstStyle/>
          <a:p>
            <a:pPr marL="11723">
              <a:spcBef>
                <a:spcPts val="92"/>
              </a:spcBef>
            </a:pPr>
            <a:r>
              <a:rPr sz="1108" spc="-42" dirty="0">
                <a:solidFill>
                  <a:srgbClr val="FFFFFF"/>
                </a:solidFill>
                <a:latin typeface="Arial"/>
                <a:cs typeface="Arial"/>
              </a:rPr>
              <a:t>Tax</a:t>
            </a:r>
            <a:r>
              <a:rPr sz="1108" spc="-55" dirty="0">
                <a:solidFill>
                  <a:srgbClr val="FFFFFF"/>
                </a:solidFill>
                <a:latin typeface="Arial"/>
                <a:cs typeface="Arial"/>
              </a:rPr>
              <a:t> </a:t>
            </a:r>
            <a:r>
              <a:rPr sz="1108" spc="-5" dirty="0">
                <a:solidFill>
                  <a:srgbClr val="FFFFFF"/>
                </a:solidFill>
                <a:latin typeface="Arial"/>
                <a:cs typeface="Arial"/>
              </a:rPr>
              <a:t>Facilities</a:t>
            </a:r>
            <a:endParaRPr sz="1108">
              <a:solidFill>
                <a:prstClr val="black"/>
              </a:solidFill>
              <a:latin typeface="Arial"/>
              <a:cs typeface="Arial"/>
            </a:endParaRPr>
          </a:p>
        </p:txBody>
      </p:sp>
      <p:sp>
        <p:nvSpPr>
          <p:cNvPr id="22" name="object 22"/>
          <p:cNvSpPr/>
          <p:nvPr/>
        </p:nvSpPr>
        <p:spPr>
          <a:xfrm>
            <a:off x="5800110" y="1970180"/>
            <a:ext cx="1242646" cy="686972"/>
          </a:xfrm>
          <a:custGeom>
            <a:avLst/>
            <a:gdLst/>
            <a:ahLst/>
            <a:cxnLst/>
            <a:rect l="l" t="t" r="r" b="b"/>
            <a:pathLst>
              <a:path w="1346200" h="744219">
                <a:moveTo>
                  <a:pt x="1221740" y="0"/>
                </a:moveTo>
                <a:lnTo>
                  <a:pt x="123952" y="0"/>
                </a:lnTo>
                <a:lnTo>
                  <a:pt x="75705" y="9741"/>
                </a:lnTo>
                <a:lnTo>
                  <a:pt x="36306" y="36306"/>
                </a:lnTo>
                <a:lnTo>
                  <a:pt x="9741" y="75705"/>
                </a:lnTo>
                <a:lnTo>
                  <a:pt x="0" y="123951"/>
                </a:lnTo>
                <a:lnTo>
                  <a:pt x="0" y="619759"/>
                </a:lnTo>
                <a:lnTo>
                  <a:pt x="9741" y="668006"/>
                </a:lnTo>
                <a:lnTo>
                  <a:pt x="36306" y="707405"/>
                </a:lnTo>
                <a:lnTo>
                  <a:pt x="75705" y="733970"/>
                </a:lnTo>
                <a:lnTo>
                  <a:pt x="123952" y="743711"/>
                </a:lnTo>
                <a:lnTo>
                  <a:pt x="1221740" y="743711"/>
                </a:lnTo>
                <a:lnTo>
                  <a:pt x="1269986" y="733970"/>
                </a:lnTo>
                <a:lnTo>
                  <a:pt x="1309385" y="707405"/>
                </a:lnTo>
                <a:lnTo>
                  <a:pt x="1335950" y="668006"/>
                </a:lnTo>
                <a:lnTo>
                  <a:pt x="1345692" y="619759"/>
                </a:lnTo>
                <a:lnTo>
                  <a:pt x="1345692" y="123951"/>
                </a:lnTo>
                <a:lnTo>
                  <a:pt x="1335950" y="75705"/>
                </a:lnTo>
                <a:lnTo>
                  <a:pt x="1309385" y="36306"/>
                </a:lnTo>
                <a:lnTo>
                  <a:pt x="1269986" y="9741"/>
                </a:lnTo>
                <a:lnTo>
                  <a:pt x="1221740" y="0"/>
                </a:lnTo>
                <a:close/>
              </a:path>
            </a:pathLst>
          </a:custGeom>
          <a:solidFill>
            <a:srgbClr val="808080"/>
          </a:solidFill>
        </p:spPr>
        <p:txBody>
          <a:bodyPr wrap="square" lIns="0" tIns="0" rIns="0" bIns="0" rtlCol="0"/>
          <a:lstStyle/>
          <a:p>
            <a:endParaRPr sz="1662">
              <a:solidFill>
                <a:prstClr val="black"/>
              </a:solidFill>
            </a:endParaRPr>
          </a:p>
        </p:txBody>
      </p:sp>
      <p:sp>
        <p:nvSpPr>
          <p:cNvPr id="23" name="object 23"/>
          <p:cNvSpPr txBox="1"/>
          <p:nvPr/>
        </p:nvSpPr>
        <p:spPr>
          <a:xfrm>
            <a:off x="6079904" y="2126156"/>
            <a:ext cx="684628" cy="352828"/>
          </a:xfrm>
          <a:prstGeom prst="rect">
            <a:avLst/>
          </a:prstGeom>
        </p:spPr>
        <p:txBody>
          <a:bodyPr vert="horz" wrap="square" lIns="0" tIns="11723" rIns="0" bIns="0" rtlCol="0">
            <a:spAutoFit/>
          </a:bodyPr>
          <a:lstStyle/>
          <a:p>
            <a:pPr marL="63306" marR="4689" indent="-52169">
              <a:spcBef>
                <a:spcPts val="92"/>
              </a:spcBef>
            </a:pPr>
            <a:r>
              <a:rPr sz="1108" spc="-23" dirty="0">
                <a:solidFill>
                  <a:srgbClr val="FFFFFF"/>
                </a:solidFill>
                <a:latin typeface="Arial"/>
                <a:cs typeface="Arial"/>
              </a:rPr>
              <a:t>A</a:t>
            </a:r>
            <a:r>
              <a:rPr sz="1108" spc="-14" dirty="0">
                <a:solidFill>
                  <a:srgbClr val="FFFFFF"/>
                </a:solidFill>
                <a:latin typeface="Arial"/>
                <a:cs typeface="Arial"/>
              </a:rPr>
              <a:t>v</a:t>
            </a:r>
            <a:r>
              <a:rPr sz="1108" spc="-5" dirty="0">
                <a:solidFill>
                  <a:srgbClr val="FFFFFF"/>
                </a:solidFill>
                <a:latin typeface="Arial"/>
                <a:cs typeface="Arial"/>
              </a:rPr>
              <a:t>a</a:t>
            </a:r>
            <a:r>
              <a:rPr sz="1108" spc="-9" dirty="0">
                <a:solidFill>
                  <a:srgbClr val="FFFFFF"/>
                </a:solidFill>
                <a:latin typeface="Arial"/>
                <a:cs typeface="Arial"/>
              </a:rPr>
              <a:t>il</a:t>
            </a:r>
            <a:r>
              <a:rPr sz="1108" spc="-5" dirty="0">
                <a:solidFill>
                  <a:srgbClr val="FFFFFF"/>
                </a:solidFill>
                <a:latin typeface="Arial"/>
                <a:cs typeface="Arial"/>
              </a:rPr>
              <a:t>ab</a:t>
            </a:r>
            <a:r>
              <a:rPr sz="1108" spc="-9" dirty="0">
                <a:solidFill>
                  <a:srgbClr val="FFFFFF"/>
                </a:solidFill>
                <a:latin typeface="Arial"/>
                <a:cs typeface="Arial"/>
              </a:rPr>
              <a:t>ili</a:t>
            </a:r>
            <a:r>
              <a:rPr sz="1108" spc="-5" dirty="0">
                <a:solidFill>
                  <a:srgbClr val="FFFFFF"/>
                </a:solidFill>
                <a:latin typeface="Arial"/>
                <a:cs typeface="Arial"/>
              </a:rPr>
              <a:t>t</a:t>
            </a:r>
            <a:r>
              <a:rPr sz="1108" dirty="0">
                <a:solidFill>
                  <a:srgbClr val="FFFFFF"/>
                </a:solidFill>
                <a:latin typeface="Arial"/>
                <a:cs typeface="Arial"/>
              </a:rPr>
              <a:t>y  </a:t>
            </a:r>
            <a:r>
              <a:rPr sz="1108" spc="-5" dirty="0">
                <a:solidFill>
                  <a:srgbClr val="FFFFFF"/>
                </a:solidFill>
                <a:latin typeface="Arial"/>
                <a:cs typeface="Arial"/>
              </a:rPr>
              <a:t>Payment</a:t>
            </a:r>
            <a:endParaRPr sz="1108">
              <a:solidFill>
                <a:prstClr val="black"/>
              </a:solidFill>
              <a:latin typeface="Arial"/>
              <a:cs typeface="Arial"/>
            </a:endParaRPr>
          </a:p>
        </p:txBody>
      </p:sp>
      <p:sp>
        <p:nvSpPr>
          <p:cNvPr id="24" name="object 24"/>
          <p:cNvSpPr txBox="1"/>
          <p:nvPr/>
        </p:nvSpPr>
        <p:spPr>
          <a:xfrm>
            <a:off x="626013" y="3177189"/>
            <a:ext cx="984738" cy="2615909"/>
          </a:xfrm>
          <a:prstGeom prst="rect">
            <a:avLst/>
          </a:prstGeom>
          <a:ln w="3175">
            <a:solidFill>
              <a:srgbClr val="E46C0A"/>
            </a:solidFill>
          </a:ln>
        </p:spPr>
        <p:txBody>
          <a:bodyPr vert="horz" wrap="square" lIns="0" tIns="38100" rIns="0" bIns="0" rtlCol="0">
            <a:spAutoFit/>
          </a:bodyPr>
          <a:lstStyle/>
          <a:p>
            <a:pPr marL="69168" marR="84994">
              <a:spcBef>
                <a:spcPts val="300"/>
              </a:spcBef>
            </a:pPr>
            <a:r>
              <a:rPr sz="1015" dirty="0">
                <a:solidFill>
                  <a:prstClr val="black"/>
                </a:solidFill>
                <a:latin typeface="Arial"/>
                <a:cs typeface="Arial"/>
              </a:rPr>
              <a:t>A </a:t>
            </a:r>
            <a:r>
              <a:rPr sz="1015" spc="-5" dirty="0">
                <a:solidFill>
                  <a:prstClr val="black"/>
                </a:solidFill>
                <a:latin typeface="Arial"/>
                <a:cs typeface="Arial"/>
              </a:rPr>
              <a:t>facility  contributing </a:t>
            </a:r>
            <a:r>
              <a:rPr sz="1015" dirty="0">
                <a:solidFill>
                  <a:prstClr val="black"/>
                </a:solidFill>
                <a:latin typeface="Arial"/>
                <a:cs typeface="Arial"/>
              </a:rPr>
              <a:t>to  </a:t>
            </a:r>
            <a:r>
              <a:rPr sz="1015" spc="-5" dirty="0">
                <a:solidFill>
                  <a:prstClr val="black"/>
                </a:solidFill>
                <a:latin typeface="Arial"/>
                <a:cs typeface="Arial"/>
              </a:rPr>
              <a:t>assist </a:t>
            </a:r>
            <a:r>
              <a:rPr sz="1015" dirty="0">
                <a:solidFill>
                  <a:prstClr val="black"/>
                </a:solidFill>
                <a:latin typeface="Arial"/>
                <a:cs typeface="Arial"/>
              </a:rPr>
              <a:t>GCA</a:t>
            </a:r>
            <a:r>
              <a:rPr sz="1015" spc="-78" dirty="0">
                <a:solidFill>
                  <a:prstClr val="black"/>
                </a:solidFill>
                <a:latin typeface="Arial"/>
                <a:cs typeface="Arial"/>
              </a:rPr>
              <a:t> </a:t>
            </a:r>
            <a:r>
              <a:rPr sz="1015" spc="-5" dirty="0">
                <a:solidFill>
                  <a:prstClr val="black"/>
                </a:solidFill>
                <a:latin typeface="Arial"/>
                <a:cs typeface="Arial"/>
              </a:rPr>
              <a:t>on  PPP </a:t>
            </a:r>
            <a:r>
              <a:rPr sz="1015" dirty="0">
                <a:solidFill>
                  <a:prstClr val="black"/>
                </a:solidFill>
                <a:latin typeface="Arial"/>
                <a:cs typeface="Arial"/>
              </a:rPr>
              <a:t>project  </a:t>
            </a:r>
            <a:r>
              <a:rPr sz="1015" spc="-5" dirty="0">
                <a:solidFill>
                  <a:prstClr val="black"/>
                </a:solidFill>
                <a:latin typeface="Arial"/>
                <a:cs typeface="Arial"/>
              </a:rPr>
              <a:t>preparation  (PDF&amp;TA)</a:t>
            </a:r>
            <a:endParaRPr sz="1015">
              <a:solidFill>
                <a:prstClr val="black"/>
              </a:solidFill>
              <a:latin typeface="Arial"/>
              <a:cs typeface="Arial"/>
            </a:endParaRPr>
          </a:p>
          <a:p>
            <a:endParaRPr sz="1108">
              <a:solidFill>
                <a:prstClr val="black"/>
              </a:solidFill>
              <a:latin typeface="Times New Roman"/>
              <a:cs typeface="Times New Roman"/>
            </a:endParaRPr>
          </a:p>
          <a:p>
            <a:pPr>
              <a:spcBef>
                <a:spcPts val="14"/>
              </a:spcBef>
            </a:pPr>
            <a:endParaRPr sz="1431">
              <a:solidFill>
                <a:prstClr val="black"/>
              </a:solidFill>
              <a:latin typeface="Times New Roman"/>
              <a:cs typeface="Times New Roman"/>
            </a:endParaRPr>
          </a:p>
          <a:p>
            <a:pPr marL="65651" marR="295429"/>
            <a:r>
              <a:rPr sz="1015" spc="-5" dirty="0">
                <a:solidFill>
                  <a:srgbClr val="808080"/>
                </a:solidFill>
                <a:latin typeface="Arial"/>
                <a:cs typeface="Arial"/>
              </a:rPr>
              <a:t>Managing  entity:  </a:t>
            </a:r>
            <a:r>
              <a:rPr sz="1015" spc="-5" dirty="0">
                <a:solidFill>
                  <a:prstClr val="black"/>
                </a:solidFill>
                <a:latin typeface="Arial"/>
                <a:cs typeface="Arial"/>
              </a:rPr>
              <a:t>KPPIP,</a:t>
            </a:r>
            <a:r>
              <a:rPr sz="1015" spc="-69" dirty="0">
                <a:solidFill>
                  <a:prstClr val="black"/>
                </a:solidFill>
                <a:latin typeface="Arial"/>
                <a:cs typeface="Arial"/>
              </a:rPr>
              <a:t> </a:t>
            </a:r>
            <a:r>
              <a:rPr sz="1015" spc="-5" dirty="0">
                <a:solidFill>
                  <a:prstClr val="black"/>
                </a:solidFill>
                <a:latin typeface="Arial"/>
                <a:cs typeface="Arial"/>
              </a:rPr>
              <a:t>PT</a:t>
            </a:r>
            <a:endParaRPr sz="1015">
              <a:solidFill>
                <a:prstClr val="black"/>
              </a:solidFill>
              <a:latin typeface="Arial"/>
              <a:cs typeface="Arial"/>
            </a:endParaRPr>
          </a:p>
          <a:p>
            <a:pPr marL="65651" marR="86753"/>
            <a:r>
              <a:rPr sz="1015" spc="-9" dirty="0">
                <a:solidFill>
                  <a:prstClr val="black"/>
                </a:solidFill>
                <a:latin typeface="Arial"/>
                <a:cs typeface="Arial"/>
              </a:rPr>
              <a:t>SMI </a:t>
            </a:r>
            <a:r>
              <a:rPr sz="1015" spc="-5" dirty="0">
                <a:solidFill>
                  <a:prstClr val="black"/>
                </a:solidFill>
                <a:latin typeface="Arial"/>
                <a:cs typeface="Arial"/>
              </a:rPr>
              <a:t>and </a:t>
            </a:r>
            <a:r>
              <a:rPr sz="1015" dirty="0">
                <a:solidFill>
                  <a:prstClr val="black"/>
                </a:solidFill>
                <a:latin typeface="Arial"/>
                <a:cs typeface="Arial"/>
              </a:rPr>
              <a:t>PT  IIF, </a:t>
            </a:r>
            <a:r>
              <a:rPr sz="1015" spc="-5" dirty="0">
                <a:solidFill>
                  <a:prstClr val="black"/>
                </a:solidFill>
                <a:latin typeface="Arial"/>
                <a:cs typeface="Arial"/>
              </a:rPr>
              <a:t>Ministry of  Finance</a:t>
            </a:r>
            <a:r>
              <a:rPr sz="1015" spc="-55" dirty="0">
                <a:solidFill>
                  <a:prstClr val="black"/>
                </a:solidFill>
                <a:latin typeface="Arial"/>
                <a:cs typeface="Arial"/>
              </a:rPr>
              <a:t> </a:t>
            </a:r>
            <a:r>
              <a:rPr sz="1015" spc="-5" dirty="0">
                <a:solidFill>
                  <a:prstClr val="black"/>
                </a:solidFill>
                <a:latin typeface="Arial"/>
                <a:cs typeface="Arial"/>
              </a:rPr>
              <a:t>under  its new PPP  </a:t>
            </a:r>
            <a:r>
              <a:rPr sz="1015" spc="-9" dirty="0">
                <a:solidFill>
                  <a:prstClr val="black"/>
                </a:solidFill>
                <a:latin typeface="Arial"/>
                <a:cs typeface="Arial"/>
              </a:rPr>
              <a:t>Unit</a:t>
            </a:r>
            <a:endParaRPr sz="1015">
              <a:solidFill>
                <a:prstClr val="black"/>
              </a:solidFill>
              <a:latin typeface="Arial"/>
              <a:cs typeface="Arial"/>
            </a:endParaRPr>
          </a:p>
        </p:txBody>
      </p:sp>
      <p:sp>
        <p:nvSpPr>
          <p:cNvPr id="25" name="object 25"/>
          <p:cNvSpPr txBox="1"/>
          <p:nvPr/>
        </p:nvSpPr>
        <p:spPr>
          <a:xfrm>
            <a:off x="1927274" y="3177189"/>
            <a:ext cx="1029872" cy="3070328"/>
          </a:xfrm>
          <a:prstGeom prst="rect">
            <a:avLst/>
          </a:prstGeom>
          <a:ln w="3175">
            <a:solidFill>
              <a:srgbClr val="E46C0A"/>
            </a:solidFill>
          </a:ln>
        </p:spPr>
        <p:txBody>
          <a:bodyPr vert="horz" wrap="square" lIns="0" tIns="38100" rIns="0" bIns="0" rtlCol="0">
            <a:spAutoFit/>
          </a:bodyPr>
          <a:lstStyle/>
          <a:p>
            <a:pPr marL="94959" marR="143611" indent="38687">
              <a:spcBef>
                <a:spcPts val="300"/>
              </a:spcBef>
            </a:pPr>
            <a:r>
              <a:rPr sz="1015" dirty="0">
                <a:solidFill>
                  <a:prstClr val="black"/>
                </a:solidFill>
                <a:latin typeface="Arial"/>
                <a:cs typeface="Arial"/>
              </a:rPr>
              <a:t>A </a:t>
            </a:r>
            <a:r>
              <a:rPr sz="1015" spc="-5" dirty="0">
                <a:solidFill>
                  <a:prstClr val="black"/>
                </a:solidFill>
                <a:latin typeface="Arial"/>
                <a:cs typeface="Arial"/>
              </a:rPr>
              <a:t>facility</a:t>
            </a:r>
            <a:r>
              <a:rPr sz="1015" spc="-69" dirty="0">
                <a:solidFill>
                  <a:prstClr val="black"/>
                </a:solidFill>
                <a:latin typeface="Arial"/>
                <a:cs typeface="Arial"/>
              </a:rPr>
              <a:t> </a:t>
            </a:r>
            <a:r>
              <a:rPr sz="1015" spc="-5" dirty="0">
                <a:solidFill>
                  <a:prstClr val="black"/>
                </a:solidFill>
                <a:latin typeface="Arial"/>
                <a:cs typeface="Arial"/>
              </a:rPr>
              <a:t>with  contribution  </a:t>
            </a:r>
            <a:r>
              <a:rPr sz="1015" dirty="0">
                <a:solidFill>
                  <a:prstClr val="black"/>
                </a:solidFill>
                <a:latin typeface="Arial"/>
                <a:cs typeface="Arial"/>
              </a:rPr>
              <a:t>to  </a:t>
            </a:r>
            <a:r>
              <a:rPr sz="1015" spc="-5" dirty="0">
                <a:solidFill>
                  <a:prstClr val="black"/>
                </a:solidFill>
                <a:latin typeface="Arial"/>
                <a:cs typeface="Arial"/>
              </a:rPr>
              <a:t>construction  </a:t>
            </a:r>
            <a:r>
              <a:rPr sz="1015" dirty="0">
                <a:solidFill>
                  <a:prstClr val="black"/>
                </a:solidFill>
                <a:latin typeface="Arial"/>
                <a:cs typeface="Arial"/>
              </a:rPr>
              <a:t>cost to  </a:t>
            </a:r>
            <a:r>
              <a:rPr sz="1015" spc="-5" dirty="0">
                <a:solidFill>
                  <a:prstClr val="black"/>
                </a:solidFill>
                <a:latin typeface="Arial"/>
                <a:cs typeface="Arial"/>
              </a:rPr>
              <a:t>increase  </a:t>
            </a:r>
            <a:r>
              <a:rPr sz="1015" dirty="0">
                <a:solidFill>
                  <a:prstClr val="black"/>
                </a:solidFill>
                <a:latin typeface="Arial"/>
                <a:cs typeface="Arial"/>
              </a:rPr>
              <a:t>project  </a:t>
            </a:r>
            <a:r>
              <a:rPr sz="1015" spc="-5" dirty="0">
                <a:solidFill>
                  <a:prstClr val="black"/>
                </a:solidFill>
                <a:latin typeface="Arial"/>
                <a:cs typeface="Arial"/>
              </a:rPr>
              <a:t>financial </a:t>
            </a:r>
            <a:r>
              <a:rPr lang="en-US" sz="1015" spc="-5" dirty="0" smtClean="0">
                <a:solidFill>
                  <a:prstClr val="black"/>
                </a:solidFill>
                <a:latin typeface="Arial"/>
                <a:cs typeface="Arial"/>
              </a:rPr>
              <a:t>viability</a:t>
            </a:r>
            <a:endParaRPr lang="en-US" sz="1523" spc="-305" baseline="-27777" dirty="0">
              <a:solidFill>
                <a:srgbClr val="808080"/>
              </a:solidFill>
              <a:latin typeface="Arial"/>
              <a:cs typeface="Arial"/>
            </a:endParaRPr>
          </a:p>
          <a:p>
            <a:pPr marL="94959" marR="339978">
              <a:spcBef>
                <a:spcPts val="494"/>
              </a:spcBef>
            </a:pPr>
            <a:r>
              <a:rPr lang="en-US" sz="1015" spc="-5" dirty="0">
                <a:solidFill>
                  <a:srgbClr val="808080"/>
                </a:solidFill>
                <a:latin typeface="Arial"/>
                <a:cs typeface="Arial"/>
              </a:rPr>
              <a:t>Managing </a:t>
            </a:r>
            <a:r>
              <a:rPr sz="1015" spc="-5" dirty="0" smtClean="0">
                <a:solidFill>
                  <a:srgbClr val="808080"/>
                </a:solidFill>
                <a:latin typeface="Arial"/>
                <a:cs typeface="Arial"/>
              </a:rPr>
              <a:t>entity</a:t>
            </a:r>
            <a:r>
              <a:rPr sz="1015" spc="-5" dirty="0">
                <a:solidFill>
                  <a:srgbClr val="808080"/>
                </a:solidFill>
                <a:latin typeface="Arial"/>
                <a:cs typeface="Arial"/>
              </a:rPr>
              <a:t>:  </a:t>
            </a:r>
            <a:r>
              <a:rPr sz="1015" spc="-5" dirty="0">
                <a:solidFill>
                  <a:prstClr val="black"/>
                </a:solidFill>
                <a:latin typeface="Arial"/>
                <a:cs typeface="Arial"/>
              </a:rPr>
              <a:t>Ministry</a:t>
            </a:r>
            <a:r>
              <a:rPr sz="1015" spc="-60" dirty="0">
                <a:solidFill>
                  <a:prstClr val="black"/>
                </a:solidFill>
                <a:latin typeface="Arial"/>
                <a:cs typeface="Arial"/>
              </a:rPr>
              <a:t> </a:t>
            </a:r>
            <a:r>
              <a:rPr sz="1015" spc="-5" dirty="0">
                <a:solidFill>
                  <a:prstClr val="black"/>
                </a:solidFill>
                <a:latin typeface="Arial"/>
                <a:cs typeface="Arial"/>
              </a:rPr>
              <a:t>of</a:t>
            </a:r>
            <a:endParaRPr sz="1015" dirty="0">
              <a:solidFill>
                <a:prstClr val="black"/>
              </a:solidFill>
              <a:latin typeface="Arial"/>
              <a:cs typeface="Arial"/>
            </a:endParaRPr>
          </a:p>
          <a:p>
            <a:pPr marL="94959" marR="80891">
              <a:spcBef>
                <a:spcPts val="5"/>
              </a:spcBef>
            </a:pPr>
            <a:r>
              <a:rPr sz="1015" spc="-5" dirty="0">
                <a:solidFill>
                  <a:prstClr val="black"/>
                </a:solidFill>
                <a:latin typeface="Arial"/>
                <a:cs typeface="Arial"/>
              </a:rPr>
              <a:t>Finance</a:t>
            </a:r>
            <a:r>
              <a:rPr sz="1015" spc="-55" dirty="0">
                <a:solidFill>
                  <a:prstClr val="black"/>
                </a:solidFill>
                <a:latin typeface="Arial"/>
                <a:cs typeface="Arial"/>
              </a:rPr>
              <a:t> </a:t>
            </a:r>
            <a:r>
              <a:rPr sz="1015" spc="-5" dirty="0">
                <a:solidFill>
                  <a:prstClr val="black"/>
                </a:solidFill>
                <a:latin typeface="Arial"/>
                <a:cs typeface="Arial"/>
              </a:rPr>
              <a:t>based  on </a:t>
            </a:r>
            <a:r>
              <a:rPr sz="1015" dirty="0">
                <a:solidFill>
                  <a:prstClr val="black"/>
                </a:solidFill>
                <a:latin typeface="Arial"/>
                <a:cs typeface="Arial"/>
              </a:rPr>
              <a:t>GCA  </a:t>
            </a:r>
            <a:r>
              <a:rPr sz="1015" spc="-5" dirty="0">
                <a:solidFill>
                  <a:prstClr val="black"/>
                </a:solidFill>
                <a:latin typeface="Arial"/>
                <a:cs typeface="Arial"/>
              </a:rPr>
              <a:t>proposal  </a:t>
            </a:r>
            <a:r>
              <a:rPr sz="1015" spc="-5" dirty="0">
                <a:solidFill>
                  <a:srgbClr val="808080"/>
                </a:solidFill>
                <a:latin typeface="Arial"/>
                <a:cs typeface="Arial"/>
              </a:rPr>
              <a:t>Govt’s  commitment:  </a:t>
            </a:r>
            <a:r>
              <a:rPr sz="1015" spc="-5" dirty="0">
                <a:solidFill>
                  <a:prstClr val="black"/>
                </a:solidFill>
                <a:latin typeface="Arial"/>
                <a:cs typeface="Arial"/>
              </a:rPr>
              <a:t>49% </a:t>
            </a:r>
            <a:r>
              <a:rPr sz="1015" dirty="0">
                <a:solidFill>
                  <a:prstClr val="black"/>
                </a:solidFill>
                <a:latin typeface="Arial"/>
                <a:cs typeface="Arial"/>
              </a:rPr>
              <a:t>max </a:t>
            </a:r>
            <a:r>
              <a:rPr sz="1015" spc="-5" dirty="0">
                <a:solidFill>
                  <a:prstClr val="black"/>
                </a:solidFill>
                <a:latin typeface="Arial"/>
                <a:cs typeface="Arial"/>
              </a:rPr>
              <a:t>per  </a:t>
            </a:r>
            <a:r>
              <a:rPr sz="1015" dirty="0">
                <a:solidFill>
                  <a:prstClr val="black"/>
                </a:solidFill>
                <a:latin typeface="Arial"/>
                <a:cs typeface="Arial"/>
              </a:rPr>
              <a:t>project</a:t>
            </a:r>
          </a:p>
        </p:txBody>
      </p:sp>
      <p:sp>
        <p:nvSpPr>
          <p:cNvPr id="26" name="object 26"/>
          <p:cNvSpPr txBox="1"/>
          <p:nvPr/>
        </p:nvSpPr>
        <p:spPr>
          <a:xfrm>
            <a:off x="3052689" y="3177189"/>
            <a:ext cx="1156482" cy="2928366"/>
          </a:xfrm>
          <a:prstGeom prst="rect">
            <a:avLst/>
          </a:prstGeom>
          <a:ln w="3175">
            <a:solidFill>
              <a:srgbClr val="E46C0A"/>
            </a:solidFill>
          </a:ln>
        </p:spPr>
        <p:txBody>
          <a:bodyPr vert="horz" wrap="square" lIns="0" tIns="38100" rIns="0" bIns="0" rtlCol="0">
            <a:spAutoFit/>
          </a:bodyPr>
          <a:lstStyle/>
          <a:p>
            <a:pPr marL="84408" marR="80891">
              <a:spcBef>
                <a:spcPts val="300"/>
              </a:spcBef>
            </a:pPr>
            <a:r>
              <a:rPr sz="1015" spc="-5" dirty="0">
                <a:solidFill>
                  <a:prstClr val="black"/>
                </a:solidFill>
                <a:latin typeface="Arial"/>
                <a:cs typeface="Arial"/>
              </a:rPr>
              <a:t>Guaranteeing  </a:t>
            </a:r>
            <a:r>
              <a:rPr sz="1015" dirty="0">
                <a:solidFill>
                  <a:prstClr val="black"/>
                </a:solidFill>
                <a:latin typeface="Arial"/>
                <a:cs typeface="Arial"/>
              </a:rPr>
              <a:t>government's  </a:t>
            </a:r>
            <a:r>
              <a:rPr sz="1015" spc="-5" dirty="0">
                <a:solidFill>
                  <a:prstClr val="black"/>
                </a:solidFill>
                <a:latin typeface="Arial"/>
                <a:cs typeface="Arial"/>
              </a:rPr>
              <a:t>contractual  obligations under  infrastructure  concession  agreements</a:t>
            </a:r>
            <a:endParaRPr sz="1015" dirty="0">
              <a:solidFill>
                <a:prstClr val="black"/>
              </a:solidFill>
              <a:latin typeface="Arial"/>
              <a:cs typeface="Arial"/>
            </a:endParaRPr>
          </a:p>
          <a:p>
            <a:pPr>
              <a:spcBef>
                <a:spcPts val="14"/>
              </a:spcBef>
            </a:pPr>
            <a:endParaRPr sz="1477" dirty="0">
              <a:solidFill>
                <a:prstClr val="black"/>
              </a:solidFill>
              <a:latin typeface="Times New Roman"/>
              <a:cs typeface="Times New Roman"/>
            </a:endParaRPr>
          </a:p>
          <a:p>
            <a:pPr marL="89684" marR="113131"/>
            <a:r>
              <a:rPr sz="1015" spc="-5" dirty="0">
                <a:solidFill>
                  <a:srgbClr val="808080"/>
                </a:solidFill>
                <a:latin typeface="Arial"/>
                <a:cs typeface="Arial"/>
              </a:rPr>
              <a:t>Managing</a:t>
            </a:r>
            <a:r>
              <a:rPr sz="1015" spc="-51" dirty="0">
                <a:solidFill>
                  <a:srgbClr val="808080"/>
                </a:solidFill>
                <a:latin typeface="Arial"/>
                <a:cs typeface="Arial"/>
              </a:rPr>
              <a:t> </a:t>
            </a:r>
            <a:r>
              <a:rPr sz="1015" spc="-5" dirty="0">
                <a:solidFill>
                  <a:srgbClr val="808080"/>
                </a:solidFill>
                <a:latin typeface="Arial"/>
                <a:cs typeface="Arial"/>
              </a:rPr>
              <a:t>entity:  </a:t>
            </a:r>
            <a:r>
              <a:rPr sz="1015" spc="-5" dirty="0">
                <a:solidFill>
                  <a:prstClr val="black"/>
                </a:solidFill>
                <a:latin typeface="Arial"/>
                <a:cs typeface="Arial"/>
              </a:rPr>
              <a:t>Indonesia  Infrastructure  </a:t>
            </a:r>
            <a:r>
              <a:rPr sz="1015" dirty="0">
                <a:solidFill>
                  <a:prstClr val="black"/>
                </a:solidFill>
                <a:latin typeface="Arial"/>
                <a:cs typeface="Arial"/>
              </a:rPr>
              <a:t>Guarantee</a:t>
            </a:r>
            <a:r>
              <a:rPr sz="1015" spc="-97" dirty="0">
                <a:solidFill>
                  <a:prstClr val="black"/>
                </a:solidFill>
                <a:latin typeface="Arial"/>
                <a:cs typeface="Arial"/>
              </a:rPr>
              <a:t> </a:t>
            </a:r>
            <a:r>
              <a:rPr sz="1015" spc="-5" dirty="0">
                <a:solidFill>
                  <a:prstClr val="black"/>
                </a:solidFill>
                <a:latin typeface="Arial"/>
                <a:cs typeface="Arial"/>
              </a:rPr>
              <a:t>Fund  </a:t>
            </a:r>
            <a:r>
              <a:rPr sz="1015" dirty="0">
                <a:solidFill>
                  <a:prstClr val="black"/>
                </a:solidFill>
                <a:latin typeface="Arial"/>
                <a:cs typeface="Arial"/>
              </a:rPr>
              <a:t>(IIGF) – </a:t>
            </a:r>
            <a:r>
              <a:rPr sz="1015" spc="-9" dirty="0">
                <a:solidFill>
                  <a:prstClr val="black"/>
                </a:solidFill>
                <a:latin typeface="Arial"/>
                <a:cs typeface="Arial"/>
              </a:rPr>
              <a:t>wholly  </a:t>
            </a:r>
            <a:r>
              <a:rPr sz="1015" spc="-5" dirty="0">
                <a:solidFill>
                  <a:prstClr val="black"/>
                </a:solidFill>
                <a:latin typeface="Arial"/>
                <a:cs typeface="Arial"/>
              </a:rPr>
              <a:t>owned by</a:t>
            </a:r>
            <a:r>
              <a:rPr sz="1015" spc="-18" dirty="0">
                <a:solidFill>
                  <a:prstClr val="black"/>
                </a:solidFill>
                <a:latin typeface="Arial"/>
                <a:cs typeface="Arial"/>
              </a:rPr>
              <a:t> </a:t>
            </a:r>
            <a:r>
              <a:rPr sz="1015" spc="-9" dirty="0">
                <a:solidFill>
                  <a:prstClr val="black"/>
                </a:solidFill>
                <a:latin typeface="Arial"/>
                <a:cs typeface="Arial"/>
              </a:rPr>
              <a:t>MoF</a:t>
            </a:r>
            <a:endParaRPr sz="1015" dirty="0">
              <a:solidFill>
                <a:prstClr val="black"/>
              </a:solidFill>
              <a:latin typeface="Arial"/>
              <a:cs typeface="Arial"/>
            </a:endParaRPr>
          </a:p>
          <a:p>
            <a:endParaRPr sz="1062" dirty="0">
              <a:solidFill>
                <a:prstClr val="black"/>
              </a:solidFill>
              <a:latin typeface="Times New Roman"/>
              <a:cs typeface="Times New Roman"/>
            </a:endParaRPr>
          </a:p>
          <a:p>
            <a:pPr marL="89684" marR="318876"/>
            <a:r>
              <a:rPr sz="1015" spc="-5" dirty="0">
                <a:solidFill>
                  <a:srgbClr val="808080"/>
                </a:solidFill>
                <a:latin typeface="Arial"/>
                <a:cs typeface="Arial"/>
              </a:rPr>
              <a:t>Govt’s  </a:t>
            </a:r>
            <a:r>
              <a:rPr sz="1015" dirty="0">
                <a:solidFill>
                  <a:srgbClr val="808080"/>
                </a:solidFill>
                <a:latin typeface="Arial"/>
                <a:cs typeface="Arial"/>
              </a:rPr>
              <a:t>c</a:t>
            </a:r>
            <a:r>
              <a:rPr sz="1015" spc="-5" dirty="0">
                <a:solidFill>
                  <a:srgbClr val="808080"/>
                </a:solidFill>
                <a:latin typeface="Arial"/>
                <a:cs typeface="Arial"/>
              </a:rPr>
              <a:t>o</a:t>
            </a:r>
            <a:r>
              <a:rPr sz="1015" dirty="0">
                <a:solidFill>
                  <a:srgbClr val="808080"/>
                </a:solidFill>
                <a:latin typeface="Arial"/>
                <a:cs typeface="Arial"/>
              </a:rPr>
              <a:t>mm</a:t>
            </a:r>
            <a:r>
              <a:rPr sz="1015" spc="-9" dirty="0">
                <a:solidFill>
                  <a:srgbClr val="808080"/>
                </a:solidFill>
                <a:latin typeface="Arial"/>
                <a:cs typeface="Arial"/>
              </a:rPr>
              <a:t>i</a:t>
            </a:r>
            <a:r>
              <a:rPr sz="1015" spc="5" dirty="0">
                <a:solidFill>
                  <a:srgbClr val="808080"/>
                </a:solidFill>
                <a:latin typeface="Arial"/>
                <a:cs typeface="Arial"/>
              </a:rPr>
              <a:t>t</a:t>
            </a:r>
            <a:r>
              <a:rPr sz="1015" dirty="0">
                <a:solidFill>
                  <a:srgbClr val="808080"/>
                </a:solidFill>
                <a:latin typeface="Arial"/>
                <a:cs typeface="Arial"/>
              </a:rPr>
              <a:t>m</a:t>
            </a:r>
            <a:r>
              <a:rPr sz="1015" spc="-5" dirty="0">
                <a:solidFill>
                  <a:srgbClr val="808080"/>
                </a:solidFill>
                <a:latin typeface="Arial"/>
                <a:cs typeface="Arial"/>
              </a:rPr>
              <a:t>en</a:t>
            </a:r>
            <a:r>
              <a:rPr sz="1015" spc="-9" dirty="0">
                <a:solidFill>
                  <a:srgbClr val="808080"/>
                </a:solidFill>
                <a:latin typeface="Arial"/>
                <a:cs typeface="Arial"/>
              </a:rPr>
              <a:t>t</a:t>
            </a:r>
            <a:r>
              <a:rPr sz="1015" dirty="0">
                <a:solidFill>
                  <a:srgbClr val="808080"/>
                </a:solidFill>
                <a:latin typeface="Arial"/>
                <a:cs typeface="Arial"/>
              </a:rPr>
              <a:t>:  </a:t>
            </a:r>
            <a:r>
              <a:rPr sz="1015" spc="-5" dirty="0">
                <a:solidFill>
                  <a:prstClr val="black"/>
                </a:solidFill>
                <a:latin typeface="Arial"/>
                <a:cs typeface="Arial"/>
              </a:rPr>
              <a:t>US$ 450</a:t>
            </a:r>
            <a:r>
              <a:rPr sz="1015" spc="-51" dirty="0">
                <a:solidFill>
                  <a:prstClr val="black"/>
                </a:solidFill>
                <a:latin typeface="Arial"/>
                <a:cs typeface="Arial"/>
              </a:rPr>
              <a:t> </a:t>
            </a:r>
            <a:r>
              <a:rPr sz="1015" spc="-9" dirty="0">
                <a:solidFill>
                  <a:prstClr val="black"/>
                </a:solidFill>
                <a:latin typeface="Arial"/>
                <a:cs typeface="Arial"/>
              </a:rPr>
              <a:t>Mil</a:t>
            </a:r>
            <a:endParaRPr sz="1015" dirty="0">
              <a:solidFill>
                <a:prstClr val="black"/>
              </a:solidFill>
              <a:latin typeface="Arial"/>
              <a:cs typeface="Arial"/>
            </a:endParaRPr>
          </a:p>
        </p:txBody>
      </p:sp>
      <p:sp>
        <p:nvSpPr>
          <p:cNvPr id="27" name="object 27"/>
          <p:cNvSpPr txBox="1"/>
          <p:nvPr/>
        </p:nvSpPr>
        <p:spPr>
          <a:xfrm>
            <a:off x="4358171" y="3180002"/>
            <a:ext cx="1321191" cy="2980816"/>
          </a:xfrm>
          <a:prstGeom prst="rect">
            <a:avLst/>
          </a:prstGeom>
          <a:ln w="3175">
            <a:solidFill>
              <a:srgbClr val="E46C0A"/>
            </a:solidFill>
          </a:ln>
        </p:spPr>
        <p:txBody>
          <a:bodyPr vert="horz" wrap="square" lIns="0" tIns="76200" rIns="0" bIns="0" rtlCol="0">
            <a:spAutoFit/>
          </a:bodyPr>
          <a:lstStyle/>
          <a:p>
            <a:pPr marL="185815" marR="167058">
              <a:spcBef>
                <a:spcPts val="600"/>
              </a:spcBef>
            </a:pPr>
            <a:r>
              <a:rPr sz="1015" spc="-9" dirty="0">
                <a:solidFill>
                  <a:prstClr val="black"/>
                </a:solidFill>
                <a:latin typeface="Arial"/>
                <a:cs typeface="Arial"/>
              </a:rPr>
              <a:t>MoF </a:t>
            </a:r>
            <a:r>
              <a:rPr sz="1015" dirty="0">
                <a:solidFill>
                  <a:prstClr val="black"/>
                </a:solidFill>
                <a:latin typeface="Arial"/>
                <a:cs typeface="Arial"/>
              </a:rPr>
              <a:t>Reg. </a:t>
            </a:r>
            <a:r>
              <a:rPr sz="1015" spc="-5" dirty="0">
                <a:solidFill>
                  <a:prstClr val="black"/>
                </a:solidFill>
                <a:latin typeface="Arial"/>
                <a:cs typeface="Arial"/>
              </a:rPr>
              <a:t>No.  159</a:t>
            </a:r>
            <a:r>
              <a:rPr sz="1015" spc="5" dirty="0">
                <a:solidFill>
                  <a:prstClr val="black"/>
                </a:solidFill>
                <a:latin typeface="Arial"/>
                <a:cs typeface="Arial"/>
              </a:rPr>
              <a:t>/</a:t>
            </a:r>
            <a:r>
              <a:rPr sz="1015" spc="-5" dirty="0">
                <a:solidFill>
                  <a:prstClr val="black"/>
                </a:solidFill>
                <a:latin typeface="Arial"/>
                <a:cs typeface="Arial"/>
              </a:rPr>
              <a:t>P</a:t>
            </a:r>
            <a:r>
              <a:rPr sz="1015" spc="-18" dirty="0">
                <a:solidFill>
                  <a:prstClr val="black"/>
                </a:solidFill>
                <a:latin typeface="Arial"/>
                <a:cs typeface="Arial"/>
              </a:rPr>
              <a:t>M</a:t>
            </a:r>
            <a:r>
              <a:rPr sz="1015" spc="-5" dirty="0">
                <a:solidFill>
                  <a:prstClr val="black"/>
                </a:solidFill>
                <a:latin typeface="Arial"/>
                <a:cs typeface="Arial"/>
              </a:rPr>
              <a:t>K</a:t>
            </a:r>
            <a:r>
              <a:rPr sz="1015" spc="5" dirty="0">
                <a:solidFill>
                  <a:prstClr val="black"/>
                </a:solidFill>
                <a:latin typeface="Arial"/>
                <a:cs typeface="Arial"/>
              </a:rPr>
              <a:t>.</a:t>
            </a:r>
            <a:r>
              <a:rPr sz="1015" spc="-5" dirty="0">
                <a:solidFill>
                  <a:prstClr val="black"/>
                </a:solidFill>
                <a:latin typeface="Arial"/>
                <a:cs typeface="Arial"/>
              </a:rPr>
              <a:t>010</a:t>
            </a:r>
            <a:r>
              <a:rPr sz="1015" spc="5" dirty="0">
                <a:solidFill>
                  <a:prstClr val="black"/>
                </a:solidFill>
                <a:latin typeface="Arial"/>
                <a:cs typeface="Arial"/>
              </a:rPr>
              <a:t>.</a:t>
            </a:r>
            <a:r>
              <a:rPr sz="1015" spc="-5" dirty="0">
                <a:solidFill>
                  <a:prstClr val="black"/>
                </a:solidFill>
                <a:latin typeface="Arial"/>
                <a:cs typeface="Arial"/>
              </a:rPr>
              <a:t>20</a:t>
            </a:r>
            <a:endParaRPr sz="1015">
              <a:solidFill>
                <a:prstClr val="black"/>
              </a:solidFill>
              <a:latin typeface="Arial"/>
              <a:cs typeface="Arial"/>
            </a:endParaRPr>
          </a:p>
          <a:p>
            <a:pPr marL="185815" marR="151231"/>
            <a:r>
              <a:rPr sz="1015" spc="-5" dirty="0">
                <a:solidFill>
                  <a:prstClr val="black"/>
                </a:solidFill>
                <a:latin typeface="Arial"/>
                <a:cs typeface="Arial"/>
              </a:rPr>
              <a:t>15 re: </a:t>
            </a:r>
            <a:r>
              <a:rPr sz="1015" dirty="0">
                <a:solidFill>
                  <a:prstClr val="black"/>
                </a:solidFill>
                <a:latin typeface="Arial"/>
                <a:cs typeface="Arial"/>
              </a:rPr>
              <a:t>tax</a:t>
            </a:r>
            <a:r>
              <a:rPr sz="1015" spc="-105" dirty="0">
                <a:solidFill>
                  <a:prstClr val="black"/>
                </a:solidFill>
                <a:latin typeface="Arial"/>
                <a:cs typeface="Arial"/>
              </a:rPr>
              <a:t> </a:t>
            </a:r>
            <a:r>
              <a:rPr sz="1015" spc="-5" dirty="0">
                <a:solidFill>
                  <a:prstClr val="black"/>
                </a:solidFill>
                <a:latin typeface="Arial"/>
                <a:cs typeface="Arial"/>
              </a:rPr>
              <a:t>holiday  </a:t>
            </a:r>
            <a:r>
              <a:rPr sz="1015" dirty="0">
                <a:solidFill>
                  <a:prstClr val="black"/>
                </a:solidFill>
                <a:latin typeface="Arial"/>
                <a:cs typeface="Arial"/>
              </a:rPr>
              <a:t>for </a:t>
            </a:r>
            <a:r>
              <a:rPr sz="1015" spc="-5" dirty="0">
                <a:solidFill>
                  <a:prstClr val="black"/>
                </a:solidFill>
                <a:latin typeface="Arial"/>
                <a:cs typeface="Arial"/>
              </a:rPr>
              <a:t>pioneer  </a:t>
            </a:r>
            <a:r>
              <a:rPr sz="1015" dirty="0">
                <a:solidFill>
                  <a:prstClr val="black"/>
                </a:solidFill>
                <a:latin typeface="Arial"/>
                <a:cs typeface="Arial"/>
              </a:rPr>
              <a:t>sector, such </a:t>
            </a:r>
            <a:r>
              <a:rPr sz="1015" spc="-5" dirty="0">
                <a:solidFill>
                  <a:prstClr val="black"/>
                </a:solidFill>
                <a:latin typeface="Arial"/>
                <a:cs typeface="Arial"/>
              </a:rPr>
              <a:t>as  base metal, oil  refinery, basic  petrochemical,  machinery,  renewable  energy, </a:t>
            </a:r>
            <a:r>
              <a:rPr sz="1015" dirty="0">
                <a:solidFill>
                  <a:prstClr val="black"/>
                </a:solidFill>
                <a:latin typeface="Arial"/>
                <a:cs typeface="Arial"/>
              </a:rPr>
              <a:t>&amp; </a:t>
            </a:r>
            <a:r>
              <a:rPr sz="1015" spc="-5" dirty="0">
                <a:solidFill>
                  <a:prstClr val="black"/>
                </a:solidFill>
                <a:latin typeface="Arial"/>
                <a:cs typeface="Arial"/>
              </a:rPr>
              <a:t>telco  equipment  industries, </a:t>
            </a:r>
            <a:r>
              <a:rPr sz="1015" spc="-9" dirty="0">
                <a:solidFill>
                  <a:prstClr val="black"/>
                </a:solidFill>
                <a:latin typeface="Arial"/>
                <a:cs typeface="Arial"/>
              </a:rPr>
              <a:t>which  will </a:t>
            </a:r>
            <a:r>
              <a:rPr sz="1015" spc="-5" dirty="0">
                <a:solidFill>
                  <a:prstClr val="black"/>
                </a:solidFill>
                <a:latin typeface="Arial"/>
                <a:cs typeface="Arial"/>
              </a:rPr>
              <a:t>be further  expanded.</a:t>
            </a:r>
            <a:endParaRPr sz="1015">
              <a:solidFill>
                <a:prstClr val="black"/>
              </a:solidFill>
              <a:latin typeface="Arial"/>
              <a:cs typeface="Arial"/>
            </a:endParaRPr>
          </a:p>
          <a:p>
            <a:endParaRPr sz="1615">
              <a:solidFill>
                <a:prstClr val="black"/>
              </a:solidFill>
              <a:latin typeface="Times New Roman"/>
              <a:cs typeface="Times New Roman"/>
            </a:endParaRPr>
          </a:p>
          <a:p>
            <a:pPr marL="89098" marR="143611"/>
            <a:r>
              <a:rPr sz="1015" spc="-5" dirty="0">
                <a:solidFill>
                  <a:srgbClr val="808080"/>
                </a:solidFill>
                <a:latin typeface="Arial"/>
                <a:cs typeface="Arial"/>
              </a:rPr>
              <a:t>Managing entity:  </a:t>
            </a:r>
            <a:r>
              <a:rPr sz="1015" spc="-5" dirty="0">
                <a:solidFill>
                  <a:prstClr val="black"/>
                </a:solidFill>
                <a:latin typeface="Arial"/>
                <a:cs typeface="Arial"/>
              </a:rPr>
              <a:t>Ministry of</a:t>
            </a:r>
            <a:r>
              <a:rPr sz="1015" spc="-55" dirty="0">
                <a:solidFill>
                  <a:prstClr val="black"/>
                </a:solidFill>
                <a:latin typeface="Arial"/>
                <a:cs typeface="Arial"/>
              </a:rPr>
              <a:t> </a:t>
            </a:r>
            <a:r>
              <a:rPr sz="1015" spc="-5" dirty="0">
                <a:solidFill>
                  <a:prstClr val="black"/>
                </a:solidFill>
                <a:latin typeface="Arial"/>
                <a:cs typeface="Arial"/>
              </a:rPr>
              <a:t>Finance</a:t>
            </a:r>
            <a:endParaRPr sz="1015">
              <a:solidFill>
                <a:prstClr val="black"/>
              </a:solidFill>
              <a:latin typeface="Arial"/>
              <a:cs typeface="Arial"/>
            </a:endParaRPr>
          </a:p>
        </p:txBody>
      </p:sp>
      <p:sp>
        <p:nvSpPr>
          <p:cNvPr id="28" name="object 28"/>
          <p:cNvSpPr txBox="1"/>
          <p:nvPr/>
        </p:nvSpPr>
        <p:spPr>
          <a:xfrm>
            <a:off x="5781822" y="3185629"/>
            <a:ext cx="1303020" cy="2658455"/>
          </a:xfrm>
          <a:prstGeom prst="rect">
            <a:avLst/>
          </a:prstGeom>
          <a:ln w="3175">
            <a:solidFill>
              <a:srgbClr val="E46C0A"/>
            </a:solidFill>
          </a:ln>
        </p:spPr>
        <p:txBody>
          <a:bodyPr vert="horz" wrap="square" lIns="0" tIns="29308" rIns="0" bIns="0" rtlCol="0">
            <a:spAutoFit/>
          </a:bodyPr>
          <a:lstStyle/>
          <a:p>
            <a:pPr marL="86167" marR="136577">
              <a:spcBef>
                <a:spcPts val="231"/>
              </a:spcBef>
            </a:pPr>
            <a:r>
              <a:rPr sz="1015" dirty="0">
                <a:solidFill>
                  <a:prstClr val="black"/>
                </a:solidFill>
                <a:latin typeface="Arial"/>
                <a:cs typeface="Arial"/>
              </a:rPr>
              <a:t>A scheme </a:t>
            </a:r>
            <a:r>
              <a:rPr sz="1015" spc="-5" dirty="0">
                <a:solidFill>
                  <a:prstClr val="black"/>
                </a:solidFill>
                <a:latin typeface="Arial"/>
                <a:cs typeface="Arial"/>
              </a:rPr>
              <a:t>in</a:t>
            </a:r>
            <a:r>
              <a:rPr sz="1015" spc="-88" dirty="0">
                <a:solidFill>
                  <a:prstClr val="black"/>
                </a:solidFill>
                <a:latin typeface="Arial"/>
                <a:cs typeface="Arial"/>
              </a:rPr>
              <a:t> </a:t>
            </a:r>
            <a:r>
              <a:rPr sz="1015" spc="-9" dirty="0">
                <a:solidFill>
                  <a:prstClr val="black"/>
                </a:solidFill>
                <a:latin typeface="Arial"/>
                <a:cs typeface="Arial"/>
              </a:rPr>
              <a:t>which  </a:t>
            </a:r>
            <a:r>
              <a:rPr sz="1015" spc="-5" dirty="0">
                <a:solidFill>
                  <a:prstClr val="black"/>
                </a:solidFill>
                <a:latin typeface="Arial"/>
                <a:cs typeface="Arial"/>
              </a:rPr>
              <a:t>concessionaire  receive </a:t>
            </a:r>
            <a:r>
              <a:rPr sz="1015" dirty="0">
                <a:solidFill>
                  <a:prstClr val="black"/>
                </a:solidFill>
                <a:latin typeface="Arial"/>
                <a:cs typeface="Arial"/>
              </a:rPr>
              <a:t>sum </a:t>
            </a:r>
            <a:r>
              <a:rPr sz="1015" spc="-5" dirty="0">
                <a:solidFill>
                  <a:prstClr val="black"/>
                </a:solidFill>
                <a:latin typeface="Arial"/>
                <a:cs typeface="Arial"/>
              </a:rPr>
              <a:t>of  money periodically  </a:t>
            </a:r>
            <a:r>
              <a:rPr sz="1015" dirty="0">
                <a:solidFill>
                  <a:prstClr val="black"/>
                </a:solidFill>
                <a:latin typeface="Arial"/>
                <a:cs typeface="Arial"/>
              </a:rPr>
              <a:t>from </a:t>
            </a:r>
            <a:r>
              <a:rPr sz="1015" spc="-5" dirty="0">
                <a:solidFill>
                  <a:prstClr val="black"/>
                </a:solidFill>
                <a:latin typeface="Arial"/>
                <a:cs typeface="Arial"/>
              </a:rPr>
              <a:t>government  </a:t>
            </a:r>
            <a:r>
              <a:rPr sz="1015" dirty="0">
                <a:solidFill>
                  <a:prstClr val="black"/>
                </a:solidFill>
                <a:latin typeface="Arial"/>
                <a:cs typeface="Arial"/>
              </a:rPr>
              <a:t>after the  </a:t>
            </a:r>
            <a:r>
              <a:rPr sz="1015" spc="-5" dirty="0">
                <a:solidFill>
                  <a:prstClr val="black"/>
                </a:solidFill>
                <a:latin typeface="Arial"/>
                <a:cs typeface="Arial"/>
              </a:rPr>
              <a:t>completion of an  </a:t>
            </a:r>
            <a:r>
              <a:rPr sz="1015" dirty="0">
                <a:solidFill>
                  <a:prstClr val="black"/>
                </a:solidFill>
                <a:latin typeface="Arial"/>
                <a:cs typeface="Arial"/>
              </a:rPr>
              <a:t>asset.</a:t>
            </a:r>
            <a:endParaRPr sz="1015">
              <a:solidFill>
                <a:prstClr val="black"/>
              </a:solidFill>
              <a:latin typeface="Arial"/>
              <a:cs typeface="Arial"/>
            </a:endParaRPr>
          </a:p>
          <a:p>
            <a:pPr marL="86167" marR="128371">
              <a:spcBef>
                <a:spcPts val="5"/>
              </a:spcBef>
            </a:pPr>
            <a:r>
              <a:rPr sz="1015" spc="-5" dirty="0">
                <a:solidFill>
                  <a:prstClr val="black"/>
                </a:solidFill>
                <a:latin typeface="Arial"/>
                <a:cs typeface="Arial"/>
              </a:rPr>
              <a:t>Ministry of</a:t>
            </a:r>
            <a:r>
              <a:rPr sz="1015" spc="-55" dirty="0">
                <a:solidFill>
                  <a:prstClr val="black"/>
                </a:solidFill>
                <a:latin typeface="Arial"/>
                <a:cs typeface="Arial"/>
              </a:rPr>
              <a:t> </a:t>
            </a:r>
            <a:r>
              <a:rPr sz="1015" spc="-5" dirty="0">
                <a:solidFill>
                  <a:prstClr val="black"/>
                </a:solidFill>
                <a:latin typeface="Arial"/>
                <a:cs typeface="Arial"/>
              </a:rPr>
              <a:t>Finance  Regulation on  Availability  Payment has been  ratified.</a:t>
            </a:r>
            <a:endParaRPr sz="1015">
              <a:solidFill>
                <a:prstClr val="black"/>
              </a:solidFill>
              <a:latin typeface="Arial"/>
              <a:cs typeface="Arial"/>
            </a:endParaRPr>
          </a:p>
          <a:p>
            <a:endParaRPr sz="1108">
              <a:solidFill>
                <a:prstClr val="black"/>
              </a:solidFill>
              <a:latin typeface="Times New Roman"/>
              <a:cs typeface="Times New Roman"/>
            </a:endParaRPr>
          </a:p>
          <a:p>
            <a:pPr marL="73271" marR="141267">
              <a:spcBef>
                <a:spcPts val="868"/>
              </a:spcBef>
            </a:pPr>
            <a:r>
              <a:rPr sz="1015" spc="-5" dirty="0">
                <a:solidFill>
                  <a:srgbClr val="808080"/>
                </a:solidFill>
                <a:latin typeface="Arial"/>
                <a:cs typeface="Arial"/>
              </a:rPr>
              <a:t>Managing entity:  </a:t>
            </a:r>
            <a:r>
              <a:rPr sz="1015" spc="-5" dirty="0">
                <a:solidFill>
                  <a:prstClr val="black"/>
                </a:solidFill>
                <a:latin typeface="Arial"/>
                <a:cs typeface="Arial"/>
              </a:rPr>
              <a:t>Ministry of</a:t>
            </a:r>
            <a:r>
              <a:rPr sz="1015" spc="-55" dirty="0">
                <a:solidFill>
                  <a:prstClr val="black"/>
                </a:solidFill>
                <a:latin typeface="Arial"/>
                <a:cs typeface="Arial"/>
              </a:rPr>
              <a:t> </a:t>
            </a:r>
            <a:r>
              <a:rPr sz="1015" spc="-5" dirty="0">
                <a:solidFill>
                  <a:prstClr val="black"/>
                </a:solidFill>
                <a:latin typeface="Arial"/>
                <a:cs typeface="Arial"/>
              </a:rPr>
              <a:t>Finance</a:t>
            </a:r>
            <a:endParaRPr sz="1015">
              <a:solidFill>
                <a:prstClr val="black"/>
              </a:solidFill>
              <a:latin typeface="Arial"/>
              <a:cs typeface="Arial"/>
            </a:endParaRPr>
          </a:p>
        </p:txBody>
      </p:sp>
      <p:sp>
        <p:nvSpPr>
          <p:cNvPr id="29" name="object 29"/>
          <p:cNvSpPr txBox="1"/>
          <p:nvPr/>
        </p:nvSpPr>
        <p:spPr>
          <a:xfrm>
            <a:off x="7372877" y="3182815"/>
            <a:ext cx="1177583" cy="3072247"/>
          </a:xfrm>
          <a:prstGeom prst="rect">
            <a:avLst/>
          </a:prstGeom>
          <a:ln w="3175">
            <a:solidFill>
              <a:srgbClr val="E46C0A"/>
            </a:solidFill>
          </a:ln>
        </p:spPr>
        <p:txBody>
          <a:bodyPr vert="horz" wrap="square" lIns="0" tIns="32825" rIns="0" bIns="0" rtlCol="0">
            <a:spAutoFit/>
          </a:bodyPr>
          <a:lstStyle/>
          <a:p>
            <a:pPr marL="149473" marR="144784">
              <a:spcBef>
                <a:spcPts val="258"/>
              </a:spcBef>
            </a:pPr>
            <a:r>
              <a:rPr sz="1015" dirty="0">
                <a:solidFill>
                  <a:prstClr val="black"/>
                </a:solidFill>
                <a:latin typeface="Arial"/>
                <a:cs typeface="Arial"/>
              </a:rPr>
              <a:t>A </a:t>
            </a:r>
            <a:r>
              <a:rPr sz="1015" spc="-5" dirty="0">
                <a:solidFill>
                  <a:prstClr val="black"/>
                </a:solidFill>
                <a:latin typeface="Arial"/>
                <a:cs typeface="Arial"/>
              </a:rPr>
              <a:t>facility </a:t>
            </a:r>
            <a:r>
              <a:rPr sz="1015" dirty="0">
                <a:solidFill>
                  <a:prstClr val="black"/>
                </a:solidFill>
                <a:latin typeface="Arial"/>
                <a:cs typeface="Arial"/>
              </a:rPr>
              <a:t>to  </a:t>
            </a:r>
            <a:r>
              <a:rPr sz="1015" spc="-5" dirty="0">
                <a:solidFill>
                  <a:prstClr val="black"/>
                </a:solidFill>
                <a:latin typeface="Arial"/>
                <a:cs typeface="Arial"/>
              </a:rPr>
              <a:t>support land  acquisition </a:t>
            </a:r>
            <a:r>
              <a:rPr sz="1015" dirty="0">
                <a:solidFill>
                  <a:prstClr val="black"/>
                </a:solidFill>
                <a:latin typeface="Arial"/>
                <a:cs typeface="Arial"/>
              </a:rPr>
              <a:t>for  </a:t>
            </a:r>
            <a:r>
              <a:rPr sz="1015" spc="-5" dirty="0">
                <a:solidFill>
                  <a:prstClr val="black"/>
                </a:solidFill>
                <a:latin typeface="Arial"/>
                <a:cs typeface="Arial"/>
              </a:rPr>
              <a:t>infrastructure  </a:t>
            </a:r>
            <a:r>
              <a:rPr sz="1015" dirty="0">
                <a:solidFill>
                  <a:prstClr val="black"/>
                </a:solidFill>
                <a:latin typeface="Arial"/>
                <a:cs typeface="Arial"/>
              </a:rPr>
              <a:t>projects  </a:t>
            </a:r>
            <a:r>
              <a:rPr sz="1015" spc="-5" dirty="0">
                <a:solidFill>
                  <a:prstClr val="black"/>
                </a:solidFill>
                <a:latin typeface="Arial"/>
                <a:cs typeface="Arial"/>
              </a:rPr>
              <a:t>particularly on  </a:t>
            </a:r>
            <a:r>
              <a:rPr sz="1015" dirty="0">
                <a:solidFill>
                  <a:prstClr val="black"/>
                </a:solidFill>
                <a:latin typeface="Arial"/>
                <a:cs typeface="Arial"/>
              </a:rPr>
              <a:t>the </a:t>
            </a:r>
            <a:r>
              <a:rPr sz="1015" spc="-5" dirty="0">
                <a:solidFill>
                  <a:prstClr val="black"/>
                </a:solidFill>
                <a:latin typeface="Arial"/>
                <a:cs typeface="Arial"/>
              </a:rPr>
              <a:t>private  </a:t>
            </a:r>
            <a:r>
              <a:rPr sz="1015" dirty="0">
                <a:solidFill>
                  <a:prstClr val="black"/>
                </a:solidFill>
                <a:latin typeface="Arial"/>
                <a:cs typeface="Arial"/>
              </a:rPr>
              <a:t>sector</a:t>
            </a:r>
            <a:r>
              <a:rPr sz="1015" spc="-97" dirty="0">
                <a:solidFill>
                  <a:prstClr val="black"/>
                </a:solidFill>
                <a:latin typeface="Arial"/>
                <a:cs typeface="Arial"/>
              </a:rPr>
              <a:t> </a:t>
            </a:r>
            <a:r>
              <a:rPr sz="1015" dirty="0">
                <a:solidFill>
                  <a:prstClr val="black"/>
                </a:solidFill>
                <a:latin typeface="Arial"/>
                <a:cs typeface="Arial"/>
              </a:rPr>
              <a:t>projects.</a:t>
            </a:r>
            <a:endParaRPr sz="1015">
              <a:solidFill>
                <a:prstClr val="black"/>
              </a:solidFill>
              <a:latin typeface="Arial"/>
              <a:cs typeface="Arial"/>
            </a:endParaRPr>
          </a:p>
          <a:p>
            <a:pPr marL="84408" marR="111958">
              <a:spcBef>
                <a:spcPts val="545"/>
              </a:spcBef>
            </a:pPr>
            <a:r>
              <a:rPr sz="1015" spc="-5" dirty="0">
                <a:solidFill>
                  <a:srgbClr val="808080"/>
                </a:solidFill>
                <a:latin typeface="Arial"/>
                <a:cs typeface="Arial"/>
              </a:rPr>
              <a:t>Managing entity:  </a:t>
            </a:r>
            <a:r>
              <a:rPr sz="1015" spc="-5" dirty="0">
                <a:solidFill>
                  <a:prstClr val="black"/>
                </a:solidFill>
                <a:latin typeface="Arial"/>
                <a:cs typeface="Arial"/>
              </a:rPr>
              <a:t>Ministry of  Finance;</a:t>
            </a:r>
            <a:r>
              <a:rPr sz="1015" spc="-60" dirty="0">
                <a:solidFill>
                  <a:prstClr val="black"/>
                </a:solidFill>
                <a:latin typeface="Arial"/>
                <a:cs typeface="Arial"/>
              </a:rPr>
              <a:t> </a:t>
            </a:r>
            <a:r>
              <a:rPr sz="1015" spc="-5" dirty="0">
                <a:solidFill>
                  <a:prstClr val="black"/>
                </a:solidFill>
                <a:latin typeface="Arial"/>
                <a:cs typeface="Arial"/>
              </a:rPr>
              <a:t>Ministry  of Agrarian and  Land  Spatial/BPN</a:t>
            </a:r>
            <a:endParaRPr sz="1015">
              <a:solidFill>
                <a:prstClr val="black"/>
              </a:solidFill>
              <a:latin typeface="Arial"/>
              <a:cs typeface="Arial"/>
            </a:endParaRPr>
          </a:p>
          <a:p>
            <a:endParaRPr sz="1062">
              <a:solidFill>
                <a:prstClr val="black"/>
              </a:solidFill>
              <a:latin typeface="Times New Roman"/>
              <a:cs typeface="Times New Roman"/>
            </a:endParaRPr>
          </a:p>
          <a:p>
            <a:pPr marL="84408" marR="168230"/>
            <a:r>
              <a:rPr sz="1015" spc="-5" dirty="0">
                <a:solidFill>
                  <a:srgbClr val="808080"/>
                </a:solidFill>
                <a:latin typeface="Arial"/>
                <a:cs typeface="Arial"/>
              </a:rPr>
              <a:t>Govt’s  commitment:  </a:t>
            </a:r>
            <a:r>
              <a:rPr sz="1015" spc="-5" dirty="0">
                <a:solidFill>
                  <a:prstClr val="black"/>
                </a:solidFill>
                <a:latin typeface="Arial"/>
                <a:cs typeface="Arial"/>
              </a:rPr>
              <a:t>US$ 12 </a:t>
            </a:r>
            <a:r>
              <a:rPr sz="1015" spc="-9" dirty="0">
                <a:solidFill>
                  <a:prstClr val="black"/>
                </a:solidFill>
                <a:latin typeface="Arial"/>
                <a:cs typeface="Arial"/>
              </a:rPr>
              <a:t>Mi</a:t>
            </a:r>
            <a:r>
              <a:rPr sz="1015" spc="-51" dirty="0">
                <a:solidFill>
                  <a:prstClr val="black"/>
                </a:solidFill>
                <a:latin typeface="Arial"/>
                <a:cs typeface="Arial"/>
              </a:rPr>
              <a:t> </a:t>
            </a:r>
            <a:r>
              <a:rPr sz="1015" spc="-5" dirty="0">
                <a:solidFill>
                  <a:prstClr val="black"/>
                </a:solidFill>
                <a:latin typeface="Arial"/>
                <a:cs typeface="Arial"/>
              </a:rPr>
              <a:t>(only  </a:t>
            </a:r>
            <a:r>
              <a:rPr sz="1015" dirty="0">
                <a:solidFill>
                  <a:prstClr val="black"/>
                </a:solidFill>
                <a:latin typeface="Arial"/>
                <a:cs typeface="Arial"/>
              </a:rPr>
              <a:t>for</a:t>
            </a:r>
            <a:r>
              <a:rPr sz="1015" spc="-46" dirty="0">
                <a:solidFill>
                  <a:prstClr val="black"/>
                </a:solidFill>
                <a:latin typeface="Arial"/>
                <a:cs typeface="Arial"/>
              </a:rPr>
              <a:t> </a:t>
            </a:r>
            <a:r>
              <a:rPr sz="1015" spc="-5" dirty="0">
                <a:solidFill>
                  <a:prstClr val="black"/>
                </a:solidFill>
                <a:latin typeface="Arial"/>
                <a:cs typeface="Arial"/>
              </a:rPr>
              <a:t>2016)</a:t>
            </a:r>
            <a:endParaRPr sz="1015">
              <a:solidFill>
                <a:prstClr val="black"/>
              </a:solidFill>
              <a:latin typeface="Arial"/>
              <a:cs typeface="Arial"/>
            </a:endParaRPr>
          </a:p>
        </p:txBody>
      </p:sp>
      <p:sp>
        <p:nvSpPr>
          <p:cNvPr id="30" name="object 30"/>
          <p:cNvSpPr/>
          <p:nvPr/>
        </p:nvSpPr>
        <p:spPr>
          <a:xfrm>
            <a:off x="578181" y="1970180"/>
            <a:ext cx="1046871" cy="686972"/>
          </a:xfrm>
          <a:custGeom>
            <a:avLst/>
            <a:gdLst/>
            <a:ahLst/>
            <a:cxnLst/>
            <a:rect l="l" t="t" r="r" b="b"/>
            <a:pathLst>
              <a:path w="1134110" h="744219">
                <a:moveTo>
                  <a:pt x="1009904" y="0"/>
                </a:moveTo>
                <a:lnTo>
                  <a:pt x="123952" y="0"/>
                </a:lnTo>
                <a:lnTo>
                  <a:pt x="75705" y="9741"/>
                </a:lnTo>
                <a:lnTo>
                  <a:pt x="36306" y="36306"/>
                </a:lnTo>
                <a:lnTo>
                  <a:pt x="9741" y="75705"/>
                </a:lnTo>
                <a:lnTo>
                  <a:pt x="0" y="123951"/>
                </a:lnTo>
                <a:lnTo>
                  <a:pt x="0" y="619759"/>
                </a:lnTo>
                <a:lnTo>
                  <a:pt x="9741" y="668006"/>
                </a:lnTo>
                <a:lnTo>
                  <a:pt x="36306" y="707405"/>
                </a:lnTo>
                <a:lnTo>
                  <a:pt x="75705" y="733970"/>
                </a:lnTo>
                <a:lnTo>
                  <a:pt x="123952" y="743711"/>
                </a:lnTo>
                <a:lnTo>
                  <a:pt x="1009904" y="743711"/>
                </a:lnTo>
                <a:lnTo>
                  <a:pt x="1058150" y="733970"/>
                </a:lnTo>
                <a:lnTo>
                  <a:pt x="1097549" y="707405"/>
                </a:lnTo>
                <a:lnTo>
                  <a:pt x="1124114" y="668006"/>
                </a:lnTo>
                <a:lnTo>
                  <a:pt x="1133856" y="619759"/>
                </a:lnTo>
                <a:lnTo>
                  <a:pt x="1133856" y="123951"/>
                </a:lnTo>
                <a:lnTo>
                  <a:pt x="1124114" y="75705"/>
                </a:lnTo>
                <a:lnTo>
                  <a:pt x="1097549" y="36306"/>
                </a:lnTo>
                <a:lnTo>
                  <a:pt x="1058150" y="9741"/>
                </a:lnTo>
                <a:lnTo>
                  <a:pt x="1009904" y="0"/>
                </a:lnTo>
                <a:close/>
              </a:path>
            </a:pathLst>
          </a:custGeom>
          <a:solidFill>
            <a:srgbClr val="808080"/>
          </a:solidFill>
        </p:spPr>
        <p:txBody>
          <a:bodyPr wrap="square" lIns="0" tIns="0" rIns="0" bIns="0" rtlCol="0"/>
          <a:lstStyle/>
          <a:p>
            <a:endParaRPr sz="1662">
              <a:solidFill>
                <a:prstClr val="black"/>
              </a:solidFill>
            </a:endParaRPr>
          </a:p>
        </p:txBody>
      </p:sp>
      <p:sp>
        <p:nvSpPr>
          <p:cNvPr id="31" name="object 31"/>
          <p:cNvSpPr txBox="1"/>
          <p:nvPr/>
        </p:nvSpPr>
        <p:spPr>
          <a:xfrm>
            <a:off x="658719" y="2041164"/>
            <a:ext cx="875128" cy="523324"/>
          </a:xfrm>
          <a:prstGeom prst="rect">
            <a:avLst/>
          </a:prstGeom>
        </p:spPr>
        <p:txBody>
          <a:bodyPr vert="horz" wrap="square" lIns="0" tIns="11723" rIns="0" bIns="0" rtlCol="0">
            <a:spAutoFit/>
          </a:bodyPr>
          <a:lstStyle/>
          <a:p>
            <a:pPr marL="11723" marR="4689" indent="206331">
              <a:spcBef>
                <a:spcPts val="92"/>
              </a:spcBef>
            </a:pPr>
            <a:r>
              <a:rPr sz="1108" spc="-5" dirty="0">
                <a:solidFill>
                  <a:srgbClr val="FFFFFF"/>
                </a:solidFill>
                <a:latin typeface="Arial"/>
                <a:cs typeface="Arial"/>
              </a:rPr>
              <a:t>Project  Development  Facility</a:t>
            </a:r>
            <a:r>
              <a:rPr sz="1108" spc="-60" dirty="0">
                <a:solidFill>
                  <a:srgbClr val="FFFFFF"/>
                </a:solidFill>
                <a:latin typeface="Arial"/>
                <a:cs typeface="Arial"/>
              </a:rPr>
              <a:t> </a:t>
            </a:r>
            <a:r>
              <a:rPr sz="1108" spc="-5" dirty="0">
                <a:solidFill>
                  <a:srgbClr val="FFFFFF"/>
                </a:solidFill>
                <a:latin typeface="Arial"/>
                <a:cs typeface="Arial"/>
              </a:rPr>
              <a:t>(PDF)</a:t>
            </a:r>
            <a:endParaRPr sz="1108">
              <a:solidFill>
                <a:prstClr val="black"/>
              </a:solidFill>
              <a:latin typeface="Arial"/>
              <a:cs typeface="Arial"/>
            </a:endParaRPr>
          </a:p>
        </p:txBody>
      </p:sp>
      <p:sp>
        <p:nvSpPr>
          <p:cNvPr id="32" name="object 32"/>
          <p:cNvSpPr/>
          <p:nvPr/>
        </p:nvSpPr>
        <p:spPr>
          <a:xfrm>
            <a:off x="1101499" y="1474997"/>
            <a:ext cx="3470031" cy="494128"/>
          </a:xfrm>
          <a:custGeom>
            <a:avLst/>
            <a:gdLst/>
            <a:ahLst/>
            <a:cxnLst/>
            <a:rect l="l" t="t" r="r" b="b"/>
            <a:pathLst>
              <a:path w="3759200" h="535305">
                <a:moveTo>
                  <a:pt x="3759200" y="0"/>
                </a:moveTo>
                <a:lnTo>
                  <a:pt x="3759200" y="267500"/>
                </a:lnTo>
                <a:lnTo>
                  <a:pt x="0" y="267500"/>
                </a:lnTo>
                <a:lnTo>
                  <a:pt x="0" y="534987"/>
                </a:lnTo>
              </a:path>
            </a:pathLst>
          </a:custGeom>
          <a:ln w="12192">
            <a:solidFill>
              <a:srgbClr val="F79646"/>
            </a:solidFill>
          </a:ln>
        </p:spPr>
        <p:txBody>
          <a:bodyPr wrap="square" lIns="0" tIns="0" rIns="0" bIns="0" rtlCol="0"/>
          <a:lstStyle/>
          <a:p>
            <a:endParaRPr sz="1662">
              <a:solidFill>
                <a:prstClr val="black"/>
              </a:solidFill>
            </a:endParaRPr>
          </a:p>
        </p:txBody>
      </p:sp>
      <p:sp>
        <p:nvSpPr>
          <p:cNvPr id="33" name="object 33"/>
          <p:cNvSpPr/>
          <p:nvPr/>
        </p:nvSpPr>
        <p:spPr>
          <a:xfrm>
            <a:off x="2473100" y="1474997"/>
            <a:ext cx="2098431" cy="494128"/>
          </a:xfrm>
          <a:custGeom>
            <a:avLst/>
            <a:gdLst/>
            <a:ahLst/>
            <a:cxnLst/>
            <a:rect l="l" t="t" r="r" b="b"/>
            <a:pathLst>
              <a:path w="2273300" h="535305">
                <a:moveTo>
                  <a:pt x="2273300" y="0"/>
                </a:moveTo>
                <a:lnTo>
                  <a:pt x="2273300" y="267487"/>
                </a:lnTo>
                <a:lnTo>
                  <a:pt x="0" y="267487"/>
                </a:lnTo>
                <a:lnTo>
                  <a:pt x="0" y="534987"/>
                </a:lnTo>
              </a:path>
            </a:pathLst>
          </a:custGeom>
          <a:ln w="12192">
            <a:solidFill>
              <a:srgbClr val="F79646"/>
            </a:solidFill>
          </a:ln>
        </p:spPr>
        <p:txBody>
          <a:bodyPr wrap="square" lIns="0" tIns="0" rIns="0" bIns="0" rtlCol="0"/>
          <a:lstStyle/>
          <a:p>
            <a:endParaRPr sz="1662">
              <a:solidFill>
                <a:prstClr val="black"/>
              </a:solidFill>
            </a:endParaRPr>
          </a:p>
        </p:txBody>
      </p:sp>
      <p:sp>
        <p:nvSpPr>
          <p:cNvPr id="34" name="object 34"/>
          <p:cNvSpPr/>
          <p:nvPr/>
        </p:nvSpPr>
        <p:spPr>
          <a:xfrm>
            <a:off x="3640718" y="1474997"/>
            <a:ext cx="931985" cy="491197"/>
          </a:xfrm>
          <a:custGeom>
            <a:avLst/>
            <a:gdLst/>
            <a:ahLst/>
            <a:cxnLst/>
            <a:rect l="l" t="t" r="r" b="b"/>
            <a:pathLst>
              <a:path w="1009650" h="532130">
                <a:moveTo>
                  <a:pt x="1009650" y="0"/>
                </a:moveTo>
                <a:lnTo>
                  <a:pt x="1009650" y="265912"/>
                </a:lnTo>
                <a:lnTo>
                  <a:pt x="0" y="265912"/>
                </a:lnTo>
                <a:lnTo>
                  <a:pt x="0" y="531812"/>
                </a:lnTo>
              </a:path>
            </a:pathLst>
          </a:custGeom>
          <a:ln w="12192">
            <a:solidFill>
              <a:srgbClr val="F79646"/>
            </a:solidFill>
          </a:ln>
        </p:spPr>
        <p:txBody>
          <a:bodyPr wrap="square" lIns="0" tIns="0" rIns="0" bIns="0" rtlCol="0"/>
          <a:lstStyle/>
          <a:p>
            <a:endParaRPr sz="1662">
              <a:solidFill>
                <a:prstClr val="black"/>
              </a:solidFill>
            </a:endParaRPr>
          </a:p>
        </p:txBody>
      </p:sp>
      <p:sp>
        <p:nvSpPr>
          <p:cNvPr id="35" name="object 35"/>
          <p:cNvSpPr/>
          <p:nvPr/>
        </p:nvSpPr>
        <p:spPr>
          <a:xfrm>
            <a:off x="4572000" y="1474997"/>
            <a:ext cx="492369" cy="494128"/>
          </a:xfrm>
          <a:custGeom>
            <a:avLst/>
            <a:gdLst/>
            <a:ahLst/>
            <a:cxnLst/>
            <a:rect l="l" t="t" r="r" b="b"/>
            <a:pathLst>
              <a:path w="533400" h="535305">
                <a:moveTo>
                  <a:pt x="0" y="0"/>
                </a:moveTo>
                <a:lnTo>
                  <a:pt x="0" y="267487"/>
                </a:lnTo>
                <a:lnTo>
                  <a:pt x="533400" y="267487"/>
                </a:lnTo>
                <a:lnTo>
                  <a:pt x="533400" y="534987"/>
                </a:lnTo>
              </a:path>
            </a:pathLst>
          </a:custGeom>
          <a:ln w="12192">
            <a:solidFill>
              <a:srgbClr val="F79646"/>
            </a:solidFill>
          </a:ln>
        </p:spPr>
        <p:txBody>
          <a:bodyPr wrap="square" lIns="0" tIns="0" rIns="0" bIns="0" rtlCol="0"/>
          <a:lstStyle/>
          <a:p>
            <a:endParaRPr sz="1662">
              <a:solidFill>
                <a:prstClr val="black"/>
              </a:solidFill>
            </a:endParaRPr>
          </a:p>
        </p:txBody>
      </p:sp>
      <p:sp>
        <p:nvSpPr>
          <p:cNvPr id="36" name="object 36"/>
          <p:cNvSpPr/>
          <p:nvPr/>
        </p:nvSpPr>
        <p:spPr>
          <a:xfrm>
            <a:off x="4572000" y="1474997"/>
            <a:ext cx="3351627" cy="494128"/>
          </a:xfrm>
          <a:custGeom>
            <a:avLst/>
            <a:gdLst/>
            <a:ahLst/>
            <a:cxnLst/>
            <a:rect l="l" t="t" r="r" b="b"/>
            <a:pathLst>
              <a:path w="3630929" h="535305">
                <a:moveTo>
                  <a:pt x="0" y="0"/>
                </a:moveTo>
                <a:lnTo>
                  <a:pt x="0" y="267487"/>
                </a:lnTo>
                <a:lnTo>
                  <a:pt x="3630612" y="267487"/>
                </a:lnTo>
                <a:lnTo>
                  <a:pt x="3630612" y="534987"/>
                </a:lnTo>
              </a:path>
            </a:pathLst>
          </a:custGeom>
          <a:ln w="12192">
            <a:solidFill>
              <a:srgbClr val="F79646"/>
            </a:solidFill>
          </a:ln>
        </p:spPr>
        <p:txBody>
          <a:bodyPr wrap="square" lIns="0" tIns="0" rIns="0" bIns="0" rtlCol="0"/>
          <a:lstStyle/>
          <a:p>
            <a:endParaRPr sz="1662">
              <a:solidFill>
                <a:prstClr val="black"/>
              </a:solidFill>
            </a:endParaRPr>
          </a:p>
        </p:txBody>
      </p:sp>
      <p:sp>
        <p:nvSpPr>
          <p:cNvPr id="37" name="object 37"/>
          <p:cNvSpPr/>
          <p:nvPr/>
        </p:nvSpPr>
        <p:spPr>
          <a:xfrm>
            <a:off x="4572001" y="1474997"/>
            <a:ext cx="1849315" cy="494128"/>
          </a:xfrm>
          <a:custGeom>
            <a:avLst/>
            <a:gdLst/>
            <a:ahLst/>
            <a:cxnLst/>
            <a:rect l="l" t="t" r="r" b="b"/>
            <a:pathLst>
              <a:path w="2003425" h="535305">
                <a:moveTo>
                  <a:pt x="0" y="0"/>
                </a:moveTo>
                <a:lnTo>
                  <a:pt x="0" y="267500"/>
                </a:lnTo>
                <a:lnTo>
                  <a:pt x="2003425" y="267500"/>
                </a:lnTo>
                <a:lnTo>
                  <a:pt x="2003425" y="534987"/>
                </a:lnTo>
              </a:path>
            </a:pathLst>
          </a:custGeom>
          <a:ln w="12192">
            <a:solidFill>
              <a:srgbClr val="F79646"/>
            </a:solidFill>
          </a:ln>
        </p:spPr>
        <p:txBody>
          <a:bodyPr wrap="square" lIns="0" tIns="0" rIns="0" bIns="0" rtlCol="0"/>
          <a:lstStyle/>
          <a:p>
            <a:endParaRPr sz="1662">
              <a:solidFill>
                <a:prstClr val="black"/>
              </a:solidFill>
            </a:endParaRPr>
          </a:p>
        </p:txBody>
      </p:sp>
      <p:sp>
        <p:nvSpPr>
          <p:cNvPr id="38" name="object 38"/>
          <p:cNvSpPr txBox="1"/>
          <p:nvPr/>
        </p:nvSpPr>
        <p:spPr>
          <a:xfrm>
            <a:off x="8961729" y="6371160"/>
            <a:ext cx="99646" cy="343630"/>
          </a:xfrm>
          <a:prstGeom prst="rect">
            <a:avLst/>
          </a:prstGeom>
        </p:spPr>
        <p:txBody>
          <a:bodyPr vert="horz" wrap="square" lIns="0" tIns="2931" rIns="0" bIns="0" rtlCol="0">
            <a:spAutoFit/>
          </a:bodyPr>
          <a:lstStyle/>
          <a:p>
            <a:pPr marL="23447">
              <a:spcBef>
                <a:spcPts val="23"/>
              </a:spcBef>
            </a:pPr>
            <a:fld id="{81D60167-4931-47E6-BA6A-407CBD079E47}" type="slidenum">
              <a:rPr sz="738" dirty="0">
                <a:solidFill>
                  <a:srgbClr val="A7A8A7"/>
                </a:solidFill>
                <a:latin typeface="Arial"/>
                <a:cs typeface="Arial"/>
              </a:rPr>
              <a:pPr marL="23447">
                <a:spcBef>
                  <a:spcPts val="23"/>
                </a:spcBef>
              </a:pPr>
              <a:t>36</a:t>
            </a:fld>
            <a:endParaRPr sz="738">
              <a:solidFill>
                <a:prstClr val="black"/>
              </a:solidFill>
              <a:latin typeface="Arial"/>
              <a:cs typeface="Arial"/>
            </a:endParaRPr>
          </a:p>
        </p:txBody>
      </p:sp>
    </p:spTree>
    <p:extLst>
      <p:ext uri="{BB962C8B-B14F-4D97-AF65-F5344CB8AC3E}">
        <p14:creationId xmlns:p14="http://schemas.microsoft.com/office/powerpoint/2010/main" val="2355599921"/>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25644" y="301716"/>
            <a:ext cx="7429383" cy="1009034"/>
          </a:xfrm>
          <a:prstGeom prst="rect">
            <a:avLst/>
          </a:prstGeom>
        </p:spPr>
        <p:txBody>
          <a:bodyPr vert="horz" wrap="square" lIns="0" tIns="11723" rIns="0" bIns="0" rtlCol="0">
            <a:spAutoFit/>
          </a:bodyPr>
          <a:lstStyle/>
          <a:p>
            <a:pPr marL="11723">
              <a:spcBef>
                <a:spcPts val="92"/>
              </a:spcBef>
            </a:pPr>
            <a:r>
              <a:rPr sz="3600" dirty="0">
                <a:latin typeface="Trueno" panose="00000500000000000000" pitchFamily="50" charset="0"/>
              </a:rPr>
              <a:t>Institutional Framework </a:t>
            </a:r>
            <a:r>
              <a:rPr lang="en-US" sz="3600" dirty="0" smtClean="0">
                <a:latin typeface="Trueno" panose="00000500000000000000" pitchFamily="50" charset="0"/>
              </a:rPr>
              <a:t/>
            </a:r>
            <a:br>
              <a:rPr lang="en-US" sz="3600" dirty="0" smtClean="0">
                <a:latin typeface="Trueno" panose="00000500000000000000" pitchFamily="50" charset="0"/>
              </a:rPr>
            </a:br>
            <a:r>
              <a:rPr sz="3600" dirty="0" smtClean="0">
                <a:latin typeface="Trueno" panose="00000500000000000000" pitchFamily="50" charset="0"/>
              </a:rPr>
              <a:t>to </a:t>
            </a:r>
            <a:r>
              <a:rPr sz="3600" dirty="0">
                <a:latin typeface="Trueno" panose="00000500000000000000" pitchFamily="50" charset="0"/>
              </a:rPr>
              <a:t>Support</a:t>
            </a:r>
            <a:r>
              <a:rPr sz="3600" spc="-129" dirty="0">
                <a:latin typeface="Trueno" panose="00000500000000000000" pitchFamily="50" charset="0"/>
              </a:rPr>
              <a:t> </a:t>
            </a:r>
            <a:r>
              <a:rPr sz="3600" dirty="0">
                <a:latin typeface="Trueno" panose="00000500000000000000" pitchFamily="50" charset="0"/>
              </a:rPr>
              <a:t>PPP</a:t>
            </a:r>
          </a:p>
        </p:txBody>
      </p:sp>
      <p:sp>
        <p:nvSpPr>
          <p:cNvPr id="3" name="object 3"/>
          <p:cNvSpPr txBox="1"/>
          <p:nvPr/>
        </p:nvSpPr>
        <p:spPr>
          <a:xfrm>
            <a:off x="1376759" y="2444414"/>
            <a:ext cx="903848" cy="653449"/>
          </a:xfrm>
          <a:prstGeom prst="rect">
            <a:avLst/>
          </a:prstGeom>
          <a:solidFill>
            <a:srgbClr val="205868"/>
          </a:solidFill>
        </p:spPr>
        <p:txBody>
          <a:bodyPr vert="horz" wrap="square" lIns="0" tIns="0" rIns="0" bIns="0" rtlCol="0">
            <a:spAutoFit/>
          </a:bodyPr>
          <a:lstStyle/>
          <a:p>
            <a:endParaRPr sz="1292">
              <a:solidFill>
                <a:prstClr val="black"/>
              </a:solidFill>
              <a:latin typeface="Times New Roman"/>
              <a:cs typeface="Times New Roman"/>
            </a:endParaRPr>
          </a:p>
          <a:p>
            <a:endParaRPr sz="1754">
              <a:solidFill>
                <a:prstClr val="black"/>
              </a:solidFill>
              <a:latin typeface="Times New Roman"/>
              <a:cs typeface="Times New Roman"/>
            </a:endParaRPr>
          </a:p>
          <a:p>
            <a:pPr marL="86753"/>
            <a:r>
              <a:rPr sz="1200" spc="-5" dirty="0">
                <a:solidFill>
                  <a:srgbClr val="FFFFFF"/>
                </a:solidFill>
                <a:latin typeface="Arial"/>
                <a:cs typeface="Arial"/>
              </a:rPr>
              <a:t>Land</a:t>
            </a:r>
            <a:r>
              <a:rPr sz="1200" spc="-14" dirty="0">
                <a:solidFill>
                  <a:srgbClr val="FFFFFF"/>
                </a:solidFill>
                <a:latin typeface="Arial"/>
                <a:cs typeface="Arial"/>
              </a:rPr>
              <a:t> </a:t>
            </a:r>
            <a:r>
              <a:rPr sz="1200" spc="-5" dirty="0">
                <a:solidFill>
                  <a:srgbClr val="FFFFFF"/>
                </a:solidFill>
                <a:latin typeface="Arial"/>
                <a:cs typeface="Arial"/>
              </a:rPr>
              <a:t>Fund</a:t>
            </a:r>
            <a:endParaRPr sz="1200">
              <a:solidFill>
                <a:prstClr val="black"/>
              </a:solidFill>
              <a:latin typeface="Arial"/>
              <a:cs typeface="Arial"/>
            </a:endParaRPr>
          </a:p>
        </p:txBody>
      </p:sp>
      <p:sp>
        <p:nvSpPr>
          <p:cNvPr id="4" name="object 4"/>
          <p:cNvSpPr txBox="1"/>
          <p:nvPr/>
        </p:nvSpPr>
        <p:spPr>
          <a:xfrm>
            <a:off x="2536874" y="2424133"/>
            <a:ext cx="903848" cy="829270"/>
          </a:xfrm>
          <a:prstGeom prst="rect">
            <a:avLst/>
          </a:prstGeom>
          <a:solidFill>
            <a:srgbClr val="205868"/>
          </a:solidFill>
        </p:spPr>
        <p:txBody>
          <a:bodyPr vert="horz" wrap="square" lIns="0" tIns="5275" rIns="0" bIns="0" rtlCol="0">
            <a:spAutoFit/>
          </a:bodyPr>
          <a:lstStyle/>
          <a:p>
            <a:pPr>
              <a:spcBef>
                <a:spcPts val="42"/>
              </a:spcBef>
            </a:pPr>
            <a:endParaRPr sz="1754">
              <a:solidFill>
                <a:prstClr val="black"/>
              </a:solidFill>
              <a:latin typeface="Times New Roman"/>
              <a:cs typeface="Times New Roman"/>
            </a:endParaRPr>
          </a:p>
          <a:p>
            <a:pPr marL="190505" marR="86167" indent="-98476"/>
            <a:r>
              <a:rPr sz="1200" spc="-9" dirty="0">
                <a:solidFill>
                  <a:srgbClr val="FFFFFF"/>
                </a:solidFill>
                <a:latin typeface="Arial"/>
                <a:cs typeface="Arial"/>
              </a:rPr>
              <a:t>Guarantee  </a:t>
            </a:r>
            <a:r>
              <a:rPr sz="1200" spc="-5" dirty="0">
                <a:solidFill>
                  <a:srgbClr val="FFFFFF"/>
                </a:solidFill>
                <a:latin typeface="Arial"/>
                <a:cs typeface="Arial"/>
              </a:rPr>
              <a:t>Fund  (PT</a:t>
            </a:r>
            <a:r>
              <a:rPr sz="1200" spc="-37" dirty="0">
                <a:solidFill>
                  <a:srgbClr val="FFFFFF"/>
                </a:solidFill>
                <a:latin typeface="Arial"/>
                <a:cs typeface="Arial"/>
              </a:rPr>
              <a:t> </a:t>
            </a:r>
            <a:r>
              <a:rPr sz="1200" spc="-5" dirty="0">
                <a:solidFill>
                  <a:srgbClr val="FFFFFF"/>
                </a:solidFill>
                <a:latin typeface="Arial"/>
                <a:cs typeface="Arial"/>
              </a:rPr>
              <a:t>PII)</a:t>
            </a:r>
            <a:endParaRPr sz="1200">
              <a:solidFill>
                <a:prstClr val="black"/>
              </a:solidFill>
              <a:latin typeface="Arial"/>
              <a:cs typeface="Arial"/>
            </a:endParaRPr>
          </a:p>
        </p:txBody>
      </p:sp>
      <p:sp>
        <p:nvSpPr>
          <p:cNvPr id="5" name="object 5"/>
          <p:cNvSpPr txBox="1"/>
          <p:nvPr/>
        </p:nvSpPr>
        <p:spPr>
          <a:xfrm>
            <a:off x="3697106" y="2431167"/>
            <a:ext cx="903848" cy="918052"/>
          </a:xfrm>
          <a:prstGeom prst="rect">
            <a:avLst/>
          </a:prstGeom>
          <a:solidFill>
            <a:srgbClr val="205868"/>
          </a:solidFill>
        </p:spPr>
        <p:txBody>
          <a:bodyPr vert="horz" wrap="square" lIns="0" tIns="1758" rIns="0" bIns="0" rtlCol="0">
            <a:spAutoFit/>
          </a:bodyPr>
          <a:lstStyle/>
          <a:p>
            <a:pPr>
              <a:spcBef>
                <a:spcPts val="14"/>
              </a:spcBef>
            </a:pPr>
            <a:endParaRPr sz="1154">
              <a:solidFill>
                <a:prstClr val="black"/>
              </a:solidFill>
              <a:latin typeface="Times New Roman"/>
              <a:cs typeface="Times New Roman"/>
            </a:endParaRPr>
          </a:p>
          <a:p>
            <a:pPr marL="83822" marR="76202" indent="1172" algn="ctr"/>
            <a:r>
              <a:rPr sz="1200" spc="-5" dirty="0">
                <a:solidFill>
                  <a:srgbClr val="FFFFFF"/>
                </a:solidFill>
                <a:latin typeface="Arial"/>
                <a:cs typeface="Arial"/>
              </a:rPr>
              <a:t>Regula</a:t>
            </a:r>
            <a:r>
              <a:rPr sz="1200" spc="-9" dirty="0">
                <a:solidFill>
                  <a:srgbClr val="FFFFFF"/>
                </a:solidFill>
                <a:latin typeface="Arial"/>
                <a:cs typeface="Arial"/>
              </a:rPr>
              <a:t>t</a:t>
            </a:r>
            <a:r>
              <a:rPr sz="1200" spc="-5" dirty="0">
                <a:solidFill>
                  <a:srgbClr val="FFFFFF"/>
                </a:solidFill>
                <a:latin typeface="Arial"/>
                <a:cs typeface="Arial"/>
              </a:rPr>
              <a:t>ory  Reform  and</a:t>
            </a:r>
            <a:r>
              <a:rPr sz="1200" spc="-60" dirty="0">
                <a:solidFill>
                  <a:srgbClr val="FFFFFF"/>
                </a:solidFill>
                <a:latin typeface="Arial"/>
                <a:cs typeface="Arial"/>
              </a:rPr>
              <a:t> </a:t>
            </a:r>
            <a:r>
              <a:rPr sz="1200" spc="-5" dirty="0">
                <a:solidFill>
                  <a:srgbClr val="FFFFFF"/>
                </a:solidFill>
                <a:latin typeface="Arial"/>
                <a:cs typeface="Arial"/>
              </a:rPr>
              <a:t>capital  market</a:t>
            </a:r>
            <a:endParaRPr sz="1200">
              <a:solidFill>
                <a:prstClr val="black"/>
              </a:solidFill>
              <a:latin typeface="Arial"/>
              <a:cs typeface="Arial"/>
            </a:endParaRPr>
          </a:p>
        </p:txBody>
      </p:sp>
      <p:sp>
        <p:nvSpPr>
          <p:cNvPr id="6" name="object 6"/>
          <p:cNvSpPr txBox="1"/>
          <p:nvPr/>
        </p:nvSpPr>
        <p:spPr>
          <a:xfrm>
            <a:off x="7177454" y="2444414"/>
            <a:ext cx="903848" cy="738664"/>
          </a:xfrm>
          <a:prstGeom prst="rect">
            <a:avLst/>
          </a:prstGeom>
          <a:solidFill>
            <a:srgbClr val="205868"/>
          </a:solidFill>
        </p:spPr>
        <p:txBody>
          <a:bodyPr vert="horz" wrap="square" lIns="0" tIns="0" rIns="0" bIns="0" rtlCol="0">
            <a:spAutoFit/>
          </a:bodyPr>
          <a:lstStyle/>
          <a:p>
            <a:endParaRPr sz="1292">
              <a:solidFill>
                <a:prstClr val="black"/>
              </a:solidFill>
              <a:latin typeface="Times New Roman"/>
              <a:cs typeface="Times New Roman"/>
            </a:endParaRPr>
          </a:p>
          <a:p>
            <a:pPr>
              <a:spcBef>
                <a:spcPts val="23"/>
              </a:spcBef>
            </a:pPr>
            <a:endParaRPr sz="1108">
              <a:solidFill>
                <a:prstClr val="black"/>
              </a:solidFill>
              <a:latin typeface="Times New Roman"/>
              <a:cs typeface="Times New Roman"/>
            </a:endParaRPr>
          </a:p>
          <a:p>
            <a:pPr marL="215124" marR="152990" indent="-53927"/>
            <a:r>
              <a:rPr sz="1200" spc="-5" dirty="0">
                <a:solidFill>
                  <a:srgbClr val="FFFFFF"/>
                </a:solidFill>
                <a:latin typeface="Arial"/>
                <a:cs typeface="Arial"/>
              </a:rPr>
              <a:t>In</a:t>
            </a:r>
            <a:r>
              <a:rPr sz="1200" spc="-18" dirty="0">
                <a:solidFill>
                  <a:srgbClr val="FFFFFF"/>
                </a:solidFill>
                <a:latin typeface="Arial"/>
                <a:cs typeface="Arial"/>
              </a:rPr>
              <a:t>v</a:t>
            </a:r>
            <a:r>
              <a:rPr sz="1200" spc="-5" dirty="0">
                <a:solidFill>
                  <a:srgbClr val="FFFFFF"/>
                </a:solidFill>
                <a:latin typeface="Arial"/>
                <a:cs typeface="Arial"/>
              </a:rPr>
              <a:t>estor/  </a:t>
            </a:r>
            <a:r>
              <a:rPr sz="1200" spc="-9" dirty="0">
                <a:solidFill>
                  <a:srgbClr val="FFFFFF"/>
                </a:solidFill>
                <a:latin typeface="Arial"/>
                <a:cs typeface="Arial"/>
              </a:rPr>
              <a:t>Lender</a:t>
            </a:r>
            <a:endParaRPr sz="1200">
              <a:solidFill>
                <a:prstClr val="black"/>
              </a:solidFill>
              <a:latin typeface="Arial"/>
              <a:cs typeface="Arial"/>
            </a:endParaRPr>
          </a:p>
        </p:txBody>
      </p:sp>
      <p:sp>
        <p:nvSpPr>
          <p:cNvPr id="7" name="object 7"/>
          <p:cNvSpPr/>
          <p:nvPr/>
        </p:nvSpPr>
        <p:spPr>
          <a:xfrm>
            <a:off x="1220607" y="4026643"/>
            <a:ext cx="1172894" cy="769620"/>
          </a:xfrm>
          <a:custGeom>
            <a:avLst/>
            <a:gdLst/>
            <a:ahLst/>
            <a:cxnLst/>
            <a:rect l="l" t="t" r="r" b="b"/>
            <a:pathLst>
              <a:path w="1270635" h="833754">
                <a:moveTo>
                  <a:pt x="635126" y="0"/>
                </a:moveTo>
                <a:lnTo>
                  <a:pt x="577317" y="1702"/>
                </a:lnTo>
                <a:lnTo>
                  <a:pt x="520961" y="6713"/>
                </a:lnTo>
                <a:lnTo>
                  <a:pt x="466284" y="14884"/>
                </a:lnTo>
                <a:lnTo>
                  <a:pt x="413509" y="26069"/>
                </a:lnTo>
                <a:lnTo>
                  <a:pt x="362861" y="40120"/>
                </a:lnTo>
                <a:lnTo>
                  <a:pt x="314564" y="56891"/>
                </a:lnTo>
                <a:lnTo>
                  <a:pt x="268843" y="76233"/>
                </a:lnTo>
                <a:lnTo>
                  <a:pt x="225921" y="98001"/>
                </a:lnTo>
                <a:lnTo>
                  <a:pt x="186023" y="122046"/>
                </a:lnTo>
                <a:lnTo>
                  <a:pt x="149372" y="148223"/>
                </a:lnTo>
                <a:lnTo>
                  <a:pt x="116194" y="176383"/>
                </a:lnTo>
                <a:lnTo>
                  <a:pt x="86712" y="206379"/>
                </a:lnTo>
                <a:lnTo>
                  <a:pt x="61151" y="238065"/>
                </a:lnTo>
                <a:lnTo>
                  <a:pt x="39734" y="271293"/>
                </a:lnTo>
                <a:lnTo>
                  <a:pt x="22687" y="305917"/>
                </a:lnTo>
                <a:lnTo>
                  <a:pt x="2595" y="378760"/>
                </a:lnTo>
                <a:lnTo>
                  <a:pt x="0" y="416686"/>
                </a:lnTo>
                <a:lnTo>
                  <a:pt x="2595" y="454613"/>
                </a:lnTo>
                <a:lnTo>
                  <a:pt x="22687" y="527456"/>
                </a:lnTo>
                <a:lnTo>
                  <a:pt x="39734" y="562080"/>
                </a:lnTo>
                <a:lnTo>
                  <a:pt x="61151" y="595308"/>
                </a:lnTo>
                <a:lnTo>
                  <a:pt x="86712" y="626994"/>
                </a:lnTo>
                <a:lnTo>
                  <a:pt x="116194" y="656990"/>
                </a:lnTo>
                <a:lnTo>
                  <a:pt x="149372" y="685150"/>
                </a:lnTo>
                <a:lnTo>
                  <a:pt x="186023" y="711326"/>
                </a:lnTo>
                <a:lnTo>
                  <a:pt x="225921" y="735372"/>
                </a:lnTo>
                <a:lnTo>
                  <a:pt x="268843" y="757140"/>
                </a:lnTo>
                <a:lnTo>
                  <a:pt x="314564" y="776482"/>
                </a:lnTo>
                <a:lnTo>
                  <a:pt x="362861" y="793253"/>
                </a:lnTo>
                <a:lnTo>
                  <a:pt x="413509" y="807304"/>
                </a:lnTo>
                <a:lnTo>
                  <a:pt x="466284" y="818489"/>
                </a:lnTo>
                <a:lnTo>
                  <a:pt x="520961" y="826660"/>
                </a:lnTo>
                <a:lnTo>
                  <a:pt x="577317" y="831671"/>
                </a:lnTo>
                <a:lnTo>
                  <a:pt x="635126" y="833373"/>
                </a:lnTo>
                <a:lnTo>
                  <a:pt x="692916" y="831671"/>
                </a:lnTo>
                <a:lnTo>
                  <a:pt x="749254" y="826660"/>
                </a:lnTo>
                <a:lnTo>
                  <a:pt x="803916" y="818489"/>
                </a:lnTo>
                <a:lnTo>
                  <a:pt x="856677" y="807304"/>
                </a:lnTo>
                <a:lnTo>
                  <a:pt x="907313" y="793253"/>
                </a:lnTo>
                <a:lnTo>
                  <a:pt x="955599" y="776482"/>
                </a:lnTo>
                <a:lnTo>
                  <a:pt x="1001312" y="757140"/>
                </a:lnTo>
                <a:lnTo>
                  <a:pt x="1044227" y="735372"/>
                </a:lnTo>
                <a:lnTo>
                  <a:pt x="1084119" y="711326"/>
                </a:lnTo>
                <a:lnTo>
                  <a:pt x="1120765" y="685150"/>
                </a:lnTo>
                <a:lnTo>
                  <a:pt x="1153939" y="656990"/>
                </a:lnTo>
                <a:lnTo>
                  <a:pt x="1183418" y="626994"/>
                </a:lnTo>
                <a:lnTo>
                  <a:pt x="1208978" y="595308"/>
                </a:lnTo>
                <a:lnTo>
                  <a:pt x="1230393" y="562080"/>
                </a:lnTo>
                <a:lnTo>
                  <a:pt x="1247440" y="527456"/>
                </a:lnTo>
                <a:lnTo>
                  <a:pt x="1267531" y="454613"/>
                </a:lnTo>
                <a:lnTo>
                  <a:pt x="1270127" y="416686"/>
                </a:lnTo>
                <a:lnTo>
                  <a:pt x="1267531" y="378760"/>
                </a:lnTo>
                <a:lnTo>
                  <a:pt x="1247440" y="305917"/>
                </a:lnTo>
                <a:lnTo>
                  <a:pt x="1230393" y="271293"/>
                </a:lnTo>
                <a:lnTo>
                  <a:pt x="1208978" y="238065"/>
                </a:lnTo>
                <a:lnTo>
                  <a:pt x="1183418" y="206379"/>
                </a:lnTo>
                <a:lnTo>
                  <a:pt x="1153939" y="176383"/>
                </a:lnTo>
                <a:lnTo>
                  <a:pt x="1120765" y="148223"/>
                </a:lnTo>
                <a:lnTo>
                  <a:pt x="1084119" y="122046"/>
                </a:lnTo>
                <a:lnTo>
                  <a:pt x="1044227" y="98001"/>
                </a:lnTo>
                <a:lnTo>
                  <a:pt x="1001312" y="76233"/>
                </a:lnTo>
                <a:lnTo>
                  <a:pt x="955599" y="56891"/>
                </a:lnTo>
                <a:lnTo>
                  <a:pt x="907313" y="40120"/>
                </a:lnTo>
                <a:lnTo>
                  <a:pt x="856677" y="26069"/>
                </a:lnTo>
                <a:lnTo>
                  <a:pt x="803916" y="14884"/>
                </a:lnTo>
                <a:lnTo>
                  <a:pt x="749254" y="6713"/>
                </a:lnTo>
                <a:lnTo>
                  <a:pt x="692916" y="1702"/>
                </a:lnTo>
                <a:lnTo>
                  <a:pt x="635126" y="0"/>
                </a:lnTo>
                <a:close/>
              </a:path>
            </a:pathLst>
          </a:custGeom>
          <a:solidFill>
            <a:srgbClr val="205868"/>
          </a:solidFill>
        </p:spPr>
        <p:txBody>
          <a:bodyPr wrap="square" lIns="0" tIns="0" rIns="0" bIns="0" rtlCol="0"/>
          <a:lstStyle/>
          <a:p>
            <a:endParaRPr sz="1662">
              <a:solidFill>
                <a:prstClr val="black"/>
              </a:solidFill>
            </a:endParaRPr>
          </a:p>
        </p:txBody>
      </p:sp>
      <p:sp>
        <p:nvSpPr>
          <p:cNvPr id="8" name="object 8"/>
          <p:cNvSpPr/>
          <p:nvPr/>
        </p:nvSpPr>
        <p:spPr>
          <a:xfrm>
            <a:off x="1220607" y="4026643"/>
            <a:ext cx="1172894" cy="769620"/>
          </a:xfrm>
          <a:custGeom>
            <a:avLst/>
            <a:gdLst/>
            <a:ahLst/>
            <a:cxnLst/>
            <a:rect l="l" t="t" r="r" b="b"/>
            <a:pathLst>
              <a:path w="1270635" h="833754">
                <a:moveTo>
                  <a:pt x="0" y="416686"/>
                </a:moveTo>
                <a:lnTo>
                  <a:pt x="10232" y="341788"/>
                </a:lnTo>
                <a:lnTo>
                  <a:pt x="39734" y="271293"/>
                </a:lnTo>
                <a:lnTo>
                  <a:pt x="61151" y="238065"/>
                </a:lnTo>
                <a:lnTo>
                  <a:pt x="86712" y="206379"/>
                </a:lnTo>
                <a:lnTo>
                  <a:pt x="116194" y="176383"/>
                </a:lnTo>
                <a:lnTo>
                  <a:pt x="149372" y="148223"/>
                </a:lnTo>
                <a:lnTo>
                  <a:pt x="186023" y="122046"/>
                </a:lnTo>
                <a:lnTo>
                  <a:pt x="225921" y="98001"/>
                </a:lnTo>
                <a:lnTo>
                  <a:pt x="268843" y="76233"/>
                </a:lnTo>
                <a:lnTo>
                  <a:pt x="314564" y="56891"/>
                </a:lnTo>
                <a:lnTo>
                  <a:pt x="362861" y="40120"/>
                </a:lnTo>
                <a:lnTo>
                  <a:pt x="413509" y="26069"/>
                </a:lnTo>
                <a:lnTo>
                  <a:pt x="466284" y="14884"/>
                </a:lnTo>
                <a:lnTo>
                  <a:pt x="520961" y="6713"/>
                </a:lnTo>
                <a:lnTo>
                  <a:pt x="577317" y="1702"/>
                </a:lnTo>
                <a:lnTo>
                  <a:pt x="635126" y="0"/>
                </a:lnTo>
                <a:lnTo>
                  <a:pt x="692916" y="1702"/>
                </a:lnTo>
                <a:lnTo>
                  <a:pt x="749254" y="6713"/>
                </a:lnTo>
                <a:lnTo>
                  <a:pt x="803916" y="14884"/>
                </a:lnTo>
                <a:lnTo>
                  <a:pt x="856677" y="26069"/>
                </a:lnTo>
                <a:lnTo>
                  <a:pt x="907313" y="40120"/>
                </a:lnTo>
                <a:lnTo>
                  <a:pt x="955599" y="56891"/>
                </a:lnTo>
                <a:lnTo>
                  <a:pt x="1001312" y="76233"/>
                </a:lnTo>
                <a:lnTo>
                  <a:pt x="1044227" y="98001"/>
                </a:lnTo>
                <a:lnTo>
                  <a:pt x="1084119" y="122046"/>
                </a:lnTo>
                <a:lnTo>
                  <a:pt x="1120765" y="148223"/>
                </a:lnTo>
                <a:lnTo>
                  <a:pt x="1153939" y="176383"/>
                </a:lnTo>
                <a:lnTo>
                  <a:pt x="1183418" y="206379"/>
                </a:lnTo>
                <a:lnTo>
                  <a:pt x="1208978" y="238065"/>
                </a:lnTo>
                <a:lnTo>
                  <a:pt x="1230393" y="271293"/>
                </a:lnTo>
                <a:lnTo>
                  <a:pt x="1247440" y="305917"/>
                </a:lnTo>
                <a:lnTo>
                  <a:pt x="1267531" y="378760"/>
                </a:lnTo>
                <a:lnTo>
                  <a:pt x="1270127" y="416686"/>
                </a:lnTo>
                <a:lnTo>
                  <a:pt x="1267531" y="454613"/>
                </a:lnTo>
                <a:lnTo>
                  <a:pt x="1247440" y="527456"/>
                </a:lnTo>
                <a:lnTo>
                  <a:pt x="1230393" y="562080"/>
                </a:lnTo>
                <a:lnTo>
                  <a:pt x="1208978" y="595308"/>
                </a:lnTo>
                <a:lnTo>
                  <a:pt x="1183418" y="626994"/>
                </a:lnTo>
                <a:lnTo>
                  <a:pt x="1153939" y="656990"/>
                </a:lnTo>
                <a:lnTo>
                  <a:pt x="1120765" y="685150"/>
                </a:lnTo>
                <a:lnTo>
                  <a:pt x="1084119" y="711326"/>
                </a:lnTo>
                <a:lnTo>
                  <a:pt x="1044227" y="735372"/>
                </a:lnTo>
                <a:lnTo>
                  <a:pt x="1001312" y="757140"/>
                </a:lnTo>
                <a:lnTo>
                  <a:pt x="955599" y="776482"/>
                </a:lnTo>
                <a:lnTo>
                  <a:pt x="907313" y="793253"/>
                </a:lnTo>
                <a:lnTo>
                  <a:pt x="856677" y="807304"/>
                </a:lnTo>
                <a:lnTo>
                  <a:pt x="803916" y="818489"/>
                </a:lnTo>
                <a:lnTo>
                  <a:pt x="749254" y="826660"/>
                </a:lnTo>
                <a:lnTo>
                  <a:pt x="692916" y="831671"/>
                </a:lnTo>
                <a:lnTo>
                  <a:pt x="635126" y="833373"/>
                </a:lnTo>
                <a:lnTo>
                  <a:pt x="577317" y="831671"/>
                </a:lnTo>
                <a:lnTo>
                  <a:pt x="520961" y="826660"/>
                </a:lnTo>
                <a:lnTo>
                  <a:pt x="466284" y="818489"/>
                </a:lnTo>
                <a:lnTo>
                  <a:pt x="413509" y="807304"/>
                </a:lnTo>
                <a:lnTo>
                  <a:pt x="362861" y="793253"/>
                </a:lnTo>
                <a:lnTo>
                  <a:pt x="314564" y="776482"/>
                </a:lnTo>
                <a:lnTo>
                  <a:pt x="268843" y="757140"/>
                </a:lnTo>
                <a:lnTo>
                  <a:pt x="225921" y="735372"/>
                </a:lnTo>
                <a:lnTo>
                  <a:pt x="186023" y="711326"/>
                </a:lnTo>
                <a:lnTo>
                  <a:pt x="149372" y="685150"/>
                </a:lnTo>
                <a:lnTo>
                  <a:pt x="116194" y="656990"/>
                </a:lnTo>
                <a:lnTo>
                  <a:pt x="86712" y="626994"/>
                </a:lnTo>
                <a:lnTo>
                  <a:pt x="61151" y="595308"/>
                </a:lnTo>
                <a:lnTo>
                  <a:pt x="39734" y="562080"/>
                </a:lnTo>
                <a:lnTo>
                  <a:pt x="22687" y="527456"/>
                </a:lnTo>
                <a:lnTo>
                  <a:pt x="2595" y="454613"/>
                </a:lnTo>
                <a:lnTo>
                  <a:pt x="0" y="416686"/>
                </a:lnTo>
                <a:close/>
              </a:path>
            </a:pathLst>
          </a:custGeom>
          <a:ln w="25400">
            <a:solidFill>
              <a:srgbClr val="205868"/>
            </a:solidFill>
          </a:ln>
        </p:spPr>
        <p:txBody>
          <a:bodyPr wrap="square" lIns="0" tIns="0" rIns="0" bIns="0" rtlCol="0"/>
          <a:lstStyle/>
          <a:p>
            <a:endParaRPr sz="1662">
              <a:solidFill>
                <a:prstClr val="black"/>
              </a:solidFill>
            </a:endParaRPr>
          </a:p>
        </p:txBody>
      </p:sp>
      <p:sp>
        <p:nvSpPr>
          <p:cNvPr id="9" name="object 9"/>
          <p:cNvSpPr txBox="1"/>
          <p:nvPr/>
        </p:nvSpPr>
        <p:spPr>
          <a:xfrm>
            <a:off x="1537716" y="4270952"/>
            <a:ext cx="537503" cy="267549"/>
          </a:xfrm>
          <a:prstGeom prst="rect">
            <a:avLst/>
          </a:prstGeom>
        </p:spPr>
        <p:txBody>
          <a:bodyPr vert="horz" wrap="square" lIns="0" tIns="11723" rIns="0" bIns="0" rtlCol="0">
            <a:spAutoFit/>
          </a:bodyPr>
          <a:lstStyle/>
          <a:p>
            <a:pPr marL="11723" marR="4689" indent="138922">
              <a:spcBef>
                <a:spcPts val="92"/>
              </a:spcBef>
            </a:pPr>
            <a:r>
              <a:rPr sz="831" spc="-5" dirty="0">
                <a:solidFill>
                  <a:srgbClr val="FFFFFF"/>
                </a:solidFill>
                <a:latin typeface="Arial"/>
                <a:cs typeface="Arial"/>
              </a:rPr>
              <a:t>Land  </a:t>
            </a:r>
            <a:r>
              <a:rPr sz="831" dirty="0">
                <a:solidFill>
                  <a:srgbClr val="FFFFFF"/>
                </a:solidFill>
                <a:latin typeface="Arial"/>
                <a:cs typeface="Arial"/>
              </a:rPr>
              <a:t>Ac</a:t>
            </a:r>
            <a:r>
              <a:rPr sz="831" spc="-5" dirty="0">
                <a:solidFill>
                  <a:srgbClr val="FFFFFF"/>
                </a:solidFill>
                <a:latin typeface="Arial"/>
                <a:cs typeface="Arial"/>
              </a:rPr>
              <a:t>qui</a:t>
            </a:r>
            <a:r>
              <a:rPr sz="831" spc="5" dirty="0">
                <a:solidFill>
                  <a:srgbClr val="FFFFFF"/>
                </a:solidFill>
                <a:latin typeface="Arial"/>
                <a:cs typeface="Arial"/>
              </a:rPr>
              <a:t>s</a:t>
            </a:r>
            <a:r>
              <a:rPr sz="831" spc="-5" dirty="0">
                <a:solidFill>
                  <a:srgbClr val="FFFFFF"/>
                </a:solidFill>
                <a:latin typeface="Arial"/>
                <a:cs typeface="Arial"/>
              </a:rPr>
              <a:t>i</a:t>
            </a:r>
            <a:r>
              <a:rPr sz="831" dirty="0">
                <a:solidFill>
                  <a:srgbClr val="FFFFFF"/>
                </a:solidFill>
                <a:latin typeface="Arial"/>
                <a:cs typeface="Arial"/>
              </a:rPr>
              <a:t>t</a:t>
            </a:r>
            <a:r>
              <a:rPr sz="831" spc="5" dirty="0">
                <a:solidFill>
                  <a:srgbClr val="FFFFFF"/>
                </a:solidFill>
                <a:latin typeface="Arial"/>
                <a:cs typeface="Arial"/>
              </a:rPr>
              <a:t>i</a:t>
            </a:r>
            <a:r>
              <a:rPr sz="831" spc="-5" dirty="0">
                <a:solidFill>
                  <a:srgbClr val="FFFFFF"/>
                </a:solidFill>
                <a:latin typeface="Arial"/>
                <a:cs typeface="Arial"/>
              </a:rPr>
              <a:t>on</a:t>
            </a:r>
            <a:endParaRPr sz="831">
              <a:solidFill>
                <a:prstClr val="black"/>
              </a:solidFill>
              <a:latin typeface="Arial"/>
              <a:cs typeface="Arial"/>
            </a:endParaRPr>
          </a:p>
        </p:txBody>
      </p:sp>
      <p:sp>
        <p:nvSpPr>
          <p:cNvPr id="10" name="object 10"/>
          <p:cNvSpPr/>
          <p:nvPr/>
        </p:nvSpPr>
        <p:spPr>
          <a:xfrm>
            <a:off x="2441799" y="4038249"/>
            <a:ext cx="1172894" cy="769620"/>
          </a:xfrm>
          <a:custGeom>
            <a:avLst/>
            <a:gdLst/>
            <a:ahLst/>
            <a:cxnLst/>
            <a:rect l="l" t="t" r="r" b="b"/>
            <a:pathLst>
              <a:path w="1270635" h="833754">
                <a:moveTo>
                  <a:pt x="635127" y="0"/>
                </a:moveTo>
                <a:lnTo>
                  <a:pt x="577317" y="1702"/>
                </a:lnTo>
                <a:lnTo>
                  <a:pt x="520961" y="6713"/>
                </a:lnTo>
                <a:lnTo>
                  <a:pt x="466284" y="14884"/>
                </a:lnTo>
                <a:lnTo>
                  <a:pt x="413509" y="26069"/>
                </a:lnTo>
                <a:lnTo>
                  <a:pt x="362861" y="40120"/>
                </a:lnTo>
                <a:lnTo>
                  <a:pt x="314564" y="56891"/>
                </a:lnTo>
                <a:lnTo>
                  <a:pt x="268843" y="76233"/>
                </a:lnTo>
                <a:lnTo>
                  <a:pt x="225921" y="98001"/>
                </a:lnTo>
                <a:lnTo>
                  <a:pt x="186023" y="122046"/>
                </a:lnTo>
                <a:lnTo>
                  <a:pt x="149372" y="148223"/>
                </a:lnTo>
                <a:lnTo>
                  <a:pt x="116194" y="176383"/>
                </a:lnTo>
                <a:lnTo>
                  <a:pt x="86712" y="206379"/>
                </a:lnTo>
                <a:lnTo>
                  <a:pt x="61151" y="238065"/>
                </a:lnTo>
                <a:lnTo>
                  <a:pt x="39734" y="271293"/>
                </a:lnTo>
                <a:lnTo>
                  <a:pt x="22687" y="305917"/>
                </a:lnTo>
                <a:lnTo>
                  <a:pt x="2595" y="378760"/>
                </a:lnTo>
                <a:lnTo>
                  <a:pt x="0" y="416686"/>
                </a:lnTo>
                <a:lnTo>
                  <a:pt x="2595" y="454613"/>
                </a:lnTo>
                <a:lnTo>
                  <a:pt x="22687" y="527456"/>
                </a:lnTo>
                <a:lnTo>
                  <a:pt x="39734" y="562080"/>
                </a:lnTo>
                <a:lnTo>
                  <a:pt x="61151" y="595308"/>
                </a:lnTo>
                <a:lnTo>
                  <a:pt x="86712" y="626994"/>
                </a:lnTo>
                <a:lnTo>
                  <a:pt x="116194" y="656990"/>
                </a:lnTo>
                <a:lnTo>
                  <a:pt x="149372" y="685150"/>
                </a:lnTo>
                <a:lnTo>
                  <a:pt x="186023" y="711326"/>
                </a:lnTo>
                <a:lnTo>
                  <a:pt x="225921" y="735372"/>
                </a:lnTo>
                <a:lnTo>
                  <a:pt x="268843" y="757140"/>
                </a:lnTo>
                <a:lnTo>
                  <a:pt x="314564" y="776482"/>
                </a:lnTo>
                <a:lnTo>
                  <a:pt x="362861" y="793253"/>
                </a:lnTo>
                <a:lnTo>
                  <a:pt x="413509" y="807304"/>
                </a:lnTo>
                <a:lnTo>
                  <a:pt x="466284" y="818489"/>
                </a:lnTo>
                <a:lnTo>
                  <a:pt x="520961" y="826660"/>
                </a:lnTo>
                <a:lnTo>
                  <a:pt x="577317" y="831671"/>
                </a:lnTo>
                <a:lnTo>
                  <a:pt x="635127" y="833373"/>
                </a:lnTo>
                <a:lnTo>
                  <a:pt x="692916" y="831671"/>
                </a:lnTo>
                <a:lnTo>
                  <a:pt x="749254" y="826660"/>
                </a:lnTo>
                <a:lnTo>
                  <a:pt x="803916" y="818489"/>
                </a:lnTo>
                <a:lnTo>
                  <a:pt x="856677" y="807304"/>
                </a:lnTo>
                <a:lnTo>
                  <a:pt x="907313" y="793253"/>
                </a:lnTo>
                <a:lnTo>
                  <a:pt x="955599" y="776482"/>
                </a:lnTo>
                <a:lnTo>
                  <a:pt x="1001312" y="757140"/>
                </a:lnTo>
                <a:lnTo>
                  <a:pt x="1044227" y="735372"/>
                </a:lnTo>
                <a:lnTo>
                  <a:pt x="1084119" y="711326"/>
                </a:lnTo>
                <a:lnTo>
                  <a:pt x="1120765" y="685150"/>
                </a:lnTo>
                <a:lnTo>
                  <a:pt x="1153939" y="656990"/>
                </a:lnTo>
                <a:lnTo>
                  <a:pt x="1183418" y="626994"/>
                </a:lnTo>
                <a:lnTo>
                  <a:pt x="1208978" y="595308"/>
                </a:lnTo>
                <a:lnTo>
                  <a:pt x="1230393" y="562080"/>
                </a:lnTo>
                <a:lnTo>
                  <a:pt x="1247440" y="527456"/>
                </a:lnTo>
                <a:lnTo>
                  <a:pt x="1267531" y="454613"/>
                </a:lnTo>
                <a:lnTo>
                  <a:pt x="1270127" y="416686"/>
                </a:lnTo>
                <a:lnTo>
                  <a:pt x="1267531" y="378760"/>
                </a:lnTo>
                <a:lnTo>
                  <a:pt x="1247440" y="305917"/>
                </a:lnTo>
                <a:lnTo>
                  <a:pt x="1230393" y="271293"/>
                </a:lnTo>
                <a:lnTo>
                  <a:pt x="1208978" y="238065"/>
                </a:lnTo>
                <a:lnTo>
                  <a:pt x="1183418" y="206379"/>
                </a:lnTo>
                <a:lnTo>
                  <a:pt x="1153939" y="176383"/>
                </a:lnTo>
                <a:lnTo>
                  <a:pt x="1120765" y="148223"/>
                </a:lnTo>
                <a:lnTo>
                  <a:pt x="1084119" y="122046"/>
                </a:lnTo>
                <a:lnTo>
                  <a:pt x="1044227" y="98001"/>
                </a:lnTo>
                <a:lnTo>
                  <a:pt x="1001312" y="76233"/>
                </a:lnTo>
                <a:lnTo>
                  <a:pt x="955599" y="56891"/>
                </a:lnTo>
                <a:lnTo>
                  <a:pt x="907313" y="40120"/>
                </a:lnTo>
                <a:lnTo>
                  <a:pt x="856677" y="26069"/>
                </a:lnTo>
                <a:lnTo>
                  <a:pt x="803916" y="14884"/>
                </a:lnTo>
                <a:lnTo>
                  <a:pt x="749254" y="6713"/>
                </a:lnTo>
                <a:lnTo>
                  <a:pt x="692916" y="1702"/>
                </a:lnTo>
                <a:lnTo>
                  <a:pt x="635127" y="0"/>
                </a:lnTo>
                <a:close/>
              </a:path>
            </a:pathLst>
          </a:custGeom>
          <a:solidFill>
            <a:srgbClr val="205868"/>
          </a:solidFill>
        </p:spPr>
        <p:txBody>
          <a:bodyPr wrap="square" lIns="0" tIns="0" rIns="0" bIns="0" rtlCol="0"/>
          <a:lstStyle/>
          <a:p>
            <a:endParaRPr sz="1662">
              <a:solidFill>
                <a:prstClr val="black"/>
              </a:solidFill>
            </a:endParaRPr>
          </a:p>
        </p:txBody>
      </p:sp>
      <p:sp>
        <p:nvSpPr>
          <p:cNvPr id="11" name="object 11"/>
          <p:cNvSpPr/>
          <p:nvPr/>
        </p:nvSpPr>
        <p:spPr>
          <a:xfrm>
            <a:off x="2441799" y="4038249"/>
            <a:ext cx="1172894" cy="769620"/>
          </a:xfrm>
          <a:custGeom>
            <a:avLst/>
            <a:gdLst/>
            <a:ahLst/>
            <a:cxnLst/>
            <a:rect l="l" t="t" r="r" b="b"/>
            <a:pathLst>
              <a:path w="1270635" h="833754">
                <a:moveTo>
                  <a:pt x="0" y="416686"/>
                </a:moveTo>
                <a:lnTo>
                  <a:pt x="10232" y="341788"/>
                </a:lnTo>
                <a:lnTo>
                  <a:pt x="39734" y="271293"/>
                </a:lnTo>
                <a:lnTo>
                  <a:pt x="61151" y="238065"/>
                </a:lnTo>
                <a:lnTo>
                  <a:pt x="86712" y="206379"/>
                </a:lnTo>
                <a:lnTo>
                  <a:pt x="116194" y="176383"/>
                </a:lnTo>
                <a:lnTo>
                  <a:pt x="149372" y="148223"/>
                </a:lnTo>
                <a:lnTo>
                  <a:pt x="186023" y="122046"/>
                </a:lnTo>
                <a:lnTo>
                  <a:pt x="225921" y="98001"/>
                </a:lnTo>
                <a:lnTo>
                  <a:pt x="268843" y="76233"/>
                </a:lnTo>
                <a:lnTo>
                  <a:pt x="314564" y="56891"/>
                </a:lnTo>
                <a:lnTo>
                  <a:pt x="362861" y="40120"/>
                </a:lnTo>
                <a:lnTo>
                  <a:pt x="413509" y="26069"/>
                </a:lnTo>
                <a:lnTo>
                  <a:pt x="466284" y="14884"/>
                </a:lnTo>
                <a:lnTo>
                  <a:pt x="520961" y="6713"/>
                </a:lnTo>
                <a:lnTo>
                  <a:pt x="577317" y="1702"/>
                </a:lnTo>
                <a:lnTo>
                  <a:pt x="635127" y="0"/>
                </a:lnTo>
                <a:lnTo>
                  <a:pt x="692916" y="1702"/>
                </a:lnTo>
                <a:lnTo>
                  <a:pt x="749254" y="6713"/>
                </a:lnTo>
                <a:lnTo>
                  <a:pt x="803916" y="14884"/>
                </a:lnTo>
                <a:lnTo>
                  <a:pt x="856677" y="26069"/>
                </a:lnTo>
                <a:lnTo>
                  <a:pt x="907313" y="40120"/>
                </a:lnTo>
                <a:lnTo>
                  <a:pt x="955599" y="56891"/>
                </a:lnTo>
                <a:lnTo>
                  <a:pt x="1001312" y="76233"/>
                </a:lnTo>
                <a:lnTo>
                  <a:pt x="1044227" y="98001"/>
                </a:lnTo>
                <a:lnTo>
                  <a:pt x="1084119" y="122046"/>
                </a:lnTo>
                <a:lnTo>
                  <a:pt x="1120765" y="148223"/>
                </a:lnTo>
                <a:lnTo>
                  <a:pt x="1153939" y="176383"/>
                </a:lnTo>
                <a:lnTo>
                  <a:pt x="1183418" y="206379"/>
                </a:lnTo>
                <a:lnTo>
                  <a:pt x="1208978" y="238065"/>
                </a:lnTo>
                <a:lnTo>
                  <a:pt x="1230393" y="271293"/>
                </a:lnTo>
                <a:lnTo>
                  <a:pt x="1247440" y="305917"/>
                </a:lnTo>
                <a:lnTo>
                  <a:pt x="1267531" y="378760"/>
                </a:lnTo>
                <a:lnTo>
                  <a:pt x="1270127" y="416686"/>
                </a:lnTo>
                <a:lnTo>
                  <a:pt x="1267531" y="454613"/>
                </a:lnTo>
                <a:lnTo>
                  <a:pt x="1247440" y="527456"/>
                </a:lnTo>
                <a:lnTo>
                  <a:pt x="1230393" y="562080"/>
                </a:lnTo>
                <a:lnTo>
                  <a:pt x="1208978" y="595308"/>
                </a:lnTo>
                <a:lnTo>
                  <a:pt x="1183418" y="626994"/>
                </a:lnTo>
                <a:lnTo>
                  <a:pt x="1153939" y="656990"/>
                </a:lnTo>
                <a:lnTo>
                  <a:pt x="1120765" y="685150"/>
                </a:lnTo>
                <a:lnTo>
                  <a:pt x="1084119" y="711326"/>
                </a:lnTo>
                <a:lnTo>
                  <a:pt x="1044227" y="735372"/>
                </a:lnTo>
                <a:lnTo>
                  <a:pt x="1001312" y="757140"/>
                </a:lnTo>
                <a:lnTo>
                  <a:pt x="955599" y="776482"/>
                </a:lnTo>
                <a:lnTo>
                  <a:pt x="907313" y="793253"/>
                </a:lnTo>
                <a:lnTo>
                  <a:pt x="856677" y="807304"/>
                </a:lnTo>
                <a:lnTo>
                  <a:pt x="803916" y="818489"/>
                </a:lnTo>
                <a:lnTo>
                  <a:pt x="749254" y="826660"/>
                </a:lnTo>
                <a:lnTo>
                  <a:pt x="692916" y="831671"/>
                </a:lnTo>
                <a:lnTo>
                  <a:pt x="635127" y="833373"/>
                </a:lnTo>
                <a:lnTo>
                  <a:pt x="577317" y="831671"/>
                </a:lnTo>
                <a:lnTo>
                  <a:pt x="520961" y="826660"/>
                </a:lnTo>
                <a:lnTo>
                  <a:pt x="466284" y="818489"/>
                </a:lnTo>
                <a:lnTo>
                  <a:pt x="413509" y="807304"/>
                </a:lnTo>
                <a:lnTo>
                  <a:pt x="362861" y="793253"/>
                </a:lnTo>
                <a:lnTo>
                  <a:pt x="314564" y="776482"/>
                </a:lnTo>
                <a:lnTo>
                  <a:pt x="268843" y="757140"/>
                </a:lnTo>
                <a:lnTo>
                  <a:pt x="225921" y="735372"/>
                </a:lnTo>
                <a:lnTo>
                  <a:pt x="186023" y="711326"/>
                </a:lnTo>
                <a:lnTo>
                  <a:pt x="149372" y="685150"/>
                </a:lnTo>
                <a:lnTo>
                  <a:pt x="116194" y="656990"/>
                </a:lnTo>
                <a:lnTo>
                  <a:pt x="86712" y="626994"/>
                </a:lnTo>
                <a:lnTo>
                  <a:pt x="61151" y="595308"/>
                </a:lnTo>
                <a:lnTo>
                  <a:pt x="39734" y="562080"/>
                </a:lnTo>
                <a:lnTo>
                  <a:pt x="22687" y="527456"/>
                </a:lnTo>
                <a:lnTo>
                  <a:pt x="2595" y="454613"/>
                </a:lnTo>
                <a:lnTo>
                  <a:pt x="0" y="416686"/>
                </a:lnTo>
                <a:close/>
              </a:path>
            </a:pathLst>
          </a:custGeom>
          <a:ln w="25399">
            <a:solidFill>
              <a:srgbClr val="205868"/>
            </a:solidFill>
          </a:ln>
        </p:spPr>
        <p:txBody>
          <a:bodyPr wrap="square" lIns="0" tIns="0" rIns="0" bIns="0" rtlCol="0"/>
          <a:lstStyle/>
          <a:p>
            <a:endParaRPr sz="1662">
              <a:solidFill>
                <a:prstClr val="black"/>
              </a:solidFill>
            </a:endParaRPr>
          </a:p>
        </p:txBody>
      </p:sp>
      <p:sp>
        <p:nvSpPr>
          <p:cNvPr id="12" name="object 12"/>
          <p:cNvSpPr txBox="1"/>
          <p:nvPr/>
        </p:nvSpPr>
        <p:spPr>
          <a:xfrm>
            <a:off x="2716824" y="4219135"/>
            <a:ext cx="621909" cy="395404"/>
          </a:xfrm>
          <a:prstGeom prst="rect">
            <a:avLst/>
          </a:prstGeom>
        </p:spPr>
        <p:txBody>
          <a:bodyPr vert="horz" wrap="square" lIns="0" tIns="11723" rIns="0" bIns="0" rtlCol="0">
            <a:spAutoFit/>
          </a:bodyPr>
          <a:lstStyle/>
          <a:p>
            <a:pPr marL="11723" marR="4689" indent="-586" algn="ctr">
              <a:spcBef>
                <a:spcPts val="92"/>
              </a:spcBef>
            </a:pPr>
            <a:r>
              <a:rPr sz="831" dirty="0">
                <a:solidFill>
                  <a:srgbClr val="FFFFFF"/>
                </a:solidFill>
                <a:latin typeface="Arial"/>
                <a:cs typeface="Arial"/>
              </a:rPr>
              <a:t>Cost  </a:t>
            </a:r>
            <a:r>
              <a:rPr sz="831" spc="-5" dirty="0">
                <a:solidFill>
                  <a:srgbClr val="FFFFFF"/>
                </a:solidFill>
                <a:latin typeface="Arial"/>
                <a:cs typeface="Arial"/>
              </a:rPr>
              <a:t>recovery/  </a:t>
            </a:r>
            <a:r>
              <a:rPr sz="831" dirty="0">
                <a:solidFill>
                  <a:srgbClr val="FFFFFF"/>
                </a:solidFill>
                <a:latin typeface="Arial"/>
                <a:cs typeface="Arial"/>
              </a:rPr>
              <a:t>Political</a:t>
            </a:r>
            <a:r>
              <a:rPr sz="831" spc="-105" dirty="0">
                <a:solidFill>
                  <a:srgbClr val="FFFFFF"/>
                </a:solidFill>
                <a:latin typeface="Arial"/>
                <a:cs typeface="Arial"/>
              </a:rPr>
              <a:t> </a:t>
            </a:r>
            <a:r>
              <a:rPr sz="831" dirty="0">
                <a:solidFill>
                  <a:srgbClr val="FFFFFF"/>
                </a:solidFill>
                <a:latin typeface="Arial"/>
                <a:cs typeface="Arial"/>
              </a:rPr>
              <a:t>Risk</a:t>
            </a:r>
            <a:endParaRPr sz="831">
              <a:solidFill>
                <a:prstClr val="black"/>
              </a:solidFill>
              <a:latin typeface="Arial"/>
              <a:cs typeface="Arial"/>
            </a:endParaRPr>
          </a:p>
        </p:txBody>
      </p:sp>
      <p:sp>
        <p:nvSpPr>
          <p:cNvPr id="13" name="object 13"/>
          <p:cNvSpPr/>
          <p:nvPr/>
        </p:nvSpPr>
        <p:spPr>
          <a:xfrm>
            <a:off x="1425644" y="5129901"/>
            <a:ext cx="6716737" cy="359898"/>
          </a:xfrm>
          <a:custGeom>
            <a:avLst/>
            <a:gdLst/>
            <a:ahLst/>
            <a:cxnLst/>
            <a:rect l="l" t="t" r="r" b="b"/>
            <a:pathLst>
              <a:path w="7276465" h="389889">
                <a:moveTo>
                  <a:pt x="7211313" y="0"/>
                </a:moveTo>
                <a:lnTo>
                  <a:pt x="64896" y="0"/>
                </a:lnTo>
                <a:lnTo>
                  <a:pt x="39647" y="5103"/>
                </a:lnTo>
                <a:lnTo>
                  <a:pt x="19018" y="19018"/>
                </a:lnTo>
                <a:lnTo>
                  <a:pt x="5103" y="39647"/>
                </a:lnTo>
                <a:lnTo>
                  <a:pt x="0" y="64896"/>
                </a:lnTo>
                <a:lnTo>
                  <a:pt x="0" y="324789"/>
                </a:lnTo>
                <a:lnTo>
                  <a:pt x="5103" y="350075"/>
                </a:lnTo>
                <a:lnTo>
                  <a:pt x="19018" y="370724"/>
                </a:lnTo>
                <a:lnTo>
                  <a:pt x="39647" y="384645"/>
                </a:lnTo>
                <a:lnTo>
                  <a:pt x="64896" y="389750"/>
                </a:lnTo>
                <a:lnTo>
                  <a:pt x="7211313" y="389750"/>
                </a:lnTo>
                <a:lnTo>
                  <a:pt x="7236636" y="384645"/>
                </a:lnTo>
                <a:lnTo>
                  <a:pt x="7257303" y="370724"/>
                </a:lnTo>
                <a:lnTo>
                  <a:pt x="7271232" y="350075"/>
                </a:lnTo>
                <a:lnTo>
                  <a:pt x="7276337" y="324789"/>
                </a:lnTo>
                <a:lnTo>
                  <a:pt x="7276337" y="64896"/>
                </a:lnTo>
                <a:lnTo>
                  <a:pt x="7271232" y="39647"/>
                </a:lnTo>
                <a:lnTo>
                  <a:pt x="7257303" y="19018"/>
                </a:lnTo>
                <a:lnTo>
                  <a:pt x="7236636" y="5103"/>
                </a:lnTo>
                <a:lnTo>
                  <a:pt x="7211313" y="0"/>
                </a:lnTo>
                <a:close/>
              </a:path>
            </a:pathLst>
          </a:custGeom>
          <a:solidFill>
            <a:srgbClr val="205868"/>
          </a:solidFill>
        </p:spPr>
        <p:txBody>
          <a:bodyPr wrap="square" lIns="0" tIns="0" rIns="0" bIns="0" rtlCol="0"/>
          <a:lstStyle/>
          <a:p>
            <a:endParaRPr sz="1662">
              <a:solidFill>
                <a:prstClr val="black"/>
              </a:solidFill>
            </a:endParaRPr>
          </a:p>
        </p:txBody>
      </p:sp>
      <p:sp>
        <p:nvSpPr>
          <p:cNvPr id="14" name="object 14"/>
          <p:cNvSpPr/>
          <p:nvPr/>
        </p:nvSpPr>
        <p:spPr>
          <a:xfrm>
            <a:off x="1425644" y="5129901"/>
            <a:ext cx="6716737" cy="359898"/>
          </a:xfrm>
          <a:custGeom>
            <a:avLst/>
            <a:gdLst/>
            <a:ahLst/>
            <a:cxnLst/>
            <a:rect l="l" t="t" r="r" b="b"/>
            <a:pathLst>
              <a:path w="7276465" h="389889">
                <a:moveTo>
                  <a:pt x="0" y="64896"/>
                </a:moveTo>
                <a:lnTo>
                  <a:pt x="5103" y="39647"/>
                </a:lnTo>
                <a:lnTo>
                  <a:pt x="19018" y="19018"/>
                </a:lnTo>
                <a:lnTo>
                  <a:pt x="39647" y="5103"/>
                </a:lnTo>
                <a:lnTo>
                  <a:pt x="64896" y="0"/>
                </a:lnTo>
                <a:lnTo>
                  <a:pt x="7211313" y="0"/>
                </a:lnTo>
                <a:lnTo>
                  <a:pt x="7236636" y="5103"/>
                </a:lnTo>
                <a:lnTo>
                  <a:pt x="7257303" y="19018"/>
                </a:lnTo>
                <a:lnTo>
                  <a:pt x="7271232" y="39647"/>
                </a:lnTo>
                <a:lnTo>
                  <a:pt x="7276337" y="64896"/>
                </a:lnTo>
                <a:lnTo>
                  <a:pt x="7276337" y="324789"/>
                </a:lnTo>
                <a:lnTo>
                  <a:pt x="7271232" y="350075"/>
                </a:lnTo>
                <a:lnTo>
                  <a:pt x="7257303" y="370724"/>
                </a:lnTo>
                <a:lnTo>
                  <a:pt x="7236636" y="384645"/>
                </a:lnTo>
                <a:lnTo>
                  <a:pt x="7211313" y="389750"/>
                </a:lnTo>
                <a:lnTo>
                  <a:pt x="64896" y="389750"/>
                </a:lnTo>
                <a:lnTo>
                  <a:pt x="39647" y="384645"/>
                </a:lnTo>
                <a:lnTo>
                  <a:pt x="19018" y="370724"/>
                </a:lnTo>
                <a:lnTo>
                  <a:pt x="5103" y="350075"/>
                </a:lnTo>
                <a:lnTo>
                  <a:pt x="0" y="324789"/>
                </a:lnTo>
                <a:lnTo>
                  <a:pt x="0" y="64896"/>
                </a:lnTo>
                <a:close/>
              </a:path>
            </a:pathLst>
          </a:custGeom>
          <a:ln w="25400">
            <a:solidFill>
              <a:srgbClr val="205868"/>
            </a:solidFill>
          </a:ln>
        </p:spPr>
        <p:txBody>
          <a:bodyPr wrap="square" lIns="0" tIns="0" rIns="0" bIns="0" rtlCol="0"/>
          <a:lstStyle/>
          <a:p>
            <a:endParaRPr sz="1662">
              <a:solidFill>
                <a:prstClr val="black"/>
              </a:solidFill>
            </a:endParaRPr>
          </a:p>
        </p:txBody>
      </p:sp>
      <p:sp>
        <p:nvSpPr>
          <p:cNvPr id="15" name="object 15"/>
          <p:cNvSpPr/>
          <p:nvPr/>
        </p:nvSpPr>
        <p:spPr>
          <a:xfrm>
            <a:off x="5462719" y="4032856"/>
            <a:ext cx="943708" cy="769620"/>
          </a:xfrm>
          <a:custGeom>
            <a:avLst/>
            <a:gdLst/>
            <a:ahLst/>
            <a:cxnLst/>
            <a:rect l="l" t="t" r="r" b="b"/>
            <a:pathLst>
              <a:path w="1022350" h="833754">
                <a:moveTo>
                  <a:pt x="511175" y="0"/>
                </a:moveTo>
                <a:lnTo>
                  <a:pt x="458909" y="2151"/>
                </a:lnTo>
                <a:lnTo>
                  <a:pt x="408153" y="8465"/>
                </a:lnTo>
                <a:lnTo>
                  <a:pt x="359164" y="18733"/>
                </a:lnTo>
                <a:lnTo>
                  <a:pt x="312199" y="32746"/>
                </a:lnTo>
                <a:lnTo>
                  <a:pt x="267515" y="50293"/>
                </a:lnTo>
                <a:lnTo>
                  <a:pt x="225369" y="71165"/>
                </a:lnTo>
                <a:lnTo>
                  <a:pt x="186017" y="95152"/>
                </a:lnTo>
                <a:lnTo>
                  <a:pt x="149717" y="122047"/>
                </a:lnTo>
                <a:lnTo>
                  <a:pt x="116725" y="151637"/>
                </a:lnTo>
                <a:lnTo>
                  <a:pt x="87298" y="183715"/>
                </a:lnTo>
                <a:lnTo>
                  <a:pt x="61694" y="218071"/>
                </a:lnTo>
                <a:lnTo>
                  <a:pt x="40169" y="254496"/>
                </a:lnTo>
                <a:lnTo>
                  <a:pt x="22980" y="292779"/>
                </a:lnTo>
                <a:lnTo>
                  <a:pt x="10384" y="332711"/>
                </a:lnTo>
                <a:lnTo>
                  <a:pt x="2639" y="374084"/>
                </a:lnTo>
                <a:lnTo>
                  <a:pt x="0" y="416687"/>
                </a:lnTo>
                <a:lnTo>
                  <a:pt x="2639" y="459289"/>
                </a:lnTo>
                <a:lnTo>
                  <a:pt x="10384" y="500662"/>
                </a:lnTo>
                <a:lnTo>
                  <a:pt x="22980" y="540594"/>
                </a:lnTo>
                <a:lnTo>
                  <a:pt x="40169" y="578877"/>
                </a:lnTo>
                <a:lnTo>
                  <a:pt x="61694" y="615302"/>
                </a:lnTo>
                <a:lnTo>
                  <a:pt x="87298" y="649658"/>
                </a:lnTo>
                <a:lnTo>
                  <a:pt x="116725" y="681736"/>
                </a:lnTo>
                <a:lnTo>
                  <a:pt x="149717" y="711327"/>
                </a:lnTo>
                <a:lnTo>
                  <a:pt x="186017" y="738221"/>
                </a:lnTo>
                <a:lnTo>
                  <a:pt x="225369" y="762208"/>
                </a:lnTo>
                <a:lnTo>
                  <a:pt x="267515" y="783080"/>
                </a:lnTo>
                <a:lnTo>
                  <a:pt x="312199" y="800627"/>
                </a:lnTo>
                <a:lnTo>
                  <a:pt x="359164" y="814640"/>
                </a:lnTo>
                <a:lnTo>
                  <a:pt x="408153" y="824908"/>
                </a:lnTo>
                <a:lnTo>
                  <a:pt x="458909" y="831222"/>
                </a:lnTo>
                <a:lnTo>
                  <a:pt x="511175" y="833374"/>
                </a:lnTo>
                <a:lnTo>
                  <a:pt x="563440" y="831222"/>
                </a:lnTo>
                <a:lnTo>
                  <a:pt x="614196" y="824908"/>
                </a:lnTo>
                <a:lnTo>
                  <a:pt x="663185" y="814640"/>
                </a:lnTo>
                <a:lnTo>
                  <a:pt x="710150" y="800627"/>
                </a:lnTo>
                <a:lnTo>
                  <a:pt x="754834" y="783080"/>
                </a:lnTo>
                <a:lnTo>
                  <a:pt x="796980" y="762208"/>
                </a:lnTo>
                <a:lnTo>
                  <a:pt x="836332" y="738221"/>
                </a:lnTo>
                <a:lnTo>
                  <a:pt x="872632" y="711327"/>
                </a:lnTo>
                <a:lnTo>
                  <a:pt x="905624" y="681736"/>
                </a:lnTo>
                <a:lnTo>
                  <a:pt x="935051" y="649658"/>
                </a:lnTo>
                <a:lnTo>
                  <a:pt x="960655" y="615302"/>
                </a:lnTo>
                <a:lnTo>
                  <a:pt x="982180" y="578877"/>
                </a:lnTo>
                <a:lnTo>
                  <a:pt x="999369" y="540594"/>
                </a:lnTo>
                <a:lnTo>
                  <a:pt x="1011965" y="500662"/>
                </a:lnTo>
                <a:lnTo>
                  <a:pt x="1019710" y="459289"/>
                </a:lnTo>
                <a:lnTo>
                  <a:pt x="1022350" y="416687"/>
                </a:lnTo>
                <a:lnTo>
                  <a:pt x="1019710" y="374084"/>
                </a:lnTo>
                <a:lnTo>
                  <a:pt x="1011965" y="332711"/>
                </a:lnTo>
                <a:lnTo>
                  <a:pt x="999369" y="292779"/>
                </a:lnTo>
                <a:lnTo>
                  <a:pt x="982180" y="254496"/>
                </a:lnTo>
                <a:lnTo>
                  <a:pt x="960655" y="218071"/>
                </a:lnTo>
                <a:lnTo>
                  <a:pt x="935051" y="183715"/>
                </a:lnTo>
                <a:lnTo>
                  <a:pt x="905624" y="151637"/>
                </a:lnTo>
                <a:lnTo>
                  <a:pt x="872632" y="122047"/>
                </a:lnTo>
                <a:lnTo>
                  <a:pt x="836332" y="95152"/>
                </a:lnTo>
                <a:lnTo>
                  <a:pt x="796980" y="71165"/>
                </a:lnTo>
                <a:lnTo>
                  <a:pt x="754834" y="50293"/>
                </a:lnTo>
                <a:lnTo>
                  <a:pt x="710150" y="32746"/>
                </a:lnTo>
                <a:lnTo>
                  <a:pt x="663185" y="18733"/>
                </a:lnTo>
                <a:lnTo>
                  <a:pt x="614196" y="8465"/>
                </a:lnTo>
                <a:lnTo>
                  <a:pt x="563440" y="2151"/>
                </a:lnTo>
                <a:lnTo>
                  <a:pt x="511175" y="0"/>
                </a:lnTo>
                <a:close/>
              </a:path>
            </a:pathLst>
          </a:custGeom>
          <a:solidFill>
            <a:srgbClr val="205868"/>
          </a:solidFill>
        </p:spPr>
        <p:txBody>
          <a:bodyPr wrap="square" lIns="0" tIns="0" rIns="0" bIns="0" rtlCol="0"/>
          <a:lstStyle/>
          <a:p>
            <a:endParaRPr sz="1662">
              <a:solidFill>
                <a:prstClr val="black"/>
              </a:solidFill>
            </a:endParaRPr>
          </a:p>
        </p:txBody>
      </p:sp>
      <p:sp>
        <p:nvSpPr>
          <p:cNvPr id="16" name="object 16"/>
          <p:cNvSpPr/>
          <p:nvPr/>
        </p:nvSpPr>
        <p:spPr>
          <a:xfrm>
            <a:off x="5462719" y="4032856"/>
            <a:ext cx="943708" cy="769620"/>
          </a:xfrm>
          <a:custGeom>
            <a:avLst/>
            <a:gdLst/>
            <a:ahLst/>
            <a:cxnLst/>
            <a:rect l="l" t="t" r="r" b="b"/>
            <a:pathLst>
              <a:path w="1022350" h="833754">
                <a:moveTo>
                  <a:pt x="0" y="416687"/>
                </a:moveTo>
                <a:lnTo>
                  <a:pt x="2639" y="374084"/>
                </a:lnTo>
                <a:lnTo>
                  <a:pt x="10384" y="332711"/>
                </a:lnTo>
                <a:lnTo>
                  <a:pt x="22980" y="292779"/>
                </a:lnTo>
                <a:lnTo>
                  <a:pt x="40169" y="254496"/>
                </a:lnTo>
                <a:lnTo>
                  <a:pt x="61694" y="218071"/>
                </a:lnTo>
                <a:lnTo>
                  <a:pt x="87298" y="183715"/>
                </a:lnTo>
                <a:lnTo>
                  <a:pt x="116725" y="151637"/>
                </a:lnTo>
                <a:lnTo>
                  <a:pt x="149717" y="122046"/>
                </a:lnTo>
                <a:lnTo>
                  <a:pt x="186017" y="95152"/>
                </a:lnTo>
                <a:lnTo>
                  <a:pt x="225369" y="71165"/>
                </a:lnTo>
                <a:lnTo>
                  <a:pt x="267515" y="50293"/>
                </a:lnTo>
                <a:lnTo>
                  <a:pt x="312199" y="32746"/>
                </a:lnTo>
                <a:lnTo>
                  <a:pt x="359164" y="18733"/>
                </a:lnTo>
                <a:lnTo>
                  <a:pt x="408153" y="8465"/>
                </a:lnTo>
                <a:lnTo>
                  <a:pt x="458909" y="2151"/>
                </a:lnTo>
                <a:lnTo>
                  <a:pt x="511175" y="0"/>
                </a:lnTo>
                <a:lnTo>
                  <a:pt x="563440" y="2151"/>
                </a:lnTo>
                <a:lnTo>
                  <a:pt x="614196" y="8465"/>
                </a:lnTo>
                <a:lnTo>
                  <a:pt x="663185" y="18733"/>
                </a:lnTo>
                <a:lnTo>
                  <a:pt x="710150" y="32746"/>
                </a:lnTo>
                <a:lnTo>
                  <a:pt x="754834" y="50293"/>
                </a:lnTo>
                <a:lnTo>
                  <a:pt x="796980" y="71165"/>
                </a:lnTo>
                <a:lnTo>
                  <a:pt x="836332" y="95152"/>
                </a:lnTo>
                <a:lnTo>
                  <a:pt x="872632" y="122047"/>
                </a:lnTo>
                <a:lnTo>
                  <a:pt x="905624" y="151637"/>
                </a:lnTo>
                <a:lnTo>
                  <a:pt x="935051" y="183715"/>
                </a:lnTo>
                <a:lnTo>
                  <a:pt x="960655" y="218071"/>
                </a:lnTo>
                <a:lnTo>
                  <a:pt x="982180" y="254496"/>
                </a:lnTo>
                <a:lnTo>
                  <a:pt x="999369" y="292779"/>
                </a:lnTo>
                <a:lnTo>
                  <a:pt x="1011965" y="332711"/>
                </a:lnTo>
                <a:lnTo>
                  <a:pt x="1019710" y="374084"/>
                </a:lnTo>
                <a:lnTo>
                  <a:pt x="1022350" y="416687"/>
                </a:lnTo>
                <a:lnTo>
                  <a:pt x="1019710" y="459289"/>
                </a:lnTo>
                <a:lnTo>
                  <a:pt x="1011965" y="500662"/>
                </a:lnTo>
                <a:lnTo>
                  <a:pt x="999369" y="540594"/>
                </a:lnTo>
                <a:lnTo>
                  <a:pt x="982180" y="578877"/>
                </a:lnTo>
                <a:lnTo>
                  <a:pt x="960655" y="615302"/>
                </a:lnTo>
                <a:lnTo>
                  <a:pt x="935051" y="649658"/>
                </a:lnTo>
                <a:lnTo>
                  <a:pt x="905624" y="681736"/>
                </a:lnTo>
                <a:lnTo>
                  <a:pt x="872632" y="711327"/>
                </a:lnTo>
                <a:lnTo>
                  <a:pt x="836332" y="738221"/>
                </a:lnTo>
                <a:lnTo>
                  <a:pt x="796980" y="762208"/>
                </a:lnTo>
                <a:lnTo>
                  <a:pt x="754834" y="783080"/>
                </a:lnTo>
                <a:lnTo>
                  <a:pt x="710150" y="800627"/>
                </a:lnTo>
                <a:lnTo>
                  <a:pt x="663185" y="814640"/>
                </a:lnTo>
                <a:lnTo>
                  <a:pt x="614196" y="824908"/>
                </a:lnTo>
                <a:lnTo>
                  <a:pt x="563440" y="831222"/>
                </a:lnTo>
                <a:lnTo>
                  <a:pt x="511175" y="833374"/>
                </a:lnTo>
                <a:lnTo>
                  <a:pt x="458909" y="831222"/>
                </a:lnTo>
                <a:lnTo>
                  <a:pt x="408153" y="824908"/>
                </a:lnTo>
                <a:lnTo>
                  <a:pt x="359164" y="814640"/>
                </a:lnTo>
                <a:lnTo>
                  <a:pt x="312199" y="800627"/>
                </a:lnTo>
                <a:lnTo>
                  <a:pt x="267515" y="783080"/>
                </a:lnTo>
                <a:lnTo>
                  <a:pt x="225369" y="762208"/>
                </a:lnTo>
                <a:lnTo>
                  <a:pt x="186017" y="738221"/>
                </a:lnTo>
                <a:lnTo>
                  <a:pt x="149717" y="711326"/>
                </a:lnTo>
                <a:lnTo>
                  <a:pt x="116725" y="681736"/>
                </a:lnTo>
                <a:lnTo>
                  <a:pt x="87298" y="649658"/>
                </a:lnTo>
                <a:lnTo>
                  <a:pt x="61694" y="615302"/>
                </a:lnTo>
                <a:lnTo>
                  <a:pt x="40169" y="578877"/>
                </a:lnTo>
                <a:lnTo>
                  <a:pt x="22980" y="540594"/>
                </a:lnTo>
                <a:lnTo>
                  <a:pt x="10384" y="500662"/>
                </a:lnTo>
                <a:lnTo>
                  <a:pt x="2639" y="459289"/>
                </a:lnTo>
                <a:lnTo>
                  <a:pt x="0" y="416687"/>
                </a:lnTo>
                <a:close/>
              </a:path>
            </a:pathLst>
          </a:custGeom>
          <a:ln w="25399">
            <a:solidFill>
              <a:srgbClr val="205868"/>
            </a:solidFill>
          </a:ln>
        </p:spPr>
        <p:txBody>
          <a:bodyPr wrap="square" lIns="0" tIns="0" rIns="0" bIns="0" rtlCol="0"/>
          <a:lstStyle/>
          <a:p>
            <a:endParaRPr sz="1662">
              <a:solidFill>
                <a:prstClr val="black"/>
              </a:solidFill>
            </a:endParaRPr>
          </a:p>
        </p:txBody>
      </p:sp>
      <p:sp>
        <p:nvSpPr>
          <p:cNvPr id="17" name="object 17"/>
          <p:cNvSpPr txBox="1"/>
          <p:nvPr/>
        </p:nvSpPr>
        <p:spPr>
          <a:xfrm>
            <a:off x="5693311" y="4277047"/>
            <a:ext cx="484163" cy="267549"/>
          </a:xfrm>
          <a:prstGeom prst="rect">
            <a:avLst/>
          </a:prstGeom>
        </p:spPr>
        <p:txBody>
          <a:bodyPr vert="horz" wrap="square" lIns="0" tIns="11723" rIns="0" bIns="0" rtlCol="0">
            <a:spAutoFit/>
          </a:bodyPr>
          <a:lstStyle/>
          <a:p>
            <a:pPr marL="11723" marR="4689" indent="64479">
              <a:spcBef>
                <a:spcPts val="92"/>
              </a:spcBef>
            </a:pPr>
            <a:r>
              <a:rPr sz="831" dirty="0">
                <a:solidFill>
                  <a:srgbClr val="FFFFFF"/>
                </a:solidFill>
                <a:latin typeface="Arial"/>
                <a:cs typeface="Arial"/>
              </a:rPr>
              <a:t>Project  F</a:t>
            </a:r>
            <a:r>
              <a:rPr sz="831" spc="5" dirty="0">
                <a:solidFill>
                  <a:srgbClr val="FFFFFF"/>
                </a:solidFill>
                <a:latin typeface="Arial"/>
                <a:cs typeface="Arial"/>
              </a:rPr>
              <a:t>i</a:t>
            </a:r>
            <a:r>
              <a:rPr sz="831" spc="-5" dirty="0">
                <a:solidFill>
                  <a:srgbClr val="FFFFFF"/>
                </a:solidFill>
                <a:latin typeface="Arial"/>
                <a:cs typeface="Arial"/>
              </a:rPr>
              <a:t>nan</a:t>
            </a:r>
            <a:r>
              <a:rPr sz="831" spc="5" dirty="0">
                <a:solidFill>
                  <a:srgbClr val="FFFFFF"/>
                </a:solidFill>
                <a:latin typeface="Arial"/>
                <a:cs typeface="Arial"/>
              </a:rPr>
              <a:t>c</a:t>
            </a:r>
            <a:r>
              <a:rPr sz="831" spc="-5" dirty="0">
                <a:solidFill>
                  <a:srgbClr val="FFFFFF"/>
                </a:solidFill>
                <a:latin typeface="Arial"/>
                <a:cs typeface="Arial"/>
              </a:rPr>
              <a:t>ing</a:t>
            </a:r>
            <a:endParaRPr sz="831">
              <a:solidFill>
                <a:prstClr val="black"/>
              </a:solidFill>
              <a:latin typeface="Arial"/>
              <a:cs typeface="Arial"/>
            </a:endParaRPr>
          </a:p>
        </p:txBody>
      </p:sp>
      <p:sp>
        <p:nvSpPr>
          <p:cNvPr id="18" name="object 18"/>
          <p:cNvSpPr txBox="1"/>
          <p:nvPr/>
        </p:nvSpPr>
        <p:spPr>
          <a:xfrm>
            <a:off x="1573472" y="5193441"/>
            <a:ext cx="808306" cy="195912"/>
          </a:xfrm>
          <a:prstGeom prst="rect">
            <a:avLst/>
          </a:prstGeom>
        </p:spPr>
        <p:txBody>
          <a:bodyPr vert="horz" wrap="square" lIns="0" tIns="11137" rIns="0" bIns="0" rtlCol="0">
            <a:spAutoFit/>
          </a:bodyPr>
          <a:lstStyle/>
          <a:p>
            <a:pPr marL="11723">
              <a:spcBef>
                <a:spcPts val="88"/>
              </a:spcBef>
            </a:pPr>
            <a:r>
              <a:rPr sz="1200" spc="-9" dirty="0">
                <a:solidFill>
                  <a:srgbClr val="FFFFFF"/>
                </a:solidFill>
                <a:latin typeface="Arial"/>
                <a:cs typeface="Arial"/>
              </a:rPr>
              <a:t>Preparation</a:t>
            </a:r>
            <a:endParaRPr sz="1200">
              <a:solidFill>
                <a:prstClr val="black"/>
              </a:solidFill>
              <a:latin typeface="Arial"/>
              <a:cs typeface="Arial"/>
            </a:endParaRPr>
          </a:p>
        </p:txBody>
      </p:sp>
      <p:sp>
        <p:nvSpPr>
          <p:cNvPr id="19" name="object 19"/>
          <p:cNvSpPr txBox="1"/>
          <p:nvPr/>
        </p:nvSpPr>
        <p:spPr>
          <a:xfrm>
            <a:off x="3323727" y="5213135"/>
            <a:ext cx="4436598" cy="195912"/>
          </a:xfrm>
          <a:prstGeom prst="rect">
            <a:avLst/>
          </a:prstGeom>
        </p:spPr>
        <p:txBody>
          <a:bodyPr vert="horz" wrap="square" lIns="0" tIns="11137" rIns="0" bIns="0" rtlCol="0">
            <a:spAutoFit/>
          </a:bodyPr>
          <a:lstStyle/>
          <a:p>
            <a:pPr marL="11723">
              <a:spcBef>
                <a:spcPts val="88"/>
              </a:spcBef>
              <a:tabLst>
                <a:tab pos="1651237" algn="l"/>
                <a:tab pos="3639520" algn="l"/>
              </a:tabLst>
            </a:pPr>
            <a:r>
              <a:rPr spc="-14" baseline="2136" dirty="0">
                <a:solidFill>
                  <a:srgbClr val="FFFFFF"/>
                </a:solidFill>
                <a:latin typeface="Arial"/>
                <a:cs typeface="Arial"/>
              </a:rPr>
              <a:t>Bidding	</a:t>
            </a:r>
            <a:r>
              <a:rPr sz="1200" spc="-5" dirty="0">
                <a:solidFill>
                  <a:srgbClr val="FFFFFF"/>
                </a:solidFill>
                <a:latin typeface="Arial"/>
                <a:cs typeface="Arial"/>
              </a:rPr>
              <a:t>Construction	</a:t>
            </a:r>
            <a:r>
              <a:rPr spc="-14" baseline="2136" dirty="0">
                <a:solidFill>
                  <a:srgbClr val="FFFFFF"/>
                </a:solidFill>
                <a:latin typeface="Arial"/>
                <a:cs typeface="Arial"/>
              </a:rPr>
              <a:t>Operational</a:t>
            </a:r>
            <a:endParaRPr baseline="2136">
              <a:solidFill>
                <a:prstClr val="black"/>
              </a:solidFill>
              <a:latin typeface="Arial"/>
              <a:cs typeface="Arial"/>
            </a:endParaRPr>
          </a:p>
        </p:txBody>
      </p:sp>
      <p:sp>
        <p:nvSpPr>
          <p:cNvPr id="20" name="object 20"/>
          <p:cNvSpPr/>
          <p:nvPr/>
        </p:nvSpPr>
        <p:spPr>
          <a:xfrm>
            <a:off x="2646836" y="5175856"/>
            <a:ext cx="243254" cy="300697"/>
          </a:xfrm>
          <a:custGeom>
            <a:avLst/>
            <a:gdLst/>
            <a:ahLst/>
            <a:cxnLst/>
            <a:rect l="l" t="t" r="r" b="b"/>
            <a:pathLst>
              <a:path w="263525" h="325754">
                <a:moveTo>
                  <a:pt x="0" y="0"/>
                </a:moveTo>
                <a:lnTo>
                  <a:pt x="0" y="325602"/>
                </a:lnTo>
                <a:lnTo>
                  <a:pt x="263017" y="162814"/>
                </a:lnTo>
                <a:lnTo>
                  <a:pt x="0" y="0"/>
                </a:lnTo>
                <a:close/>
              </a:path>
            </a:pathLst>
          </a:custGeom>
          <a:solidFill>
            <a:srgbClr val="C5D9F0"/>
          </a:solidFill>
        </p:spPr>
        <p:txBody>
          <a:bodyPr wrap="square" lIns="0" tIns="0" rIns="0" bIns="0" rtlCol="0"/>
          <a:lstStyle/>
          <a:p>
            <a:endParaRPr sz="1662">
              <a:solidFill>
                <a:prstClr val="black"/>
              </a:solidFill>
            </a:endParaRPr>
          </a:p>
        </p:txBody>
      </p:sp>
      <p:sp>
        <p:nvSpPr>
          <p:cNvPr id="21" name="object 21"/>
          <p:cNvSpPr/>
          <p:nvPr/>
        </p:nvSpPr>
        <p:spPr>
          <a:xfrm>
            <a:off x="2646836" y="5175856"/>
            <a:ext cx="243254" cy="300697"/>
          </a:xfrm>
          <a:custGeom>
            <a:avLst/>
            <a:gdLst/>
            <a:ahLst/>
            <a:cxnLst/>
            <a:rect l="l" t="t" r="r" b="b"/>
            <a:pathLst>
              <a:path w="263525" h="325754">
                <a:moveTo>
                  <a:pt x="0" y="0"/>
                </a:moveTo>
                <a:lnTo>
                  <a:pt x="263017" y="162814"/>
                </a:lnTo>
                <a:lnTo>
                  <a:pt x="0" y="325602"/>
                </a:lnTo>
                <a:lnTo>
                  <a:pt x="0" y="0"/>
                </a:lnTo>
                <a:close/>
              </a:path>
            </a:pathLst>
          </a:custGeom>
          <a:ln w="25400">
            <a:solidFill>
              <a:srgbClr val="C5D9F0"/>
            </a:solidFill>
          </a:ln>
        </p:spPr>
        <p:txBody>
          <a:bodyPr wrap="square" lIns="0" tIns="0" rIns="0" bIns="0" rtlCol="0"/>
          <a:lstStyle/>
          <a:p>
            <a:endParaRPr sz="1662">
              <a:solidFill>
                <a:prstClr val="black"/>
              </a:solidFill>
            </a:endParaRPr>
          </a:p>
        </p:txBody>
      </p:sp>
      <p:sp>
        <p:nvSpPr>
          <p:cNvPr id="22" name="object 22"/>
          <p:cNvSpPr/>
          <p:nvPr/>
        </p:nvSpPr>
        <p:spPr>
          <a:xfrm>
            <a:off x="4317492" y="5168822"/>
            <a:ext cx="243254" cy="300697"/>
          </a:xfrm>
          <a:custGeom>
            <a:avLst/>
            <a:gdLst/>
            <a:ahLst/>
            <a:cxnLst/>
            <a:rect l="l" t="t" r="r" b="b"/>
            <a:pathLst>
              <a:path w="263525" h="325754">
                <a:moveTo>
                  <a:pt x="0" y="0"/>
                </a:moveTo>
                <a:lnTo>
                  <a:pt x="0" y="325589"/>
                </a:lnTo>
                <a:lnTo>
                  <a:pt x="263016" y="162814"/>
                </a:lnTo>
                <a:lnTo>
                  <a:pt x="0" y="0"/>
                </a:lnTo>
                <a:close/>
              </a:path>
            </a:pathLst>
          </a:custGeom>
          <a:solidFill>
            <a:srgbClr val="C5D9F0"/>
          </a:solidFill>
        </p:spPr>
        <p:txBody>
          <a:bodyPr wrap="square" lIns="0" tIns="0" rIns="0" bIns="0" rtlCol="0"/>
          <a:lstStyle/>
          <a:p>
            <a:endParaRPr sz="1662">
              <a:solidFill>
                <a:prstClr val="black"/>
              </a:solidFill>
            </a:endParaRPr>
          </a:p>
        </p:txBody>
      </p:sp>
      <p:sp>
        <p:nvSpPr>
          <p:cNvPr id="23" name="object 23"/>
          <p:cNvSpPr/>
          <p:nvPr/>
        </p:nvSpPr>
        <p:spPr>
          <a:xfrm>
            <a:off x="4317492" y="5168822"/>
            <a:ext cx="243254" cy="300697"/>
          </a:xfrm>
          <a:custGeom>
            <a:avLst/>
            <a:gdLst/>
            <a:ahLst/>
            <a:cxnLst/>
            <a:rect l="l" t="t" r="r" b="b"/>
            <a:pathLst>
              <a:path w="263525" h="325754">
                <a:moveTo>
                  <a:pt x="0" y="0"/>
                </a:moveTo>
                <a:lnTo>
                  <a:pt x="263016" y="162814"/>
                </a:lnTo>
                <a:lnTo>
                  <a:pt x="0" y="325589"/>
                </a:lnTo>
                <a:lnTo>
                  <a:pt x="0" y="0"/>
                </a:lnTo>
                <a:close/>
              </a:path>
            </a:pathLst>
          </a:custGeom>
          <a:ln w="25400">
            <a:solidFill>
              <a:srgbClr val="C5D9F0"/>
            </a:solidFill>
          </a:ln>
        </p:spPr>
        <p:txBody>
          <a:bodyPr wrap="square" lIns="0" tIns="0" rIns="0" bIns="0" rtlCol="0"/>
          <a:lstStyle/>
          <a:p>
            <a:endParaRPr sz="1662">
              <a:solidFill>
                <a:prstClr val="black"/>
              </a:solidFill>
            </a:endParaRPr>
          </a:p>
        </p:txBody>
      </p:sp>
      <p:sp>
        <p:nvSpPr>
          <p:cNvPr id="24" name="object 24"/>
          <p:cNvSpPr/>
          <p:nvPr/>
        </p:nvSpPr>
        <p:spPr>
          <a:xfrm>
            <a:off x="6277825" y="5168822"/>
            <a:ext cx="243254" cy="300697"/>
          </a:xfrm>
          <a:custGeom>
            <a:avLst/>
            <a:gdLst/>
            <a:ahLst/>
            <a:cxnLst/>
            <a:rect l="l" t="t" r="r" b="b"/>
            <a:pathLst>
              <a:path w="263525" h="325754">
                <a:moveTo>
                  <a:pt x="0" y="0"/>
                </a:moveTo>
                <a:lnTo>
                  <a:pt x="0" y="325589"/>
                </a:lnTo>
                <a:lnTo>
                  <a:pt x="263017" y="162814"/>
                </a:lnTo>
                <a:lnTo>
                  <a:pt x="0" y="0"/>
                </a:lnTo>
                <a:close/>
              </a:path>
            </a:pathLst>
          </a:custGeom>
          <a:solidFill>
            <a:srgbClr val="C5D9F0"/>
          </a:solidFill>
        </p:spPr>
        <p:txBody>
          <a:bodyPr wrap="square" lIns="0" tIns="0" rIns="0" bIns="0" rtlCol="0"/>
          <a:lstStyle/>
          <a:p>
            <a:endParaRPr sz="1662">
              <a:solidFill>
                <a:prstClr val="black"/>
              </a:solidFill>
            </a:endParaRPr>
          </a:p>
        </p:txBody>
      </p:sp>
      <p:sp>
        <p:nvSpPr>
          <p:cNvPr id="25" name="object 25"/>
          <p:cNvSpPr/>
          <p:nvPr/>
        </p:nvSpPr>
        <p:spPr>
          <a:xfrm>
            <a:off x="6277825" y="5168822"/>
            <a:ext cx="243254" cy="300697"/>
          </a:xfrm>
          <a:custGeom>
            <a:avLst/>
            <a:gdLst/>
            <a:ahLst/>
            <a:cxnLst/>
            <a:rect l="l" t="t" r="r" b="b"/>
            <a:pathLst>
              <a:path w="263525" h="325754">
                <a:moveTo>
                  <a:pt x="0" y="0"/>
                </a:moveTo>
                <a:lnTo>
                  <a:pt x="263017" y="162814"/>
                </a:lnTo>
                <a:lnTo>
                  <a:pt x="0" y="325589"/>
                </a:lnTo>
                <a:lnTo>
                  <a:pt x="0" y="0"/>
                </a:lnTo>
                <a:close/>
              </a:path>
            </a:pathLst>
          </a:custGeom>
          <a:ln w="25400">
            <a:solidFill>
              <a:srgbClr val="C5D9F0"/>
            </a:solidFill>
          </a:ln>
        </p:spPr>
        <p:txBody>
          <a:bodyPr wrap="square" lIns="0" tIns="0" rIns="0" bIns="0" rtlCol="0"/>
          <a:lstStyle/>
          <a:p>
            <a:endParaRPr sz="1662">
              <a:solidFill>
                <a:prstClr val="black"/>
              </a:solidFill>
            </a:endParaRPr>
          </a:p>
        </p:txBody>
      </p:sp>
      <p:sp>
        <p:nvSpPr>
          <p:cNvPr id="26" name="object 26"/>
          <p:cNvSpPr/>
          <p:nvPr/>
        </p:nvSpPr>
        <p:spPr>
          <a:xfrm>
            <a:off x="1357416" y="1554479"/>
            <a:ext cx="4579620" cy="361071"/>
          </a:xfrm>
          <a:custGeom>
            <a:avLst/>
            <a:gdLst/>
            <a:ahLst/>
            <a:cxnLst/>
            <a:rect l="l" t="t" r="r" b="b"/>
            <a:pathLst>
              <a:path w="4961255" h="391160">
                <a:moveTo>
                  <a:pt x="4895977" y="0"/>
                </a:moveTo>
                <a:lnTo>
                  <a:pt x="65150" y="0"/>
                </a:lnTo>
                <a:lnTo>
                  <a:pt x="39754" y="5125"/>
                </a:lnTo>
                <a:lnTo>
                  <a:pt x="19050" y="19097"/>
                </a:lnTo>
                <a:lnTo>
                  <a:pt x="5107" y="39808"/>
                </a:lnTo>
                <a:lnTo>
                  <a:pt x="0" y="65150"/>
                </a:lnTo>
                <a:lnTo>
                  <a:pt x="0" y="325627"/>
                </a:lnTo>
                <a:lnTo>
                  <a:pt x="5107" y="350950"/>
                </a:lnTo>
                <a:lnTo>
                  <a:pt x="19049" y="371617"/>
                </a:lnTo>
                <a:lnTo>
                  <a:pt x="39754" y="385546"/>
                </a:lnTo>
                <a:lnTo>
                  <a:pt x="65150" y="390651"/>
                </a:lnTo>
                <a:lnTo>
                  <a:pt x="4895977" y="390651"/>
                </a:lnTo>
                <a:lnTo>
                  <a:pt x="4921319" y="385546"/>
                </a:lnTo>
                <a:lnTo>
                  <a:pt x="4942030" y="371617"/>
                </a:lnTo>
                <a:lnTo>
                  <a:pt x="4956002" y="350950"/>
                </a:lnTo>
                <a:lnTo>
                  <a:pt x="4961128" y="325627"/>
                </a:lnTo>
                <a:lnTo>
                  <a:pt x="4961128" y="65150"/>
                </a:lnTo>
                <a:lnTo>
                  <a:pt x="4956002" y="39808"/>
                </a:lnTo>
                <a:lnTo>
                  <a:pt x="4942030" y="19097"/>
                </a:lnTo>
                <a:lnTo>
                  <a:pt x="4921319" y="5125"/>
                </a:lnTo>
                <a:lnTo>
                  <a:pt x="4895977" y="0"/>
                </a:lnTo>
                <a:close/>
              </a:path>
            </a:pathLst>
          </a:custGeom>
          <a:solidFill>
            <a:srgbClr val="B7DEE8"/>
          </a:solidFill>
        </p:spPr>
        <p:txBody>
          <a:bodyPr wrap="square" lIns="0" tIns="0" rIns="0" bIns="0" rtlCol="0"/>
          <a:lstStyle/>
          <a:p>
            <a:endParaRPr sz="1662">
              <a:solidFill>
                <a:prstClr val="black"/>
              </a:solidFill>
            </a:endParaRPr>
          </a:p>
        </p:txBody>
      </p:sp>
      <p:sp>
        <p:nvSpPr>
          <p:cNvPr id="27" name="object 27"/>
          <p:cNvSpPr/>
          <p:nvPr/>
        </p:nvSpPr>
        <p:spPr>
          <a:xfrm>
            <a:off x="1357416" y="1554479"/>
            <a:ext cx="4579620" cy="361071"/>
          </a:xfrm>
          <a:custGeom>
            <a:avLst/>
            <a:gdLst/>
            <a:ahLst/>
            <a:cxnLst/>
            <a:rect l="l" t="t" r="r" b="b"/>
            <a:pathLst>
              <a:path w="4961255" h="391160">
                <a:moveTo>
                  <a:pt x="0" y="65150"/>
                </a:moveTo>
                <a:lnTo>
                  <a:pt x="5107" y="39808"/>
                </a:lnTo>
                <a:lnTo>
                  <a:pt x="19050" y="19097"/>
                </a:lnTo>
                <a:lnTo>
                  <a:pt x="39754" y="5125"/>
                </a:lnTo>
                <a:lnTo>
                  <a:pt x="65150" y="0"/>
                </a:lnTo>
                <a:lnTo>
                  <a:pt x="4895977" y="0"/>
                </a:lnTo>
                <a:lnTo>
                  <a:pt x="4921319" y="5125"/>
                </a:lnTo>
                <a:lnTo>
                  <a:pt x="4942030" y="19097"/>
                </a:lnTo>
                <a:lnTo>
                  <a:pt x="4956002" y="39808"/>
                </a:lnTo>
                <a:lnTo>
                  <a:pt x="4961128" y="65150"/>
                </a:lnTo>
                <a:lnTo>
                  <a:pt x="4961128" y="325627"/>
                </a:lnTo>
                <a:lnTo>
                  <a:pt x="4956002" y="350950"/>
                </a:lnTo>
                <a:lnTo>
                  <a:pt x="4942030" y="371617"/>
                </a:lnTo>
                <a:lnTo>
                  <a:pt x="4921319" y="385546"/>
                </a:lnTo>
                <a:lnTo>
                  <a:pt x="4895977" y="390651"/>
                </a:lnTo>
                <a:lnTo>
                  <a:pt x="65150" y="390651"/>
                </a:lnTo>
                <a:lnTo>
                  <a:pt x="39754" y="385546"/>
                </a:lnTo>
                <a:lnTo>
                  <a:pt x="19049" y="371617"/>
                </a:lnTo>
                <a:lnTo>
                  <a:pt x="5107" y="350950"/>
                </a:lnTo>
                <a:lnTo>
                  <a:pt x="0" y="325627"/>
                </a:lnTo>
                <a:lnTo>
                  <a:pt x="0" y="65150"/>
                </a:lnTo>
                <a:close/>
              </a:path>
            </a:pathLst>
          </a:custGeom>
          <a:ln w="25400">
            <a:solidFill>
              <a:srgbClr val="B7DEE8"/>
            </a:solidFill>
          </a:ln>
        </p:spPr>
        <p:txBody>
          <a:bodyPr wrap="square" lIns="0" tIns="0" rIns="0" bIns="0" rtlCol="0"/>
          <a:lstStyle/>
          <a:p>
            <a:endParaRPr sz="1662">
              <a:solidFill>
                <a:prstClr val="black"/>
              </a:solidFill>
            </a:endParaRPr>
          </a:p>
        </p:txBody>
      </p:sp>
      <p:sp>
        <p:nvSpPr>
          <p:cNvPr id="28" name="object 28"/>
          <p:cNvSpPr txBox="1"/>
          <p:nvPr/>
        </p:nvSpPr>
        <p:spPr>
          <a:xfrm>
            <a:off x="2645430" y="1613517"/>
            <a:ext cx="1999957" cy="224973"/>
          </a:xfrm>
          <a:prstGeom prst="rect">
            <a:avLst/>
          </a:prstGeom>
        </p:spPr>
        <p:txBody>
          <a:bodyPr vert="horz" wrap="square" lIns="0" tIns="11723" rIns="0" bIns="0" rtlCol="0">
            <a:spAutoFit/>
          </a:bodyPr>
          <a:lstStyle/>
          <a:p>
            <a:pPr marL="11723">
              <a:spcBef>
                <a:spcPts val="92"/>
              </a:spcBef>
            </a:pPr>
            <a:r>
              <a:rPr sz="1385" spc="-5" dirty="0">
                <a:solidFill>
                  <a:srgbClr val="0F243E"/>
                </a:solidFill>
                <a:latin typeface="Arial"/>
                <a:cs typeface="Arial"/>
              </a:rPr>
              <a:t>Government </a:t>
            </a:r>
            <a:r>
              <a:rPr sz="1385" dirty="0">
                <a:solidFill>
                  <a:srgbClr val="0F243E"/>
                </a:solidFill>
                <a:latin typeface="Arial"/>
                <a:cs typeface="Arial"/>
              </a:rPr>
              <a:t>of</a:t>
            </a:r>
            <a:r>
              <a:rPr sz="1385" spc="-60" dirty="0">
                <a:solidFill>
                  <a:srgbClr val="0F243E"/>
                </a:solidFill>
                <a:latin typeface="Arial"/>
                <a:cs typeface="Arial"/>
              </a:rPr>
              <a:t> </a:t>
            </a:r>
            <a:r>
              <a:rPr sz="1385" dirty="0">
                <a:solidFill>
                  <a:srgbClr val="0F243E"/>
                </a:solidFill>
                <a:latin typeface="Arial"/>
                <a:cs typeface="Arial"/>
              </a:rPr>
              <a:t>Indonesia</a:t>
            </a:r>
            <a:endParaRPr sz="1385">
              <a:solidFill>
                <a:prstClr val="black"/>
              </a:solidFill>
              <a:latin typeface="Arial"/>
              <a:cs typeface="Arial"/>
            </a:endParaRPr>
          </a:p>
        </p:txBody>
      </p:sp>
      <p:sp>
        <p:nvSpPr>
          <p:cNvPr id="29" name="object 29"/>
          <p:cNvSpPr/>
          <p:nvPr/>
        </p:nvSpPr>
        <p:spPr>
          <a:xfrm>
            <a:off x="4137191" y="3500511"/>
            <a:ext cx="1325880" cy="952500"/>
          </a:xfrm>
          <a:custGeom>
            <a:avLst/>
            <a:gdLst/>
            <a:ahLst/>
            <a:cxnLst/>
            <a:rect l="l" t="t" r="r" b="b"/>
            <a:pathLst>
              <a:path w="1436370" h="1031875">
                <a:moveTo>
                  <a:pt x="1359789" y="955293"/>
                </a:moveTo>
                <a:lnTo>
                  <a:pt x="1359789" y="1031493"/>
                </a:lnTo>
                <a:lnTo>
                  <a:pt x="1410589" y="1006093"/>
                </a:lnTo>
                <a:lnTo>
                  <a:pt x="1372489" y="1006093"/>
                </a:lnTo>
                <a:lnTo>
                  <a:pt x="1372489" y="980693"/>
                </a:lnTo>
                <a:lnTo>
                  <a:pt x="1410589" y="980693"/>
                </a:lnTo>
                <a:lnTo>
                  <a:pt x="1359789" y="955293"/>
                </a:lnTo>
                <a:close/>
              </a:path>
              <a:path w="1436370" h="1031875">
                <a:moveTo>
                  <a:pt x="25400" y="0"/>
                </a:moveTo>
                <a:lnTo>
                  <a:pt x="0" y="0"/>
                </a:lnTo>
                <a:lnTo>
                  <a:pt x="0" y="1000378"/>
                </a:lnTo>
                <a:lnTo>
                  <a:pt x="5714" y="1006093"/>
                </a:lnTo>
                <a:lnTo>
                  <a:pt x="1359789" y="1006093"/>
                </a:lnTo>
                <a:lnTo>
                  <a:pt x="1359789" y="993393"/>
                </a:lnTo>
                <a:lnTo>
                  <a:pt x="25400" y="993393"/>
                </a:lnTo>
                <a:lnTo>
                  <a:pt x="12700" y="980693"/>
                </a:lnTo>
                <a:lnTo>
                  <a:pt x="25400" y="980693"/>
                </a:lnTo>
                <a:lnTo>
                  <a:pt x="25400" y="0"/>
                </a:lnTo>
                <a:close/>
              </a:path>
              <a:path w="1436370" h="1031875">
                <a:moveTo>
                  <a:pt x="1410589" y="980693"/>
                </a:moveTo>
                <a:lnTo>
                  <a:pt x="1372489" y="980693"/>
                </a:lnTo>
                <a:lnTo>
                  <a:pt x="1372489" y="1006093"/>
                </a:lnTo>
                <a:lnTo>
                  <a:pt x="1410589" y="1006093"/>
                </a:lnTo>
                <a:lnTo>
                  <a:pt x="1435989" y="993393"/>
                </a:lnTo>
                <a:lnTo>
                  <a:pt x="1410589" y="980693"/>
                </a:lnTo>
                <a:close/>
              </a:path>
              <a:path w="1436370" h="1031875">
                <a:moveTo>
                  <a:pt x="25400" y="980693"/>
                </a:moveTo>
                <a:lnTo>
                  <a:pt x="12700" y="980693"/>
                </a:lnTo>
                <a:lnTo>
                  <a:pt x="25400" y="993393"/>
                </a:lnTo>
                <a:lnTo>
                  <a:pt x="25400" y="980693"/>
                </a:lnTo>
                <a:close/>
              </a:path>
              <a:path w="1436370" h="1031875">
                <a:moveTo>
                  <a:pt x="1359789" y="980693"/>
                </a:moveTo>
                <a:lnTo>
                  <a:pt x="25400" y="980693"/>
                </a:lnTo>
                <a:lnTo>
                  <a:pt x="25400" y="993393"/>
                </a:lnTo>
                <a:lnTo>
                  <a:pt x="1359789" y="993393"/>
                </a:lnTo>
                <a:lnTo>
                  <a:pt x="1359789" y="980693"/>
                </a:lnTo>
                <a:close/>
              </a:path>
            </a:pathLst>
          </a:custGeom>
          <a:solidFill>
            <a:srgbClr val="92CDDD"/>
          </a:solidFill>
        </p:spPr>
        <p:txBody>
          <a:bodyPr wrap="square" lIns="0" tIns="0" rIns="0" bIns="0" rtlCol="0"/>
          <a:lstStyle/>
          <a:p>
            <a:endParaRPr sz="1662">
              <a:solidFill>
                <a:prstClr val="black"/>
              </a:solidFill>
            </a:endParaRPr>
          </a:p>
        </p:txBody>
      </p:sp>
      <p:sp>
        <p:nvSpPr>
          <p:cNvPr id="30" name="object 30"/>
          <p:cNvSpPr/>
          <p:nvPr/>
        </p:nvSpPr>
        <p:spPr>
          <a:xfrm>
            <a:off x="6406427" y="3513758"/>
            <a:ext cx="1235026" cy="939018"/>
          </a:xfrm>
          <a:custGeom>
            <a:avLst/>
            <a:gdLst/>
            <a:ahLst/>
            <a:cxnLst/>
            <a:rect l="l" t="t" r="r" b="b"/>
            <a:pathLst>
              <a:path w="1337945" h="1017270">
                <a:moveTo>
                  <a:pt x="76200" y="940942"/>
                </a:moveTo>
                <a:lnTo>
                  <a:pt x="0" y="979042"/>
                </a:lnTo>
                <a:lnTo>
                  <a:pt x="76200" y="1017142"/>
                </a:lnTo>
                <a:lnTo>
                  <a:pt x="76200" y="991742"/>
                </a:lnTo>
                <a:lnTo>
                  <a:pt x="63500" y="991742"/>
                </a:lnTo>
                <a:lnTo>
                  <a:pt x="63500" y="966342"/>
                </a:lnTo>
                <a:lnTo>
                  <a:pt x="76200" y="966342"/>
                </a:lnTo>
                <a:lnTo>
                  <a:pt x="76200" y="940942"/>
                </a:lnTo>
                <a:close/>
              </a:path>
              <a:path w="1337945" h="1017270">
                <a:moveTo>
                  <a:pt x="76200" y="966342"/>
                </a:moveTo>
                <a:lnTo>
                  <a:pt x="63500" y="966342"/>
                </a:lnTo>
                <a:lnTo>
                  <a:pt x="63500" y="991742"/>
                </a:lnTo>
                <a:lnTo>
                  <a:pt x="76200" y="991742"/>
                </a:lnTo>
                <a:lnTo>
                  <a:pt x="76200" y="966342"/>
                </a:lnTo>
                <a:close/>
              </a:path>
              <a:path w="1337945" h="1017270">
                <a:moveTo>
                  <a:pt x="1312036" y="966342"/>
                </a:moveTo>
                <a:lnTo>
                  <a:pt x="76200" y="966342"/>
                </a:lnTo>
                <a:lnTo>
                  <a:pt x="76200" y="991742"/>
                </a:lnTo>
                <a:lnTo>
                  <a:pt x="1331849" y="991742"/>
                </a:lnTo>
                <a:lnTo>
                  <a:pt x="1337436" y="986027"/>
                </a:lnTo>
                <a:lnTo>
                  <a:pt x="1337436" y="979042"/>
                </a:lnTo>
                <a:lnTo>
                  <a:pt x="1312036" y="979042"/>
                </a:lnTo>
                <a:lnTo>
                  <a:pt x="1312036" y="966342"/>
                </a:lnTo>
                <a:close/>
              </a:path>
              <a:path w="1337945" h="1017270">
                <a:moveTo>
                  <a:pt x="1337436" y="0"/>
                </a:moveTo>
                <a:lnTo>
                  <a:pt x="1312036" y="0"/>
                </a:lnTo>
                <a:lnTo>
                  <a:pt x="1312036" y="979042"/>
                </a:lnTo>
                <a:lnTo>
                  <a:pt x="1324736" y="966342"/>
                </a:lnTo>
                <a:lnTo>
                  <a:pt x="1337436" y="966342"/>
                </a:lnTo>
                <a:lnTo>
                  <a:pt x="1337436" y="0"/>
                </a:lnTo>
                <a:close/>
              </a:path>
              <a:path w="1337945" h="1017270">
                <a:moveTo>
                  <a:pt x="1337436" y="966342"/>
                </a:moveTo>
                <a:lnTo>
                  <a:pt x="1324736" y="966342"/>
                </a:lnTo>
                <a:lnTo>
                  <a:pt x="1312036" y="979042"/>
                </a:lnTo>
                <a:lnTo>
                  <a:pt x="1337436" y="979042"/>
                </a:lnTo>
                <a:lnTo>
                  <a:pt x="1337436" y="966342"/>
                </a:lnTo>
                <a:close/>
              </a:path>
            </a:pathLst>
          </a:custGeom>
          <a:solidFill>
            <a:srgbClr val="92CDDD"/>
          </a:solidFill>
        </p:spPr>
        <p:txBody>
          <a:bodyPr wrap="square" lIns="0" tIns="0" rIns="0" bIns="0" rtlCol="0"/>
          <a:lstStyle/>
          <a:p>
            <a:endParaRPr sz="1662">
              <a:solidFill>
                <a:prstClr val="black"/>
              </a:solidFill>
            </a:endParaRPr>
          </a:p>
        </p:txBody>
      </p:sp>
      <p:sp>
        <p:nvSpPr>
          <p:cNvPr id="31" name="object 31"/>
          <p:cNvSpPr/>
          <p:nvPr/>
        </p:nvSpPr>
        <p:spPr>
          <a:xfrm>
            <a:off x="5794131" y="3564401"/>
            <a:ext cx="305386" cy="420858"/>
          </a:xfrm>
          <a:custGeom>
            <a:avLst/>
            <a:gdLst/>
            <a:ahLst/>
            <a:cxnLst/>
            <a:rect l="l" t="t" r="r" b="b"/>
            <a:pathLst>
              <a:path w="330834" h="455929">
                <a:moveTo>
                  <a:pt x="330707" y="290448"/>
                </a:moveTo>
                <a:lnTo>
                  <a:pt x="0" y="290448"/>
                </a:lnTo>
                <a:lnTo>
                  <a:pt x="165353" y="455802"/>
                </a:lnTo>
                <a:lnTo>
                  <a:pt x="330707" y="290448"/>
                </a:lnTo>
                <a:close/>
              </a:path>
              <a:path w="330834" h="455929">
                <a:moveTo>
                  <a:pt x="248030" y="0"/>
                </a:moveTo>
                <a:lnTo>
                  <a:pt x="82676" y="0"/>
                </a:lnTo>
                <a:lnTo>
                  <a:pt x="82676" y="290448"/>
                </a:lnTo>
                <a:lnTo>
                  <a:pt x="248030" y="290448"/>
                </a:lnTo>
                <a:lnTo>
                  <a:pt x="248030" y="0"/>
                </a:lnTo>
                <a:close/>
              </a:path>
            </a:pathLst>
          </a:custGeom>
          <a:solidFill>
            <a:srgbClr val="92CDDD"/>
          </a:solidFill>
        </p:spPr>
        <p:txBody>
          <a:bodyPr wrap="square" lIns="0" tIns="0" rIns="0" bIns="0" rtlCol="0"/>
          <a:lstStyle/>
          <a:p>
            <a:endParaRPr sz="1662">
              <a:solidFill>
                <a:prstClr val="black"/>
              </a:solidFill>
            </a:endParaRPr>
          </a:p>
        </p:txBody>
      </p:sp>
      <p:sp>
        <p:nvSpPr>
          <p:cNvPr id="32" name="object 32"/>
          <p:cNvSpPr/>
          <p:nvPr/>
        </p:nvSpPr>
        <p:spPr>
          <a:xfrm>
            <a:off x="5794131" y="3564401"/>
            <a:ext cx="305386" cy="420858"/>
          </a:xfrm>
          <a:custGeom>
            <a:avLst/>
            <a:gdLst/>
            <a:ahLst/>
            <a:cxnLst/>
            <a:rect l="l" t="t" r="r" b="b"/>
            <a:pathLst>
              <a:path w="330834" h="455929">
                <a:moveTo>
                  <a:pt x="0" y="290448"/>
                </a:moveTo>
                <a:lnTo>
                  <a:pt x="82676" y="290448"/>
                </a:lnTo>
                <a:lnTo>
                  <a:pt x="82676" y="0"/>
                </a:lnTo>
                <a:lnTo>
                  <a:pt x="248030" y="0"/>
                </a:lnTo>
                <a:lnTo>
                  <a:pt x="248030" y="290448"/>
                </a:lnTo>
                <a:lnTo>
                  <a:pt x="330707" y="290448"/>
                </a:lnTo>
                <a:lnTo>
                  <a:pt x="165353" y="455802"/>
                </a:lnTo>
                <a:lnTo>
                  <a:pt x="0" y="290448"/>
                </a:lnTo>
                <a:close/>
              </a:path>
            </a:pathLst>
          </a:custGeom>
          <a:ln w="25400">
            <a:solidFill>
              <a:srgbClr val="92CDDD"/>
            </a:solidFill>
          </a:ln>
        </p:spPr>
        <p:txBody>
          <a:bodyPr wrap="square" lIns="0" tIns="0" rIns="0" bIns="0" rtlCol="0"/>
          <a:lstStyle/>
          <a:p>
            <a:endParaRPr sz="1662">
              <a:solidFill>
                <a:prstClr val="black"/>
              </a:solidFill>
            </a:endParaRPr>
          </a:p>
        </p:txBody>
      </p:sp>
      <p:graphicFrame>
        <p:nvGraphicFramePr>
          <p:cNvPr id="33" name="object 33"/>
          <p:cNvGraphicFramePr>
            <a:graphicFrameLocks noGrp="1"/>
          </p:cNvGraphicFramePr>
          <p:nvPr/>
        </p:nvGraphicFramePr>
        <p:xfrm>
          <a:off x="4994031" y="2432163"/>
          <a:ext cx="1882726" cy="1078311"/>
        </p:xfrm>
        <a:graphic>
          <a:graphicData uri="http://schemas.openxmlformats.org/drawingml/2006/table">
            <a:tbl>
              <a:tblPr firstRow="1" bandRow="1">
                <a:tableStyleId>{2D5ABB26-0587-4C30-8999-92F81FD0307C}</a:tableStyleId>
              </a:tblPr>
              <a:tblGrid>
                <a:gridCol w="884506"/>
                <a:gridCol w="113714"/>
                <a:gridCol w="884506"/>
              </a:tblGrid>
              <a:tr h="395325">
                <a:tc gridSpan="3">
                  <a:txBody>
                    <a:bodyPr/>
                    <a:lstStyle/>
                    <a:p>
                      <a:pPr marL="318770">
                        <a:lnSpc>
                          <a:spcPct val="100000"/>
                        </a:lnSpc>
                        <a:spcBef>
                          <a:spcPts val="785"/>
                        </a:spcBef>
                      </a:pPr>
                      <a:r>
                        <a:rPr sz="1200" spc="-10" dirty="0">
                          <a:solidFill>
                            <a:srgbClr val="FFFFFF"/>
                          </a:solidFill>
                          <a:latin typeface="Arial"/>
                          <a:cs typeface="Arial"/>
                        </a:rPr>
                        <a:t>Infrastructure</a:t>
                      </a:r>
                      <a:r>
                        <a:rPr sz="1200" spc="45" dirty="0">
                          <a:solidFill>
                            <a:srgbClr val="FFFFFF"/>
                          </a:solidFill>
                          <a:latin typeface="Arial"/>
                          <a:cs typeface="Arial"/>
                        </a:rPr>
                        <a:t> </a:t>
                      </a:r>
                      <a:r>
                        <a:rPr sz="1200" spc="-10" dirty="0">
                          <a:solidFill>
                            <a:srgbClr val="FFFFFF"/>
                          </a:solidFill>
                          <a:latin typeface="Arial"/>
                          <a:cs typeface="Arial"/>
                        </a:rPr>
                        <a:t>Fund</a:t>
                      </a:r>
                      <a:endParaRPr sz="1200">
                        <a:latin typeface="Arial"/>
                        <a:cs typeface="Arial"/>
                      </a:endParaRPr>
                    </a:p>
                  </a:txBody>
                  <a:tcPr marL="0" marR="0" marT="92026" marB="0">
                    <a:lnB w="53975">
                      <a:solidFill>
                        <a:srgbClr val="FFFFFF"/>
                      </a:solidFill>
                      <a:prstDash val="solid"/>
                    </a:lnB>
                    <a:solidFill>
                      <a:srgbClr val="205868"/>
                    </a:solidFill>
                  </a:tcPr>
                </a:tc>
                <a:tc hMerge="1">
                  <a:txBody>
                    <a:bodyPr/>
                    <a:lstStyle/>
                    <a:p>
                      <a:endParaRPr/>
                    </a:p>
                  </a:txBody>
                  <a:tcPr marL="0" marR="0" marT="0" marB="0"/>
                </a:tc>
                <a:tc hMerge="1">
                  <a:txBody>
                    <a:bodyPr/>
                    <a:lstStyle/>
                    <a:p>
                      <a:endParaRPr/>
                    </a:p>
                  </a:txBody>
                  <a:tcPr marL="0" marR="0" marT="0" marB="0"/>
                </a:tc>
              </a:tr>
              <a:tr h="682986">
                <a:tc>
                  <a:txBody>
                    <a:bodyPr/>
                    <a:lstStyle/>
                    <a:p>
                      <a:pPr>
                        <a:lnSpc>
                          <a:spcPct val="100000"/>
                        </a:lnSpc>
                        <a:spcBef>
                          <a:spcPts val="25"/>
                        </a:spcBef>
                      </a:pPr>
                      <a:endParaRPr sz="1700">
                        <a:latin typeface="Times New Roman"/>
                        <a:cs typeface="Times New Roman"/>
                      </a:endParaRPr>
                    </a:p>
                    <a:p>
                      <a:pPr marL="207010">
                        <a:lnSpc>
                          <a:spcPct val="100000"/>
                        </a:lnSpc>
                      </a:pPr>
                      <a:r>
                        <a:rPr sz="1200" spc="-5" dirty="0">
                          <a:solidFill>
                            <a:srgbClr val="FFFFFF"/>
                          </a:solidFill>
                          <a:latin typeface="Arial"/>
                          <a:cs typeface="Arial"/>
                        </a:rPr>
                        <a:t>PT</a:t>
                      </a:r>
                      <a:r>
                        <a:rPr sz="1200" spc="-35" dirty="0">
                          <a:solidFill>
                            <a:srgbClr val="FFFFFF"/>
                          </a:solidFill>
                          <a:latin typeface="Arial"/>
                          <a:cs typeface="Arial"/>
                        </a:rPr>
                        <a:t> </a:t>
                      </a:r>
                      <a:r>
                        <a:rPr sz="1200" spc="-10" dirty="0">
                          <a:solidFill>
                            <a:srgbClr val="FFFFFF"/>
                          </a:solidFill>
                          <a:latin typeface="Arial"/>
                          <a:cs typeface="Arial"/>
                        </a:rPr>
                        <a:t>SMI</a:t>
                      </a:r>
                      <a:endParaRPr sz="1200">
                        <a:latin typeface="Arial"/>
                        <a:cs typeface="Arial"/>
                      </a:endParaRPr>
                    </a:p>
                  </a:txBody>
                  <a:tcPr marL="0" marR="0" marT="2931" marB="0">
                    <a:lnT w="53975">
                      <a:solidFill>
                        <a:srgbClr val="FFFFFF"/>
                      </a:solidFill>
                      <a:prstDash val="solid"/>
                    </a:lnT>
                    <a:solidFill>
                      <a:srgbClr val="205868"/>
                    </a:solidFill>
                  </a:tcPr>
                </a:tc>
                <a:tc>
                  <a:txBody>
                    <a:bodyPr/>
                    <a:lstStyle/>
                    <a:p>
                      <a:pPr>
                        <a:lnSpc>
                          <a:spcPct val="100000"/>
                        </a:lnSpc>
                      </a:pPr>
                      <a:endParaRPr sz="1100">
                        <a:latin typeface="Times New Roman"/>
                        <a:cs typeface="Times New Roman"/>
                      </a:endParaRPr>
                    </a:p>
                  </a:txBody>
                  <a:tcPr marL="0" marR="0" marT="0" marB="0">
                    <a:lnT w="53975">
                      <a:solidFill>
                        <a:srgbClr val="FFFFFF"/>
                      </a:solidFill>
                      <a:prstDash val="solid"/>
                    </a:lnT>
                  </a:tcPr>
                </a:tc>
                <a:tc>
                  <a:txBody>
                    <a:bodyPr/>
                    <a:lstStyle/>
                    <a:p>
                      <a:pPr>
                        <a:lnSpc>
                          <a:spcPct val="100000"/>
                        </a:lnSpc>
                        <a:spcBef>
                          <a:spcPts val="5"/>
                        </a:spcBef>
                      </a:pPr>
                      <a:endParaRPr sz="1800">
                        <a:latin typeface="Times New Roman"/>
                        <a:cs typeface="Times New Roman"/>
                      </a:endParaRPr>
                    </a:p>
                    <a:p>
                      <a:pPr marL="255904">
                        <a:lnSpc>
                          <a:spcPct val="100000"/>
                        </a:lnSpc>
                        <a:spcBef>
                          <a:spcPts val="5"/>
                        </a:spcBef>
                      </a:pPr>
                      <a:r>
                        <a:rPr sz="1200" spc="-5" dirty="0">
                          <a:solidFill>
                            <a:srgbClr val="FFFFFF"/>
                          </a:solidFill>
                          <a:latin typeface="Arial"/>
                          <a:cs typeface="Arial"/>
                        </a:rPr>
                        <a:t>PT</a:t>
                      </a:r>
                      <a:r>
                        <a:rPr sz="1200" spc="-30" dirty="0">
                          <a:solidFill>
                            <a:srgbClr val="FFFFFF"/>
                          </a:solidFill>
                          <a:latin typeface="Arial"/>
                          <a:cs typeface="Arial"/>
                        </a:rPr>
                        <a:t> </a:t>
                      </a:r>
                      <a:r>
                        <a:rPr sz="1200" spc="-5" dirty="0">
                          <a:solidFill>
                            <a:srgbClr val="FFFFFF"/>
                          </a:solidFill>
                          <a:latin typeface="Arial"/>
                          <a:cs typeface="Arial"/>
                        </a:rPr>
                        <a:t>IIF</a:t>
                      </a:r>
                      <a:endParaRPr sz="1200">
                        <a:latin typeface="Arial"/>
                        <a:cs typeface="Arial"/>
                      </a:endParaRPr>
                    </a:p>
                  </a:txBody>
                  <a:tcPr marL="0" marR="0" marT="586" marB="0">
                    <a:lnT w="53975">
                      <a:solidFill>
                        <a:srgbClr val="FFFFFF"/>
                      </a:solidFill>
                      <a:prstDash val="solid"/>
                    </a:lnT>
                    <a:solidFill>
                      <a:srgbClr val="205868"/>
                    </a:solidFill>
                  </a:tcPr>
                </a:tc>
              </a:tr>
            </a:tbl>
          </a:graphicData>
        </a:graphic>
      </p:graphicFrame>
      <p:sp>
        <p:nvSpPr>
          <p:cNvPr id="34" name="object 34"/>
          <p:cNvSpPr/>
          <p:nvPr/>
        </p:nvSpPr>
        <p:spPr>
          <a:xfrm>
            <a:off x="1364567" y="1991398"/>
            <a:ext cx="6716737" cy="361071"/>
          </a:xfrm>
          <a:custGeom>
            <a:avLst/>
            <a:gdLst/>
            <a:ahLst/>
            <a:cxnLst/>
            <a:rect l="l" t="t" r="r" b="b"/>
            <a:pathLst>
              <a:path w="7276465" h="391160">
                <a:moveTo>
                  <a:pt x="7211187" y="0"/>
                </a:moveTo>
                <a:lnTo>
                  <a:pt x="65150" y="0"/>
                </a:lnTo>
                <a:lnTo>
                  <a:pt x="39808" y="5125"/>
                </a:lnTo>
                <a:lnTo>
                  <a:pt x="19097" y="19097"/>
                </a:lnTo>
                <a:lnTo>
                  <a:pt x="5125" y="39808"/>
                </a:lnTo>
                <a:lnTo>
                  <a:pt x="0" y="65150"/>
                </a:lnTo>
                <a:lnTo>
                  <a:pt x="0" y="325627"/>
                </a:lnTo>
                <a:lnTo>
                  <a:pt x="5125" y="350950"/>
                </a:lnTo>
                <a:lnTo>
                  <a:pt x="19097" y="371617"/>
                </a:lnTo>
                <a:lnTo>
                  <a:pt x="39808" y="385546"/>
                </a:lnTo>
                <a:lnTo>
                  <a:pt x="65150" y="390651"/>
                </a:lnTo>
                <a:lnTo>
                  <a:pt x="7211187" y="390651"/>
                </a:lnTo>
                <a:lnTo>
                  <a:pt x="7236529" y="385546"/>
                </a:lnTo>
                <a:lnTo>
                  <a:pt x="7257240" y="371617"/>
                </a:lnTo>
                <a:lnTo>
                  <a:pt x="7271212" y="350950"/>
                </a:lnTo>
                <a:lnTo>
                  <a:pt x="7276338" y="325627"/>
                </a:lnTo>
                <a:lnTo>
                  <a:pt x="7276338" y="65150"/>
                </a:lnTo>
                <a:lnTo>
                  <a:pt x="7271212" y="39808"/>
                </a:lnTo>
                <a:lnTo>
                  <a:pt x="7257240" y="19097"/>
                </a:lnTo>
                <a:lnTo>
                  <a:pt x="7236529" y="5125"/>
                </a:lnTo>
                <a:lnTo>
                  <a:pt x="7211187" y="0"/>
                </a:lnTo>
                <a:close/>
              </a:path>
            </a:pathLst>
          </a:custGeom>
          <a:solidFill>
            <a:srgbClr val="205868"/>
          </a:solidFill>
        </p:spPr>
        <p:txBody>
          <a:bodyPr wrap="square" lIns="0" tIns="0" rIns="0" bIns="0" rtlCol="0"/>
          <a:lstStyle/>
          <a:p>
            <a:endParaRPr sz="1662">
              <a:solidFill>
                <a:prstClr val="black"/>
              </a:solidFill>
            </a:endParaRPr>
          </a:p>
        </p:txBody>
      </p:sp>
      <p:sp>
        <p:nvSpPr>
          <p:cNvPr id="35" name="object 35"/>
          <p:cNvSpPr/>
          <p:nvPr/>
        </p:nvSpPr>
        <p:spPr>
          <a:xfrm>
            <a:off x="1364567" y="1991398"/>
            <a:ext cx="6716737" cy="361071"/>
          </a:xfrm>
          <a:custGeom>
            <a:avLst/>
            <a:gdLst/>
            <a:ahLst/>
            <a:cxnLst/>
            <a:rect l="l" t="t" r="r" b="b"/>
            <a:pathLst>
              <a:path w="7276465" h="391160">
                <a:moveTo>
                  <a:pt x="0" y="65150"/>
                </a:moveTo>
                <a:lnTo>
                  <a:pt x="5125" y="39808"/>
                </a:lnTo>
                <a:lnTo>
                  <a:pt x="19097" y="19097"/>
                </a:lnTo>
                <a:lnTo>
                  <a:pt x="39808" y="5125"/>
                </a:lnTo>
                <a:lnTo>
                  <a:pt x="65150" y="0"/>
                </a:lnTo>
                <a:lnTo>
                  <a:pt x="7211187" y="0"/>
                </a:lnTo>
                <a:lnTo>
                  <a:pt x="7236529" y="5125"/>
                </a:lnTo>
                <a:lnTo>
                  <a:pt x="7257240" y="19097"/>
                </a:lnTo>
                <a:lnTo>
                  <a:pt x="7271212" y="39808"/>
                </a:lnTo>
                <a:lnTo>
                  <a:pt x="7276338" y="65150"/>
                </a:lnTo>
                <a:lnTo>
                  <a:pt x="7276338" y="325627"/>
                </a:lnTo>
                <a:lnTo>
                  <a:pt x="7271212" y="350950"/>
                </a:lnTo>
                <a:lnTo>
                  <a:pt x="7257240" y="371617"/>
                </a:lnTo>
                <a:lnTo>
                  <a:pt x="7236529" y="385546"/>
                </a:lnTo>
                <a:lnTo>
                  <a:pt x="7211187" y="390651"/>
                </a:lnTo>
                <a:lnTo>
                  <a:pt x="65150" y="390651"/>
                </a:lnTo>
                <a:lnTo>
                  <a:pt x="39808" y="385546"/>
                </a:lnTo>
                <a:lnTo>
                  <a:pt x="19097" y="371617"/>
                </a:lnTo>
                <a:lnTo>
                  <a:pt x="5125" y="350950"/>
                </a:lnTo>
                <a:lnTo>
                  <a:pt x="0" y="325627"/>
                </a:lnTo>
                <a:lnTo>
                  <a:pt x="0" y="65150"/>
                </a:lnTo>
                <a:close/>
              </a:path>
            </a:pathLst>
          </a:custGeom>
          <a:ln w="25400">
            <a:solidFill>
              <a:srgbClr val="205868"/>
            </a:solidFill>
          </a:ln>
        </p:spPr>
        <p:txBody>
          <a:bodyPr wrap="square" lIns="0" tIns="0" rIns="0" bIns="0" rtlCol="0"/>
          <a:lstStyle/>
          <a:p>
            <a:endParaRPr sz="1662">
              <a:solidFill>
                <a:prstClr val="black"/>
              </a:solidFill>
            </a:endParaRPr>
          </a:p>
        </p:txBody>
      </p:sp>
      <p:sp>
        <p:nvSpPr>
          <p:cNvPr id="36" name="object 36"/>
          <p:cNvSpPr txBox="1"/>
          <p:nvPr/>
        </p:nvSpPr>
        <p:spPr>
          <a:xfrm>
            <a:off x="3408367" y="2050717"/>
            <a:ext cx="2625383" cy="224973"/>
          </a:xfrm>
          <a:prstGeom prst="rect">
            <a:avLst/>
          </a:prstGeom>
        </p:spPr>
        <p:txBody>
          <a:bodyPr vert="horz" wrap="square" lIns="0" tIns="11723" rIns="0" bIns="0" rtlCol="0">
            <a:spAutoFit/>
          </a:bodyPr>
          <a:lstStyle/>
          <a:p>
            <a:pPr marL="11723">
              <a:spcBef>
                <a:spcPts val="92"/>
              </a:spcBef>
            </a:pPr>
            <a:r>
              <a:rPr sz="1385" spc="-5" dirty="0">
                <a:solidFill>
                  <a:srgbClr val="FFFFFF"/>
                </a:solidFill>
                <a:latin typeface="Arial"/>
                <a:cs typeface="Arial"/>
              </a:rPr>
              <a:t>Legal and </a:t>
            </a:r>
            <a:r>
              <a:rPr sz="1385" dirty="0">
                <a:solidFill>
                  <a:srgbClr val="FFFFFF"/>
                </a:solidFill>
                <a:latin typeface="Arial"/>
                <a:cs typeface="Arial"/>
              </a:rPr>
              <a:t>Regulatory</a:t>
            </a:r>
            <a:r>
              <a:rPr sz="1385" spc="-46" dirty="0">
                <a:solidFill>
                  <a:srgbClr val="FFFFFF"/>
                </a:solidFill>
                <a:latin typeface="Arial"/>
                <a:cs typeface="Arial"/>
              </a:rPr>
              <a:t> </a:t>
            </a:r>
            <a:r>
              <a:rPr sz="1385" spc="-5" dirty="0">
                <a:solidFill>
                  <a:srgbClr val="FFFFFF"/>
                </a:solidFill>
                <a:latin typeface="Arial"/>
                <a:cs typeface="Arial"/>
              </a:rPr>
              <a:t>Framework</a:t>
            </a:r>
            <a:endParaRPr sz="1385">
              <a:solidFill>
                <a:prstClr val="black"/>
              </a:solidFill>
              <a:latin typeface="Arial"/>
              <a:cs typeface="Arial"/>
            </a:endParaRPr>
          </a:p>
        </p:txBody>
      </p:sp>
      <p:sp>
        <p:nvSpPr>
          <p:cNvPr id="37" name="object 37"/>
          <p:cNvSpPr txBox="1"/>
          <p:nvPr/>
        </p:nvSpPr>
        <p:spPr>
          <a:xfrm>
            <a:off x="1430801" y="5515051"/>
            <a:ext cx="6090724" cy="295298"/>
          </a:xfrm>
          <a:prstGeom prst="rect">
            <a:avLst/>
          </a:prstGeom>
        </p:spPr>
        <p:txBody>
          <a:bodyPr vert="horz" wrap="square" lIns="0" tIns="11137" rIns="0" bIns="0" rtlCol="0">
            <a:spAutoFit/>
          </a:bodyPr>
          <a:lstStyle/>
          <a:p>
            <a:pPr marL="11723" marR="4689">
              <a:spcBef>
                <a:spcPts val="88"/>
              </a:spcBef>
            </a:pPr>
            <a:r>
              <a:rPr sz="923" i="1" spc="-9" dirty="0">
                <a:solidFill>
                  <a:srgbClr val="205868"/>
                </a:solidFill>
                <a:latin typeface="Arial"/>
                <a:cs typeface="Arial"/>
              </a:rPr>
              <a:t>PT SMI </a:t>
            </a:r>
            <a:r>
              <a:rPr sz="923" i="1" spc="-5" dirty="0">
                <a:solidFill>
                  <a:srgbClr val="205868"/>
                </a:solidFill>
                <a:latin typeface="Arial"/>
                <a:cs typeface="Arial"/>
              </a:rPr>
              <a:t>= </a:t>
            </a:r>
            <a:r>
              <a:rPr sz="923" i="1" spc="-9" dirty="0">
                <a:solidFill>
                  <a:srgbClr val="205868"/>
                </a:solidFill>
                <a:latin typeface="Arial"/>
                <a:cs typeface="Arial"/>
              </a:rPr>
              <a:t>PT </a:t>
            </a:r>
            <a:r>
              <a:rPr sz="923" i="1" spc="-5" dirty="0">
                <a:solidFill>
                  <a:srgbClr val="205868"/>
                </a:solidFill>
                <a:latin typeface="Arial"/>
                <a:cs typeface="Arial"/>
              </a:rPr>
              <a:t>Sarana </a:t>
            </a:r>
            <a:r>
              <a:rPr sz="923" i="1" spc="-9" dirty="0">
                <a:solidFill>
                  <a:srgbClr val="205868"/>
                </a:solidFill>
                <a:latin typeface="Arial"/>
                <a:cs typeface="Arial"/>
              </a:rPr>
              <a:t>Multi </a:t>
            </a:r>
            <a:r>
              <a:rPr sz="923" i="1" spc="-5" dirty="0">
                <a:solidFill>
                  <a:srgbClr val="205868"/>
                </a:solidFill>
                <a:latin typeface="Arial"/>
                <a:cs typeface="Arial"/>
              </a:rPr>
              <a:t>Infrastruktur (Persero); </a:t>
            </a:r>
            <a:r>
              <a:rPr sz="923" i="1" spc="-9" dirty="0">
                <a:solidFill>
                  <a:srgbClr val="205868"/>
                </a:solidFill>
                <a:latin typeface="Arial"/>
                <a:cs typeface="Arial"/>
              </a:rPr>
              <a:t>PT </a:t>
            </a:r>
            <a:r>
              <a:rPr sz="923" i="1" spc="-5" dirty="0">
                <a:solidFill>
                  <a:srgbClr val="205868"/>
                </a:solidFill>
                <a:latin typeface="Arial"/>
                <a:cs typeface="Arial"/>
              </a:rPr>
              <a:t>IIF = Indonesia Infrastructure Finance; </a:t>
            </a:r>
            <a:r>
              <a:rPr sz="923" i="1" spc="-9" dirty="0">
                <a:solidFill>
                  <a:srgbClr val="205868"/>
                </a:solidFill>
                <a:latin typeface="Arial"/>
                <a:cs typeface="Arial"/>
              </a:rPr>
              <a:t>PT </a:t>
            </a:r>
            <a:r>
              <a:rPr sz="923" i="1" spc="-5" dirty="0">
                <a:solidFill>
                  <a:srgbClr val="205868"/>
                </a:solidFill>
                <a:latin typeface="Arial"/>
                <a:cs typeface="Arial"/>
              </a:rPr>
              <a:t>PII = </a:t>
            </a:r>
            <a:r>
              <a:rPr sz="923" i="1" spc="-9" dirty="0">
                <a:solidFill>
                  <a:srgbClr val="205868"/>
                </a:solidFill>
                <a:latin typeface="Arial"/>
                <a:cs typeface="Arial"/>
              </a:rPr>
              <a:t>PT Penjaminan  </a:t>
            </a:r>
            <a:r>
              <a:rPr sz="923" i="1" spc="-5" dirty="0">
                <a:solidFill>
                  <a:srgbClr val="205868"/>
                </a:solidFill>
                <a:latin typeface="Arial"/>
                <a:cs typeface="Arial"/>
              </a:rPr>
              <a:t>Infrastruktur</a:t>
            </a:r>
            <a:r>
              <a:rPr sz="923" i="1" spc="-18" dirty="0">
                <a:solidFill>
                  <a:srgbClr val="205868"/>
                </a:solidFill>
                <a:latin typeface="Arial"/>
                <a:cs typeface="Arial"/>
              </a:rPr>
              <a:t> </a:t>
            </a:r>
            <a:r>
              <a:rPr sz="923" i="1" spc="-5" dirty="0">
                <a:solidFill>
                  <a:srgbClr val="205868"/>
                </a:solidFill>
                <a:latin typeface="Arial"/>
                <a:cs typeface="Arial"/>
              </a:rPr>
              <a:t>Indonesia</a:t>
            </a:r>
            <a:endParaRPr sz="923">
              <a:solidFill>
                <a:prstClr val="black"/>
              </a:solidFill>
              <a:latin typeface="Arial"/>
              <a:cs typeface="Arial"/>
            </a:endParaRPr>
          </a:p>
        </p:txBody>
      </p:sp>
      <p:sp>
        <p:nvSpPr>
          <p:cNvPr id="38" name="object 38"/>
          <p:cNvSpPr/>
          <p:nvPr/>
        </p:nvSpPr>
        <p:spPr>
          <a:xfrm>
            <a:off x="1717431" y="4849720"/>
            <a:ext cx="183466" cy="240909"/>
          </a:xfrm>
          <a:custGeom>
            <a:avLst/>
            <a:gdLst/>
            <a:ahLst/>
            <a:cxnLst/>
            <a:rect l="l" t="t" r="r" b="b"/>
            <a:pathLst>
              <a:path w="198755" h="260985">
                <a:moveTo>
                  <a:pt x="198500" y="161162"/>
                </a:moveTo>
                <a:lnTo>
                  <a:pt x="0" y="161162"/>
                </a:lnTo>
                <a:lnTo>
                  <a:pt x="99187" y="260476"/>
                </a:lnTo>
                <a:lnTo>
                  <a:pt x="198500" y="161162"/>
                </a:lnTo>
                <a:close/>
              </a:path>
              <a:path w="198755" h="260985">
                <a:moveTo>
                  <a:pt x="148844" y="0"/>
                </a:moveTo>
                <a:lnTo>
                  <a:pt x="49656" y="0"/>
                </a:lnTo>
                <a:lnTo>
                  <a:pt x="49656" y="161162"/>
                </a:lnTo>
                <a:lnTo>
                  <a:pt x="148844" y="161162"/>
                </a:lnTo>
                <a:lnTo>
                  <a:pt x="148844" y="0"/>
                </a:lnTo>
                <a:close/>
              </a:path>
            </a:pathLst>
          </a:custGeom>
          <a:solidFill>
            <a:srgbClr val="92CDDD"/>
          </a:solidFill>
        </p:spPr>
        <p:txBody>
          <a:bodyPr wrap="square" lIns="0" tIns="0" rIns="0" bIns="0" rtlCol="0"/>
          <a:lstStyle/>
          <a:p>
            <a:endParaRPr sz="1662">
              <a:solidFill>
                <a:prstClr val="black"/>
              </a:solidFill>
            </a:endParaRPr>
          </a:p>
        </p:txBody>
      </p:sp>
      <p:sp>
        <p:nvSpPr>
          <p:cNvPr id="39" name="object 39"/>
          <p:cNvSpPr/>
          <p:nvPr/>
        </p:nvSpPr>
        <p:spPr>
          <a:xfrm>
            <a:off x="1717431" y="4849720"/>
            <a:ext cx="183466" cy="240909"/>
          </a:xfrm>
          <a:custGeom>
            <a:avLst/>
            <a:gdLst/>
            <a:ahLst/>
            <a:cxnLst/>
            <a:rect l="l" t="t" r="r" b="b"/>
            <a:pathLst>
              <a:path w="198755" h="260985">
                <a:moveTo>
                  <a:pt x="0" y="161162"/>
                </a:moveTo>
                <a:lnTo>
                  <a:pt x="49656" y="161162"/>
                </a:lnTo>
                <a:lnTo>
                  <a:pt x="49656" y="0"/>
                </a:lnTo>
                <a:lnTo>
                  <a:pt x="148844" y="0"/>
                </a:lnTo>
                <a:lnTo>
                  <a:pt x="148844" y="161162"/>
                </a:lnTo>
                <a:lnTo>
                  <a:pt x="198500" y="161162"/>
                </a:lnTo>
                <a:lnTo>
                  <a:pt x="99187" y="260476"/>
                </a:lnTo>
                <a:lnTo>
                  <a:pt x="0" y="161162"/>
                </a:lnTo>
                <a:close/>
              </a:path>
            </a:pathLst>
          </a:custGeom>
          <a:ln w="25400">
            <a:solidFill>
              <a:srgbClr val="92CDDD"/>
            </a:solidFill>
          </a:ln>
        </p:spPr>
        <p:txBody>
          <a:bodyPr wrap="square" lIns="0" tIns="0" rIns="0" bIns="0" rtlCol="0"/>
          <a:lstStyle/>
          <a:p>
            <a:endParaRPr sz="1662">
              <a:solidFill>
                <a:prstClr val="black"/>
              </a:solidFill>
            </a:endParaRPr>
          </a:p>
        </p:txBody>
      </p:sp>
      <p:sp>
        <p:nvSpPr>
          <p:cNvPr id="40" name="object 40"/>
          <p:cNvSpPr/>
          <p:nvPr/>
        </p:nvSpPr>
        <p:spPr>
          <a:xfrm>
            <a:off x="2952106" y="4862967"/>
            <a:ext cx="183466" cy="240909"/>
          </a:xfrm>
          <a:custGeom>
            <a:avLst/>
            <a:gdLst/>
            <a:ahLst/>
            <a:cxnLst/>
            <a:rect l="l" t="t" r="r" b="b"/>
            <a:pathLst>
              <a:path w="198754" h="260985">
                <a:moveTo>
                  <a:pt x="198500" y="161162"/>
                </a:moveTo>
                <a:lnTo>
                  <a:pt x="0" y="161162"/>
                </a:lnTo>
                <a:lnTo>
                  <a:pt x="99187" y="260477"/>
                </a:lnTo>
                <a:lnTo>
                  <a:pt x="198500" y="161162"/>
                </a:lnTo>
                <a:close/>
              </a:path>
              <a:path w="198754" h="260985">
                <a:moveTo>
                  <a:pt x="148844" y="0"/>
                </a:moveTo>
                <a:lnTo>
                  <a:pt x="49656" y="0"/>
                </a:lnTo>
                <a:lnTo>
                  <a:pt x="49656" y="161162"/>
                </a:lnTo>
                <a:lnTo>
                  <a:pt x="148844" y="161162"/>
                </a:lnTo>
                <a:lnTo>
                  <a:pt x="148844" y="0"/>
                </a:lnTo>
                <a:close/>
              </a:path>
            </a:pathLst>
          </a:custGeom>
          <a:solidFill>
            <a:srgbClr val="92CDDD"/>
          </a:solidFill>
        </p:spPr>
        <p:txBody>
          <a:bodyPr wrap="square" lIns="0" tIns="0" rIns="0" bIns="0" rtlCol="0"/>
          <a:lstStyle/>
          <a:p>
            <a:endParaRPr sz="1662">
              <a:solidFill>
                <a:prstClr val="black"/>
              </a:solidFill>
            </a:endParaRPr>
          </a:p>
        </p:txBody>
      </p:sp>
      <p:sp>
        <p:nvSpPr>
          <p:cNvPr id="41" name="object 41"/>
          <p:cNvSpPr/>
          <p:nvPr/>
        </p:nvSpPr>
        <p:spPr>
          <a:xfrm>
            <a:off x="2952106" y="4862967"/>
            <a:ext cx="183466" cy="240909"/>
          </a:xfrm>
          <a:custGeom>
            <a:avLst/>
            <a:gdLst/>
            <a:ahLst/>
            <a:cxnLst/>
            <a:rect l="l" t="t" r="r" b="b"/>
            <a:pathLst>
              <a:path w="198754" h="260985">
                <a:moveTo>
                  <a:pt x="0" y="161162"/>
                </a:moveTo>
                <a:lnTo>
                  <a:pt x="49656" y="161162"/>
                </a:lnTo>
                <a:lnTo>
                  <a:pt x="49656" y="0"/>
                </a:lnTo>
                <a:lnTo>
                  <a:pt x="148844" y="0"/>
                </a:lnTo>
                <a:lnTo>
                  <a:pt x="148844" y="161162"/>
                </a:lnTo>
                <a:lnTo>
                  <a:pt x="198500" y="161162"/>
                </a:lnTo>
                <a:lnTo>
                  <a:pt x="99187" y="260477"/>
                </a:lnTo>
                <a:lnTo>
                  <a:pt x="0" y="161162"/>
                </a:lnTo>
                <a:close/>
              </a:path>
            </a:pathLst>
          </a:custGeom>
          <a:ln w="25400">
            <a:solidFill>
              <a:srgbClr val="92CDDD"/>
            </a:solidFill>
          </a:ln>
        </p:spPr>
        <p:txBody>
          <a:bodyPr wrap="square" lIns="0" tIns="0" rIns="0" bIns="0" rtlCol="0"/>
          <a:lstStyle/>
          <a:p>
            <a:endParaRPr sz="1662">
              <a:solidFill>
                <a:prstClr val="black"/>
              </a:solidFill>
            </a:endParaRPr>
          </a:p>
        </p:txBody>
      </p:sp>
      <p:sp>
        <p:nvSpPr>
          <p:cNvPr id="42" name="object 42"/>
          <p:cNvSpPr/>
          <p:nvPr/>
        </p:nvSpPr>
        <p:spPr>
          <a:xfrm>
            <a:off x="5861539" y="4855934"/>
            <a:ext cx="183466" cy="240909"/>
          </a:xfrm>
          <a:custGeom>
            <a:avLst/>
            <a:gdLst/>
            <a:ahLst/>
            <a:cxnLst/>
            <a:rect l="l" t="t" r="r" b="b"/>
            <a:pathLst>
              <a:path w="198754" h="260985">
                <a:moveTo>
                  <a:pt x="198374" y="161162"/>
                </a:moveTo>
                <a:lnTo>
                  <a:pt x="0" y="161162"/>
                </a:lnTo>
                <a:lnTo>
                  <a:pt x="99187" y="260476"/>
                </a:lnTo>
                <a:lnTo>
                  <a:pt x="198374" y="161162"/>
                </a:lnTo>
                <a:close/>
              </a:path>
              <a:path w="198754" h="260985">
                <a:moveTo>
                  <a:pt x="148844" y="0"/>
                </a:moveTo>
                <a:lnTo>
                  <a:pt x="49657" y="0"/>
                </a:lnTo>
                <a:lnTo>
                  <a:pt x="49657" y="161162"/>
                </a:lnTo>
                <a:lnTo>
                  <a:pt x="148844" y="161162"/>
                </a:lnTo>
                <a:lnTo>
                  <a:pt x="148844" y="0"/>
                </a:lnTo>
                <a:close/>
              </a:path>
            </a:pathLst>
          </a:custGeom>
          <a:solidFill>
            <a:srgbClr val="92CDDD"/>
          </a:solidFill>
        </p:spPr>
        <p:txBody>
          <a:bodyPr wrap="square" lIns="0" tIns="0" rIns="0" bIns="0" rtlCol="0"/>
          <a:lstStyle/>
          <a:p>
            <a:endParaRPr sz="1662">
              <a:solidFill>
                <a:prstClr val="black"/>
              </a:solidFill>
            </a:endParaRPr>
          </a:p>
        </p:txBody>
      </p:sp>
      <p:sp>
        <p:nvSpPr>
          <p:cNvPr id="43" name="object 43"/>
          <p:cNvSpPr/>
          <p:nvPr/>
        </p:nvSpPr>
        <p:spPr>
          <a:xfrm>
            <a:off x="5861539" y="4855934"/>
            <a:ext cx="183466" cy="240909"/>
          </a:xfrm>
          <a:custGeom>
            <a:avLst/>
            <a:gdLst/>
            <a:ahLst/>
            <a:cxnLst/>
            <a:rect l="l" t="t" r="r" b="b"/>
            <a:pathLst>
              <a:path w="198754" h="260985">
                <a:moveTo>
                  <a:pt x="0" y="161162"/>
                </a:moveTo>
                <a:lnTo>
                  <a:pt x="49657" y="161162"/>
                </a:lnTo>
                <a:lnTo>
                  <a:pt x="49657" y="0"/>
                </a:lnTo>
                <a:lnTo>
                  <a:pt x="148844" y="0"/>
                </a:lnTo>
                <a:lnTo>
                  <a:pt x="148844" y="161162"/>
                </a:lnTo>
                <a:lnTo>
                  <a:pt x="198374" y="161162"/>
                </a:lnTo>
                <a:lnTo>
                  <a:pt x="99187" y="260476"/>
                </a:lnTo>
                <a:lnTo>
                  <a:pt x="0" y="161162"/>
                </a:lnTo>
                <a:close/>
              </a:path>
            </a:pathLst>
          </a:custGeom>
          <a:ln w="25400">
            <a:solidFill>
              <a:srgbClr val="92CDDD"/>
            </a:solidFill>
          </a:ln>
        </p:spPr>
        <p:txBody>
          <a:bodyPr wrap="square" lIns="0" tIns="0" rIns="0" bIns="0" rtlCol="0"/>
          <a:lstStyle/>
          <a:p>
            <a:endParaRPr sz="1662">
              <a:solidFill>
                <a:prstClr val="black"/>
              </a:solidFill>
            </a:endParaRPr>
          </a:p>
        </p:txBody>
      </p:sp>
      <p:sp>
        <p:nvSpPr>
          <p:cNvPr id="44" name="object 44"/>
          <p:cNvSpPr/>
          <p:nvPr/>
        </p:nvSpPr>
        <p:spPr>
          <a:xfrm>
            <a:off x="2931472" y="3580579"/>
            <a:ext cx="183466" cy="420858"/>
          </a:xfrm>
          <a:custGeom>
            <a:avLst/>
            <a:gdLst/>
            <a:ahLst/>
            <a:cxnLst/>
            <a:rect l="l" t="t" r="r" b="b"/>
            <a:pathLst>
              <a:path w="198754" h="455929">
                <a:moveTo>
                  <a:pt x="198500" y="356488"/>
                </a:moveTo>
                <a:lnTo>
                  <a:pt x="0" y="356488"/>
                </a:lnTo>
                <a:lnTo>
                  <a:pt x="99187" y="455802"/>
                </a:lnTo>
                <a:lnTo>
                  <a:pt x="198500" y="356488"/>
                </a:lnTo>
                <a:close/>
              </a:path>
              <a:path w="198754" h="455929">
                <a:moveTo>
                  <a:pt x="148843" y="0"/>
                </a:moveTo>
                <a:lnTo>
                  <a:pt x="49656" y="0"/>
                </a:lnTo>
                <a:lnTo>
                  <a:pt x="49656" y="356488"/>
                </a:lnTo>
                <a:lnTo>
                  <a:pt x="148843" y="356488"/>
                </a:lnTo>
                <a:lnTo>
                  <a:pt x="148843" y="0"/>
                </a:lnTo>
                <a:close/>
              </a:path>
            </a:pathLst>
          </a:custGeom>
          <a:solidFill>
            <a:srgbClr val="92CDDD"/>
          </a:solidFill>
        </p:spPr>
        <p:txBody>
          <a:bodyPr wrap="square" lIns="0" tIns="0" rIns="0" bIns="0" rtlCol="0"/>
          <a:lstStyle/>
          <a:p>
            <a:endParaRPr sz="1662">
              <a:solidFill>
                <a:prstClr val="black"/>
              </a:solidFill>
            </a:endParaRPr>
          </a:p>
        </p:txBody>
      </p:sp>
      <p:sp>
        <p:nvSpPr>
          <p:cNvPr id="45" name="object 45"/>
          <p:cNvSpPr/>
          <p:nvPr/>
        </p:nvSpPr>
        <p:spPr>
          <a:xfrm>
            <a:off x="2931472" y="3580579"/>
            <a:ext cx="183466" cy="420858"/>
          </a:xfrm>
          <a:custGeom>
            <a:avLst/>
            <a:gdLst/>
            <a:ahLst/>
            <a:cxnLst/>
            <a:rect l="l" t="t" r="r" b="b"/>
            <a:pathLst>
              <a:path w="198754" h="455929">
                <a:moveTo>
                  <a:pt x="0" y="356488"/>
                </a:moveTo>
                <a:lnTo>
                  <a:pt x="49656" y="356488"/>
                </a:lnTo>
                <a:lnTo>
                  <a:pt x="49656" y="0"/>
                </a:lnTo>
                <a:lnTo>
                  <a:pt x="148843" y="0"/>
                </a:lnTo>
                <a:lnTo>
                  <a:pt x="148843" y="356488"/>
                </a:lnTo>
                <a:lnTo>
                  <a:pt x="198500" y="356488"/>
                </a:lnTo>
                <a:lnTo>
                  <a:pt x="99187" y="455802"/>
                </a:lnTo>
                <a:lnTo>
                  <a:pt x="0" y="356488"/>
                </a:lnTo>
                <a:close/>
              </a:path>
            </a:pathLst>
          </a:custGeom>
          <a:ln w="25400">
            <a:solidFill>
              <a:srgbClr val="92CDDD"/>
            </a:solidFill>
          </a:ln>
        </p:spPr>
        <p:txBody>
          <a:bodyPr wrap="square" lIns="0" tIns="0" rIns="0" bIns="0" rtlCol="0"/>
          <a:lstStyle/>
          <a:p>
            <a:endParaRPr sz="1662">
              <a:solidFill>
                <a:prstClr val="black"/>
              </a:solidFill>
            </a:endParaRPr>
          </a:p>
        </p:txBody>
      </p:sp>
      <p:sp>
        <p:nvSpPr>
          <p:cNvPr id="46" name="object 46"/>
          <p:cNvSpPr/>
          <p:nvPr/>
        </p:nvSpPr>
        <p:spPr>
          <a:xfrm>
            <a:off x="1703950" y="3567332"/>
            <a:ext cx="183466" cy="420858"/>
          </a:xfrm>
          <a:custGeom>
            <a:avLst/>
            <a:gdLst/>
            <a:ahLst/>
            <a:cxnLst/>
            <a:rect l="l" t="t" r="r" b="b"/>
            <a:pathLst>
              <a:path w="198755" h="455929">
                <a:moveTo>
                  <a:pt x="198500" y="356488"/>
                </a:moveTo>
                <a:lnTo>
                  <a:pt x="0" y="356488"/>
                </a:lnTo>
                <a:lnTo>
                  <a:pt x="99313" y="455675"/>
                </a:lnTo>
                <a:lnTo>
                  <a:pt x="198500" y="356488"/>
                </a:lnTo>
                <a:close/>
              </a:path>
              <a:path w="198755" h="455929">
                <a:moveTo>
                  <a:pt x="148844" y="0"/>
                </a:moveTo>
                <a:lnTo>
                  <a:pt x="49656" y="0"/>
                </a:lnTo>
                <a:lnTo>
                  <a:pt x="49656" y="356488"/>
                </a:lnTo>
                <a:lnTo>
                  <a:pt x="148844" y="356488"/>
                </a:lnTo>
                <a:lnTo>
                  <a:pt x="148844" y="0"/>
                </a:lnTo>
                <a:close/>
              </a:path>
            </a:pathLst>
          </a:custGeom>
          <a:solidFill>
            <a:srgbClr val="92CDDD"/>
          </a:solidFill>
        </p:spPr>
        <p:txBody>
          <a:bodyPr wrap="square" lIns="0" tIns="0" rIns="0" bIns="0" rtlCol="0"/>
          <a:lstStyle/>
          <a:p>
            <a:endParaRPr sz="1662">
              <a:solidFill>
                <a:prstClr val="black"/>
              </a:solidFill>
            </a:endParaRPr>
          </a:p>
        </p:txBody>
      </p:sp>
      <p:sp>
        <p:nvSpPr>
          <p:cNvPr id="47" name="object 47"/>
          <p:cNvSpPr/>
          <p:nvPr/>
        </p:nvSpPr>
        <p:spPr>
          <a:xfrm>
            <a:off x="1703950" y="3567332"/>
            <a:ext cx="183466" cy="420858"/>
          </a:xfrm>
          <a:custGeom>
            <a:avLst/>
            <a:gdLst/>
            <a:ahLst/>
            <a:cxnLst/>
            <a:rect l="l" t="t" r="r" b="b"/>
            <a:pathLst>
              <a:path w="198755" h="455929">
                <a:moveTo>
                  <a:pt x="0" y="356488"/>
                </a:moveTo>
                <a:lnTo>
                  <a:pt x="49656" y="356488"/>
                </a:lnTo>
                <a:lnTo>
                  <a:pt x="49656" y="0"/>
                </a:lnTo>
                <a:lnTo>
                  <a:pt x="148844" y="0"/>
                </a:lnTo>
                <a:lnTo>
                  <a:pt x="148844" y="356488"/>
                </a:lnTo>
                <a:lnTo>
                  <a:pt x="198500" y="356488"/>
                </a:lnTo>
                <a:lnTo>
                  <a:pt x="99313" y="455675"/>
                </a:lnTo>
                <a:lnTo>
                  <a:pt x="0" y="356488"/>
                </a:lnTo>
                <a:close/>
              </a:path>
            </a:pathLst>
          </a:custGeom>
          <a:ln w="25400">
            <a:solidFill>
              <a:srgbClr val="92CDDD"/>
            </a:solidFill>
          </a:ln>
        </p:spPr>
        <p:txBody>
          <a:bodyPr wrap="square" lIns="0" tIns="0" rIns="0" bIns="0" rtlCol="0"/>
          <a:lstStyle/>
          <a:p>
            <a:endParaRPr sz="1662">
              <a:solidFill>
                <a:prstClr val="black"/>
              </a:solidFill>
            </a:endParaRPr>
          </a:p>
        </p:txBody>
      </p:sp>
      <p:sp>
        <p:nvSpPr>
          <p:cNvPr id="48" name="object 48"/>
          <p:cNvSpPr/>
          <p:nvPr/>
        </p:nvSpPr>
        <p:spPr>
          <a:xfrm>
            <a:off x="5996236" y="1551079"/>
            <a:ext cx="2073226" cy="361071"/>
          </a:xfrm>
          <a:custGeom>
            <a:avLst/>
            <a:gdLst/>
            <a:ahLst/>
            <a:cxnLst/>
            <a:rect l="l" t="t" r="r" b="b"/>
            <a:pathLst>
              <a:path w="2245995" h="391160">
                <a:moveTo>
                  <a:pt x="2180971" y="0"/>
                </a:moveTo>
                <a:lnTo>
                  <a:pt x="65024" y="0"/>
                </a:lnTo>
                <a:lnTo>
                  <a:pt x="39701" y="5105"/>
                </a:lnTo>
                <a:lnTo>
                  <a:pt x="19034" y="19034"/>
                </a:lnTo>
                <a:lnTo>
                  <a:pt x="5105" y="39701"/>
                </a:lnTo>
                <a:lnTo>
                  <a:pt x="0" y="65024"/>
                </a:lnTo>
                <a:lnTo>
                  <a:pt x="0" y="325500"/>
                </a:lnTo>
                <a:lnTo>
                  <a:pt x="5105" y="350843"/>
                </a:lnTo>
                <a:lnTo>
                  <a:pt x="19034" y="371554"/>
                </a:lnTo>
                <a:lnTo>
                  <a:pt x="39701" y="385526"/>
                </a:lnTo>
                <a:lnTo>
                  <a:pt x="65024" y="390651"/>
                </a:lnTo>
                <a:lnTo>
                  <a:pt x="2180971" y="390651"/>
                </a:lnTo>
                <a:lnTo>
                  <a:pt x="2206293" y="385526"/>
                </a:lnTo>
                <a:lnTo>
                  <a:pt x="2226960" y="371554"/>
                </a:lnTo>
                <a:lnTo>
                  <a:pt x="2240889" y="350843"/>
                </a:lnTo>
                <a:lnTo>
                  <a:pt x="2245995" y="325500"/>
                </a:lnTo>
                <a:lnTo>
                  <a:pt x="2245995" y="65024"/>
                </a:lnTo>
                <a:lnTo>
                  <a:pt x="2240889" y="39701"/>
                </a:lnTo>
                <a:lnTo>
                  <a:pt x="2226960" y="19034"/>
                </a:lnTo>
                <a:lnTo>
                  <a:pt x="2206293" y="5105"/>
                </a:lnTo>
                <a:lnTo>
                  <a:pt x="2180971" y="0"/>
                </a:lnTo>
                <a:close/>
              </a:path>
            </a:pathLst>
          </a:custGeom>
          <a:solidFill>
            <a:srgbClr val="B7DEE8"/>
          </a:solidFill>
        </p:spPr>
        <p:txBody>
          <a:bodyPr wrap="square" lIns="0" tIns="0" rIns="0" bIns="0" rtlCol="0"/>
          <a:lstStyle/>
          <a:p>
            <a:endParaRPr sz="1662">
              <a:solidFill>
                <a:prstClr val="black"/>
              </a:solidFill>
            </a:endParaRPr>
          </a:p>
        </p:txBody>
      </p:sp>
      <p:sp>
        <p:nvSpPr>
          <p:cNvPr id="49" name="object 49"/>
          <p:cNvSpPr/>
          <p:nvPr/>
        </p:nvSpPr>
        <p:spPr>
          <a:xfrm>
            <a:off x="5996236" y="1551079"/>
            <a:ext cx="2073226" cy="361071"/>
          </a:xfrm>
          <a:custGeom>
            <a:avLst/>
            <a:gdLst/>
            <a:ahLst/>
            <a:cxnLst/>
            <a:rect l="l" t="t" r="r" b="b"/>
            <a:pathLst>
              <a:path w="2245995" h="391160">
                <a:moveTo>
                  <a:pt x="0" y="65024"/>
                </a:moveTo>
                <a:lnTo>
                  <a:pt x="5105" y="39701"/>
                </a:lnTo>
                <a:lnTo>
                  <a:pt x="19034" y="19034"/>
                </a:lnTo>
                <a:lnTo>
                  <a:pt x="39701" y="5105"/>
                </a:lnTo>
                <a:lnTo>
                  <a:pt x="65024" y="0"/>
                </a:lnTo>
                <a:lnTo>
                  <a:pt x="2180971" y="0"/>
                </a:lnTo>
                <a:lnTo>
                  <a:pt x="2206293" y="5105"/>
                </a:lnTo>
                <a:lnTo>
                  <a:pt x="2226960" y="19034"/>
                </a:lnTo>
                <a:lnTo>
                  <a:pt x="2240889" y="39701"/>
                </a:lnTo>
                <a:lnTo>
                  <a:pt x="2245995" y="65024"/>
                </a:lnTo>
                <a:lnTo>
                  <a:pt x="2245995" y="325500"/>
                </a:lnTo>
                <a:lnTo>
                  <a:pt x="2240889" y="350843"/>
                </a:lnTo>
                <a:lnTo>
                  <a:pt x="2226960" y="371554"/>
                </a:lnTo>
                <a:lnTo>
                  <a:pt x="2206293" y="385526"/>
                </a:lnTo>
                <a:lnTo>
                  <a:pt x="2180971" y="390651"/>
                </a:lnTo>
                <a:lnTo>
                  <a:pt x="65024" y="390651"/>
                </a:lnTo>
                <a:lnTo>
                  <a:pt x="39701" y="385526"/>
                </a:lnTo>
                <a:lnTo>
                  <a:pt x="19034" y="371554"/>
                </a:lnTo>
                <a:lnTo>
                  <a:pt x="5105" y="350843"/>
                </a:lnTo>
                <a:lnTo>
                  <a:pt x="0" y="325500"/>
                </a:lnTo>
                <a:lnTo>
                  <a:pt x="0" y="65024"/>
                </a:lnTo>
                <a:close/>
              </a:path>
            </a:pathLst>
          </a:custGeom>
          <a:ln w="25400">
            <a:solidFill>
              <a:srgbClr val="B7DEE8"/>
            </a:solidFill>
          </a:ln>
        </p:spPr>
        <p:txBody>
          <a:bodyPr wrap="square" lIns="0" tIns="0" rIns="0" bIns="0" rtlCol="0"/>
          <a:lstStyle/>
          <a:p>
            <a:endParaRPr sz="1662">
              <a:solidFill>
                <a:prstClr val="black"/>
              </a:solidFill>
            </a:endParaRPr>
          </a:p>
        </p:txBody>
      </p:sp>
      <p:sp>
        <p:nvSpPr>
          <p:cNvPr id="50" name="object 50"/>
          <p:cNvSpPr txBox="1"/>
          <p:nvPr/>
        </p:nvSpPr>
        <p:spPr>
          <a:xfrm>
            <a:off x="6424481" y="1610165"/>
            <a:ext cx="1217442" cy="224973"/>
          </a:xfrm>
          <a:prstGeom prst="rect">
            <a:avLst/>
          </a:prstGeom>
        </p:spPr>
        <p:txBody>
          <a:bodyPr vert="horz" wrap="square" lIns="0" tIns="11723" rIns="0" bIns="0" rtlCol="0">
            <a:spAutoFit/>
          </a:bodyPr>
          <a:lstStyle/>
          <a:p>
            <a:pPr marL="11723">
              <a:spcBef>
                <a:spcPts val="92"/>
              </a:spcBef>
            </a:pPr>
            <a:r>
              <a:rPr sz="1385" spc="-5" dirty="0">
                <a:solidFill>
                  <a:srgbClr val="0F243E"/>
                </a:solidFill>
                <a:latin typeface="Arial"/>
                <a:cs typeface="Arial"/>
              </a:rPr>
              <a:t>Private</a:t>
            </a:r>
            <a:r>
              <a:rPr sz="1385" spc="-55" dirty="0">
                <a:solidFill>
                  <a:srgbClr val="0F243E"/>
                </a:solidFill>
                <a:latin typeface="Arial"/>
                <a:cs typeface="Arial"/>
              </a:rPr>
              <a:t> </a:t>
            </a:r>
            <a:r>
              <a:rPr sz="1385" dirty="0">
                <a:solidFill>
                  <a:srgbClr val="0F243E"/>
                </a:solidFill>
                <a:latin typeface="Arial"/>
                <a:cs typeface="Arial"/>
              </a:rPr>
              <a:t>Sectors</a:t>
            </a:r>
            <a:endParaRPr sz="1385">
              <a:solidFill>
                <a:prstClr val="black"/>
              </a:solidFill>
              <a:latin typeface="Arial"/>
              <a:cs typeface="Arial"/>
            </a:endParaRPr>
          </a:p>
        </p:txBody>
      </p:sp>
      <p:sp>
        <p:nvSpPr>
          <p:cNvPr id="51" name="object 51"/>
          <p:cNvSpPr txBox="1">
            <a:spLocks noGrp="1"/>
          </p:cNvSpPr>
          <p:nvPr>
            <p:ph type="sldNum" sz="quarter" idx="4294967295"/>
          </p:nvPr>
        </p:nvSpPr>
        <p:spPr>
          <a:xfrm>
            <a:off x="8050400" y="6346495"/>
            <a:ext cx="199653" cy="359073"/>
          </a:xfrm>
          <a:prstGeom prst="rect">
            <a:avLst/>
          </a:prstGeom>
        </p:spPr>
        <p:txBody>
          <a:bodyPr vert="horz" wrap="square" lIns="0" tIns="0" rIns="0" bIns="0" rtlCol="0">
            <a:spAutoFit/>
          </a:bodyPr>
          <a:lstStyle/>
          <a:p>
            <a:pPr marL="23447">
              <a:lnSpc>
                <a:spcPts val="1417"/>
              </a:lnSpc>
            </a:pPr>
            <a:fld id="{81D60167-4931-47E6-BA6A-407CBD079E47}" type="slidenum">
              <a:rPr spc="-5" dirty="0"/>
              <a:pPr marL="23447">
                <a:lnSpc>
                  <a:spcPts val="1417"/>
                </a:lnSpc>
              </a:pPr>
              <a:t>37</a:t>
            </a:fld>
            <a:endParaRPr spc="-5" dirty="0"/>
          </a:p>
        </p:txBody>
      </p:sp>
    </p:spTree>
    <p:extLst>
      <p:ext uri="{BB962C8B-B14F-4D97-AF65-F5344CB8AC3E}">
        <p14:creationId xmlns:p14="http://schemas.microsoft.com/office/powerpoint/2010/main" val="1811524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object 2"/>
          <p:cNvSpPr/>
          <p:nvPr/>
        </p:nvSpPr>
        <p:spPr>
          <a:xfrm>
            <a:off x="0" y="0"/>
            <a:ext cx="9144000" cy="6858000"/>
          </a:xfrm>
          <a:custGeom>
            <a:avLst/>
            <a:gdLst/>
            <a:ahLst/>
            <a:cxnLst/>
            <a:rect l="l" t="t" r="r" b="b"/>
            <a:pathLst>
              <a:path w="9144000" h="6858000">
                <a:moveTo>
                  <a:pt x="0" y="6857999"/>
                </a:moveTo>
                <a:lnTo>
                  <a:pt x="9143999" y="6857999"/>
                </a:lnTo>
                <a:lnTo>
                  <a:pt x="9143999" y="0"/>
                </a:lnTo>
                <a:lnTo>
                  <a:pt x="0" y="0"/>
                </a:lnTo>
                <a:lnTo>
                  <a:pt x="0" y="6857999"/>
                </a:lnTo>
                <a:close/>
              </a:path>
            </a:pathLst>
          </a:custGeom>
          <a:solidFill>
            <a:srgbClr val="F16465"/>
          </a:solidFill>
        </p:spPr>
        <p:txBody>
          <a:bodyPr wrap="square" lIns="0" tIns="0" rIns="0" bIns="0" rtlCol="0"/>
          <a:lstStyle/>
          <a:p>
            <a:endParaRPr/>
          </a:p>
        </p:txBody>
      </p:sp>
      <p:sp>
        <p:nvSpPr>
          <p:cNvPr id="2" name="text 1"/>
          <p:cNvSpPr txBox="1"/>
          <p:nvPr/>
        </p:nvSpPr>
        <p:spPr>
          <a:xfrm>
            <a:off x="1058956" y="4833528"/>
            <a:ext cx="4840812" cy="1079655"/>
          </a:xfrm>
          <a:prstGeom prst="rect">
            <a:avLst/>
          </a:prstGeom>
        </p:spPr>
        <p:txBody>
          <a:bodyPr vert="horz" wrap="none" lIns="0" tIns="0" rIns="0" bIns="0" rtlCol="0">
            <a:spAutoFit/>
          </a:bodyPr>
          <a:lstStyle/>
          <a:p>
            <a:r>
              <a:rPr lang="en-US" sz="3508" b="1" spc="9" dirty="0" smtClean="0">
                <a:solidFill>
                  <a:srgbClr val="FFFFFF"/>
                </a:solidFill>
                <a:latin typeface="Arial"/>
                <a:cs typeface="Arial"/>
              </a:rPr>
              <a:t>Construction Industry </a:t>
            </a:r>
          </a:p>
          <a:p>
            <a:r>
              <a:rPr lang="en-US" sz="3508" b="1" spc="9" dirty="0" smtClean="0">
                <a:solidFill>
                  <a:srgbClr val="FFFFFF"/>
                </a:solidFill>
                <a:latin typeface="Arial"/>
                <a:cs typeface="Arial"/>
              </a:rPr>
              <a:t>in Indonesia</a:t>
            </a:r>
            <a:endParaRPr sz="3508" dirty="0">
              <a:solidFill>
                <a:prstClr val="black"/>
              </a:solidFill>
              <a:latin typeface="Arial"/>
              <a:cs typeface="Arial"/>
            </a:endParaRPr>
          </a:p>
        </p:txBody>
      </p:sp>
      <p:pic>
        <p:nvPicPr>
          <p:cNvPr id="8" name="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478" y="1104728"/>
            <a:ext cx="7842738" cy="2954215"/>
          </a:xfrm>
          <a:prstGeom prst="rect">
            <a:avLst/>
          </a:prstGeom>
        </p:spPr>
      </p:pic>
    </p:spTree>
    <p:extLst>
      <p:ext uri="{BB962C8B-B14F-4D97-AF65-F5344CB8AC3E}">
        <p14:creationId xmlns:p14="http://schemas.microsoft.com/office/powerpoint/2010/main" val="23823103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1038797"/>
            <a:ext cx="9144000" cy="4764405"/>
          </a:xfrm>
          <a:custGeom>
            <a:avLst/>
            <a:gdLst/>
            <a:ahLst/>
            <a:cxnLst/>
            <a:rect l="l" t="t" r="r" b="b"/>
            <a:pathLst>
              <a:path w="9144000" h="4764405">
                <a:moveTo>
                  <a:pt x="0" y="4764023"/>
                </a:moveTo>
                <a:lnTo>
                  <a:pt x="9143999" y="4764023"/>
                </a:lnTo>
                <a:lnTo>
                  <a:pt x="9143999" y="0"/>
                </a:lnTo>
                <a:lnTo>
                  <a:pt x="0" y="0"/>
                </a:lnTo>
                <a:lnTo>
                  <a:pt x="0" y="4764023"/>
                </a:lnTo>
                <a:close/>
              </a:path>
            </a:pathLst>
          </a:custGeom>
          <a:solidFill>
            <a:srgbClr val="D7D8D7"/>
          </a:solidFill>
        </p:spPr>
        <p:txBody>
          <a:bodyPr wrap="square" lIns="0" tIns="0" rIns="0" bIns="0" rtlCol="0"/>
          <a:lstStyle/>
          <a:p>
            <a:endParaRPr/>
          </a:p>
        </p:txBody>
      </p:sp>
      <p:sp>
        <p:nvSpPr>
          <p:cNvPr id="5" name="object 5"/>
          <p:cNvSpPr txBox="1"/>
          <p:nvPr/>
        </p:nvSpPr>
        <p:spPr>
          <a:xfrm>
            <a:off x="415703" y="493335"/>
            <a:ext cx="8583154" cy="461665"/>
          </a:xfrm>
          <a:prstGeom prst="rect">
            <a:avLst/>
          </a:prstGeom>
        </p:spPr>
        <p:txBody>
          <a:bodyPr vert="horz" wrap="square" lIns="0" tIns="0" rIns="0" bIns="0" rtlCol="0">
            <a:spAutoFit/>
          </a:bodyPr>
          <a:lstStyle/>
          <a:p>
            <a:pPr marL="12700" marR="5080">
              <a:lnSpc>
                <a:spcPct val="100000"/>
              </a:lnSpc>
              <a:tabLst>
                <a:tab pos="2010410" algn="l"/>
              </a:tabLst>
            </a:pPr>
            <a:r>
              <a:rPr lang="en-US" sz="3000" spc="50" dirty="0">
                <a:solidFill>
                  <a:schemeClr val="tx1">
                    <a:lumMod val="50000"/>
                    <a:lumOff val="50000"/>
                  </a:schemeClr>
                </a:solidFill>
                <a:latin typeface="Tahoma"/>
                <a:cs typeface="Tahoma"/>
              </a:rPr>
              <a:t>Relevant </a:t>
            </a:r>
            <a:r>
              <a:rPr lang="en-US" sz="3000" spc="50" dirty="0" smtClean="0">
                <a:solidFill>
                  <a:schemeClr val="tx1">
                    <a:lumMod val="50000"/>
                    <a:lumOff val="50000"/>
                  </a:schemeClr>
                </a:solidFill>
                <a:latin typeface="Tahoma"/>
                <a:cs typeface="Tahoma"/>
              </a:rPr>
              <a:t>Law</a:t>
            </a:r>
            <a:endParaRPr lang="en-US" sz="3000" spc="50" dirty="0">
              <a:solidFill>
                <a:schemeClr val="tx1">
                  <a:lumMod val="50000"/>
                  <a:lumOff val="50000"/>
                </a:schemeClr>
              </a:solidFill>
              <a:latin typeface="Tahoma"/>
              <a:cs typeface="Tahoma"/>
            </a:endParaRPr>
          </a:p>
        </p:txBody>
      </p:sp>
      <p:sp>
        <p:nvSpPr>
          <p:cNvPr id="14" name="object 14"/>
          <p:cNvSpPr/>
          <p:nvPr/>
        </p:nvSpPr>
        <p:spPr>
          <a:xfrm>
            <a:off x="386800" y="1157038"/>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
        <p:nvSpPr>
          <p:cNvPr id="15" name="object 15"/>
          <p:cNvSpPr txBox="1"/>
          <p:nvPr/>
        </p:nvSpPr>
        <p:spPr>
          <a:xfrm>
            <a:off x="386800" y="1339414"/>
            <a:ext cx="7937500" cy="3477875"/>
          </a:xfrm>
          <a:prstGeom prst="rect">
            <a:avLst/>
          </a:prstGeom>
        </p:spPr>
        <p:txBody>
          <a:bodyPr vert="horz" wrap="square" lIns="0" tIns="0" rIns="0" bIns="0" rtlCol="0">
            <a:spAutoFit/>
          </a:bodyPr>
          <a:lstStyle/>
          <a:p>
            <a:pPr marL="241300" marR="5080" indent="-228600">
              <a:lnSpc>
                <a:spcPct val="100000"/>
              </a:lnSpc>
              <a:buFont typeface="+mj-lt"/>
              <a:buAutoNum type="arabicPeriod"/>
            </a:pPr>
            <a:r>
              <a:rPr lang="en-US" sz="1600" spc="-50" noProof="1" smtClean="0">
                <a:solidFill>
                  <a:srgbClr val="231F20"/>
                </a:solidFill>
                <a:latin typeface="Trueno" panose="00000500000000000000" pitchFamily="50" charset="0"/>
                <a:cs typeface="Arial"/>
              </a:rPr>
              <a:t>Presidential </a:t>
            </a:r>
            <a:r>
              <a:rPr lang="en-US" sz="1600" spc="-50" noProof="1">
                <a:solidFill>
                  <a:srgbClr val="231F20"/>
                </a:solidFill>
                <a:latin typeface="Trueno" panose="00000500000000000000" pitchFamily="50" charset="0"/>
                <a:cs typeface="Arial"/>
              </a:rPr>
              <a:t>Regulation No. 39 of 2014 on the </a:t>
            </a:r>
            <a:r>
              <a:rPr lang="en-US" sz="1600" spc="-50" noProof="1">
                <a:solidFill>
                  <a:srgbClr val="F16465"/>
                </a:solidFill>
                <a:latin typeface="Trueno" panose="00000500000000000000" pitchFamily="50" charset="0"/>
                <a:cs typeface="Arial"/>
              </a:rPr>
              <a:t>Negative </a:t>
            </a:r>
            <a:r>
              <a:rPr lang="en-US" sz="1600" spc="-50" noProof="1" smtClean="0">
                <a:solidFill>
                  <a:srgbClr val="F16465"/>
                </a:solidFill>
                <a:latin typeface="Trueno" panose="00000500000000000000" pitchFamily="50" charset="0"/>
                <a:cs typeface="Arial"/>
              </a:rPr>
              <a:t>Investment List </a:t>
            </a:r>
            <a:r>
              <a:rPr lang="en-US" sz="1600" spc="-50" noProof="1">
                <a:solidFill>
                  <a:srgbClr val="231F20"/>
                </a:solidFill>
                <a:latin typeface="Trueno" panose="00000500000000000000" pitchFamily="50" charset="0"/>
                <a:cs typeface="Arial"/>
              </a:rPr>
              <a:t>reserves low-technology and low-risk construction services for local SMEs and  cooperatives. </a:t>
            </a:r>
            <a:r>
              <a:rPr lang="en-US" sz="1600" spc="-50" noProof="1">
                <a:solidFill>
                  <a:srgbClr val="F16465"/>
                </a:solidFill>
                <a:latin typeface="Trueno" panose="00000500000000000000" pitchFamily="50" charset="0"/>
                <a:cs typeface="Arial"/>
              </a:rPr>
              <a:t>(Updated in Presidential Regulation number 44 of </a:t>
            </a:r>
            <a:r>
              <a:rPr lang="en-US" sz="1600" spc="-50" noProof="1" smtClean="0">
                <a:solidFill>
                  <a:srgbClr val="F16465"/>
                </a:solidFill>
                <a:latin typeface="Trueno" panose="00000500000000000000" pitchFamily="50" charset="0"/>
                <a:cs typeface="Arial"/>
              </a:rPr>
              <a:t>2016)</a:t>
            </a:r>
            <a:endParaRPr lang="en-US" sz="1600" spc="-50" noProof="1">
              <a:solidFill>
                <a:srgbClr val="F16465"/>
              </a:solidFill>
              <a:latin typeface="Trueno" panose="00000500000000000000" pitchFamily="50" charset="0"/>
              <a:cs typeface="Arial"/>
            </a:endParaRPr>
          </a:p>
          <a:p>
            <a:pPr marL="241300" marR="5080" indent="-228600">
              <a:lnSpc>
                <a:spcPct val="100000"/>
              </a:lnSpc>
              <a:buFont typeface="+mj-lt"/>
              <a:buAutoNum type="arabicPeriod"/>
            </a:pPr>
            <a:r>
              <a:rPr lang="en-US" sz="1600" spc="-50" noProof="1">
                <a:solidFill>
                  <a:srgbClr val="231F20"/>
                </a:solidFill>
                <a:latin typeface="Trueno" panose="00000500000000000000" pitchFamily="50" charset="0"/>
                <a:cs typeface="Arial"/>
              </a:rPr>
              <a:t>Foreign companies can establish representative offices in Indonesia and </a:t>
            </a:r>
            <a:r>
              <a:rPr lang="en-US" sz="1600" spc="-50" noProof="1" smtClean="0">
                <a:solidFill>
                  <a:srgbClr val="231F20"/>
                </a:solidFill>
                <a:latin typeface="Trueno" panose="00000500000000000000" pitchFamily="50" charset="0"/>
                <a:cs typeface="Arial"/>
              </a:rPr>
              <a:t>execute </a:t>
            </a:r>
            <a:r>
              <a:rPr lang="en-US" sz="1600" b="1" spc="-50" noProof="1" smtClean="0">
                <a:solidFill>
                  <a:srgbClr val="F16465"/>
                </a:solidFill>
                <a:latin typeface="Trueno" panose="00000500000000000000" pitchFamily="50" charset="0"/>
                <a:cs typeface="Arial"/>
              </a:rPr>
              <a:t>complex, large scale, </a:t>
            </a:r>
            <a:r>
              <a:rPr lang="en-US" sz="1600" b="1" spc="-50" noProof="1">
                <a:solidFill>
                  <a:srgbClr val="F16465"/>
                </a:solidFill>
                <a:latin typeface="Trueno" panose="00000500000000000000" pitchFamily="50" charset="0"/>
                <a:cs typeface="Arial"/>
              </a:rPr>
              <a:t>and high-technology projects </a:t>
            </a:r>
            <a:r>
              <a:rPr lang="en-US" sz="1600" spc="-50" noProof="1">
                <a:solidFill>
                  <a:srgbClr val="231F20"/>
                </a:solidFill>
                <a:latin typeface="Trueno" panose="00000500000000000000" pitchFamily="50" charset="0"/>
                <a:cs typeface="Arial"/>
              </a:rPr>
              <a:t>in partnership with local companies,  Minister of Public Works Regulation No. 10/PRT/M/2014 provides the guidelines</a:t>
            </a:r>
            <a:r>
              <a:rPr lang="en-US" sz="1600" spc="-50" noProof="1" smtClean="0">
                <a:solidFill>
                  <a:srgbClr val="231F20"/>
                </a:solidFill>
                <a:latin typeface="Trueno" panose="00000500000000000000" pitchFamily="50" charset="0"/>
                <a:cs typeface="Arial"/>
              </a:rPr>
              <a:t>. </a:t>
            </a:r>
          </a:p>
          <a:p>
            <a:pPr marL="241300" marR="5080" indent="-228600" algn="just">
              <a:lnSpc>
                <a:spcPct val="100000"/>
              </a:lnSpc>
              <a:buFont typeface="+mj-lt"/>
              <a:buAutoNum type="arabicPeriod"/>
            </a:pPr>
            <a:r>
              <a:rPr lang="en-US" sz="1600" spc="-50" noProof="1">
                <a:solidFill>
                  <a:srgbClr val="231F20"/>
                </a:solidFill>
                <a:latin typeface="Trueno" panose="00000500000000000000" pitchFamily="50" charset="0"/>
                <a:cs typeface="Arial"/>
              </a:rPr>
              <a:t>Procurement arrangements cannot be generalised, as </a:t>
            </a:r>
            <a:r>
              <a:rPr lang="en-US" sz="1600" b="1" spc="-50" noProof="1">
                <a:solidFill>
                  <a:srgbClr val="F16465"/>
                </a:solidFill>
                <a:latin typeface="Trueno" panose="00000500000000000000" pitchFamily="50" charset="0"/>
                <a:cs typeface="Arial"/>
              </a:rPr>
              <a:t>certain business sectors have their own particular procedures  and regulations. </a:t>
            </a:r>
            <a:r>
              <a:rPr lang="en-US" sz="1600" spc="-50" noProof="1">
                <a:solidFill>
                  <a:srgbClr val="231F20"/>
                </a:solidFill>
                <a:latin typeface="Trueno" panose="00000500000000000000" pitchFamily="50" charset="0"/>
                <a:cs typeface="Arial"/>
              </a:rPr>
              <a:t>For example, procurement arrangements for construction related to upstream oil and gas  infrastructure are regulated by the Second Book of </a:t>
            </a:r>
            <a:r>
              <a:rPr lang="en-US" sz="1600" spc="-50" noProof="1" smtClean="0">
                <a:solidFill>
                  <a:srgbClr val="231F20"/>
                </a:solidFill>
                <a:latin typeface="Trueno" panose="00000500000000000000" pitchFamily="50" charset="0"/>
                <a:cs typeface="Arial"/>
              </a:rPr>
              <a:t>PTK 07/SKKMA0000/2017/SO </a:t>
            </a:r>
            <a:r>
              <a:rPr lang="en-US" sz="1600" spc="-50" noProof="1">
                <a:solidFill>
                  <a:srgbClr val="231F20"/>
                </a:solidFill>
                <a:latin typeface="Trueno" panose="00000500000000000000" pitchFamily="50" charset="0"/>
                <a:cs typeface="Arial"/>
              </a:rPr>
              <a:t>issued by SKK Migas, a special  government work unit overseeing the upstream oil and gas sector.</a:t>
            </a:r>
          </a:p>
          <a:p>
            <a:pPr marL="241300" marR="5080" indent="-228600">
              <a:lnSpc>
                <a:spcPct val="100000"/>
              </a:lnSpc>
              <a:buFont typeface="+mj-lt"/>
              <a:buAutoNum type="arabicPeriod"/>
            </a:pPr>
            <a:endParaRPr lang="en-US" sz="1600" spc="-50" noProof="1">
              <a:solidFill>
                <a:srgbClr val="231F20"/>
              </a:solidFill>
              <a:latin typeface="Trueno" panose="00000500000000000000" pitchFamily="50" charset="0"/>
              <a:cs typeface="Arial"/>
            </a:endParaRPr>
          </a:p>
        </p:txBody>
      </p:sp>
      <p:sp>
        <p:nvSpPr>
          <p:cNvPr id="20" name="object 20"/>
          <p:cNvSpPr/>
          <p:nvPr/>
        </p:nvSpPr>
        <p:spPr>
          <a:xfrm>
            <a:off x="470132" y="5509787"/>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Tree>
    <p:extLst>
      <p:ext uri="{BB962C8B-B14F-4D97-AF65-F5344CB8AC3E}">
        <p14:creationId xmlns:p14="http://schemas.microsoft.com/office/powerpoint/2010/main" val="10780488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386800" y="292281"/>
            <a:ext cx="8583154" cy="461665"/>
          </a:xfrm>
          <a:prstGeom prst="rect">
            <a:avLst/>
          </a:prstGeom>
        </p:spPr>
        <p:txBody>
          <a:bodyPr vert="horz" wrap="square" lIns="0" tIns="0" rIns="0" bIns="0" rtlCol="0">
            <a:spAutoFit/>
          </a:bodyPr>
          <a:lstStyle/>
          <a:p>
            <a:pPr marL="12700" marR="5080">
              <a:lnSpc>
                <a:spcPct val="100000"/>
              </a:lnSpc>
              <a:tabLst>
                <a:tab pos="2010410" algn="l"/>
              </a:tabLst>
            </a:pPr>
            <a:r>
              <a:rPr lang="en-US" sz="3000" spc="50" dirty="0">
                <a:solidFill>
                  <a:schemeClr val="tx1">
                    <a:lumMod val="50000"/>
                    <a:lumOff val="50000"/>
                  </a:schemeClr>
                </a:solidFill>
                <a:latin typeface="Tahoma"/>
                <a:cs typeface="Tahoma"/>
              </a:rPr>
              <a:t>Relevant </a:t>
            </a:r>
            <a:r>
              <a:rPr lang="en-US" sz="3000" spc="50" dirty="0" smtClean="0">
                <a:solidFill>
                  <a:schemeClr val="tx1">
                    <a:lumMod val="50000"/>
                    <a:lumOff val="50000"/>
                  </a:schemeClr>
                </a:solidFill>
                <a:latin typeface="Tahoma"/>
                <a:cs typeface="Tahoma"/>
              </a:rPr>
              <a:t>Law</a:t>
            </a:r>
            <a:endParaRPr lang="en-US" sz="3000" spc="50" dirty="0">
              <a:solidFill>
                <a:schemeClr val="tx1">
                  <a:lumMod val="50000"/>
                  <a:lumOff val="50000"/>
                </a:schemeClr>
              </a:solidFill>
              <a:latin typeface="Tahoma"/>
              <a:cs typeface="Tahoma"/>
            </a:endParaRPr>
          </a:p>
        </p:txBody>
      </p:sp>
      <p:sp>
        <p:nvSpPr>
          <p:cNvPr id="14" name="object 14"/>
          <p:cNvSpPr/>
          <p:nvPr/>
        </p:nvSpPr>
        <p:spPr>
          <a:xfrm>
            <a:off x="386800" y="1262224"/>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
        <p:nvSpPr>
          <p:cNvPr id="20" name="object 20"/>
          <p:cNvSpPr/>
          <p:nvPr/>
        </p:nvSpPr>
        <p:spPr>
          <a:xfrm>
            <a:off x="386800" y="6281732"/>
            <a:ext cx="4038600" cy="64135"/>
          </a:xfrm>
          <a:custGeom>
            <a:avLst/>
            <a:gdLst/>
            <a:ahLst/>
            <a:cxnLst/>
            <a:rect l="l" t="t" r="r" b="b"/>
            <a:pathLst>
              <a:path w="4038600" h="64135">
                <a:moveTo>
                  <a:pt x="0" y="64007"/>
                </a:moveTo>
                <a:lnTo>
                  <a:pt x="4038599" y="64007"/>
                </a:lnTo>
                <a:lnTo>
                  <a:pt x="4038599" y="0"/>
                </a:lnTo>
                <a:lnTo>
                  <a:pt x="0" y="0"/>
                </a:lnTo>
                <a:lnTo>
                  <a:pt x="0" y="64007"/>
                </a:lnTo>
                <a:close/>
              </a:path>
            </a:pathLst>
          </a:custGeom>
          <a:solidFill>
            <a:srgbClr val="C3C2C2"/>
          </a:solidFill>
        </p:spPr>
        <p:txBody>
          <a:bodyPr wrap="square" lIns="0" tIns="0" rIns="0" bIns="0" rtlCol="0"/>
          <a:lstStyle/>
          <a:p>
            <a:endParaRPr/>
          </a:p>
        </p:txBody>
      </p:sp>
      <p:sp>
        <p:nvSpPr>
          <p:cNvPr id="7" name="text 1"/>
          <p:cNvSpPr txBox="1"/>
          <p:nvPr/>
        </p:nvSpPr>
        <p:spPr>
          <a:xfrm>
            <a:off x="386800" y="1633582"/>
            <a:ext cx="6215706" cy="4431983"/>
          </a:xfrm>
          <a:prstGeom prst="rect">
            <a:avLst/>
          </a:prstGeom>
        </p:spPr>
        <p:txBody>
          <a:bodyPr vert="horz" wrap="square" lIns="0" tIns="0" rIns="0" bIns="0" rtlCol="0">
            <a:spAutoFit/>
          </a:bodyPr>
          <a:lstStyle/>
          <a:p>
            <a:pPr fontAlgn="base"/>
            <a:r>
              <a:rPr lang="en-US" sz="1600" dirty="0"/>
              <a:t>R</a:t>
            </a:r>
            <a:r>
              <a:rPr lang="en-US" sz="1600" dirty="0" smtClean="0"/>
              <a:t>egarding </a:t>
            </a:r>
            <a:r>
              <a:rPr lang="en-US" sz="1600" dirty="0"/>
              <a:t>the issuance of the new negative investment list 2016 based on Presidential Regulation number 44 of 2016 on sectors closed or partially closed to foreign investment in Indonesia (New Regulation). The column is discussing the limitations for construction companies in the new negative investment list 2016. </a:t>
            </a:r>
            <a:endParaRPr lang="en-US" sz="1600" dirty="0" smtClean="0"/>
          </a:p>
          <a:p>
            <a:pPr fontAlgn="base"/>
            <a:endParaRPr lang="en-US" sz="1600" dirty="0"/>
          </a:p>
          <a:p>
            <a:pPr fontAlgn="base"/>
            <a:r>
              <a:rPr lang="en-US" sz="1600" dirty="0" smtClean="0"/>
              <a:t>In </a:t>
            </a:r>
            <a:r>
              <a:rPr lang="en-US" sz="1600" dirty="0"/>
              <a:t>general the New Regulations amends the limitations towards foreign investors that wish to be active in the field of public works construction in Indonesia as follows:</a:t>
            </a:r>
          </a:p>
          <a:p>
            <a:pPr marL="342900" indent="-342900" fontAlgn="base">
              <a:buFont typeface="+mj-lt"/>
              <a:buAutoNum type="arabicPeriod"/>
            </a:pPr>
            <a:r>
              <a:rPr lang="en-US" sz="1600" dirty="0" smtClean="0"/>
              <a:t>Construction </a:t>
            </a:r>
            <a:r>
              <a:rPr lang="en-US" sz="1600" dirty="0"/>
              <a:t>implementation companies (contractors) and construction consulting companies which are using  high technology and/or high risk and/or with a work value of more than 50 billion rupiah. These companies may hold maximum 67% foreign shareholder (for ASEAN countries, the maximum is set at 70%).</a:t>
            </a:r>
          </a:p>
          <a:p>
            <a:pPr marL="342900" indent="-342900" fontAlgn="base">
              <a:buFont typeface="+mj-lt"/>
              <a:buAutoNum type="arabicPeriod"/>
            </a:pPr>
            <a:r>
              <a:rPr lang="en-US" sz="1600" dirty="0"/>
              <a:t>Based on our understanding construction consulting companies that are using high technology and/or high risks and/or have a work value of more than 10 billion rupiah but less than 50 billion rupiah are under the New Regulation open for 100% for foreign investors.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9681" y="0"/>
            <a:ext cx="2244309" cy="6858000"/>
          </a:xfrm>
          <a:prstGeom prst="rect">
            <a:avLst/>
          </a:prstGeom>
        </p:spPr>
      </p:pic>
    </p:spTree>
    <p:extLst>
      <p:ext uri="{BB962C8B-B14F-4D97-AF65-F5344CB8AC3E}">
        <p14:creationId xmlns:p14="http://schemas.microsoft.com/office/powerpoint/2010/main" val="19577788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0"/>
          <p:cNvSpPr txBox="1"/>
          <p:nvPr/>
        </p:nvSpPr>
        <p:spPr>
          <a:xfrm>
            <a:off x="2810436" y="675571"/>
            <a:ext cx="5459506" cy="5100371"/>
          </a:xfrm>
          <a:prstGeom prst="rect">
            <a:avLst/>
          </a:prstGeom>
        </p:spPr>
        <p:txBody>
          <a:bodyPr vert="horz" wrap="square" lIns="0" tIns="12700" rIns="0" bIns="0" rtlCol="0">
            <a:spAutoFit/>
          </a:bodyPr>
          <a:lstStyle/>
          <a:p>
            <a:pPr algn="just">
              <a:lnSpc>
                <a:spcPct val="100000"/>
              </a:lnSpc>
              <a:spcBef>
                <a:spcPts val="50"/>
              </a:spcBef>
            </a:pPr>
            <a:endParaRPr sz="1200" dirty="0">
              <a:latin typeface="Trueno" panose="00000500000000000000" pitchFamily="50" charset="0"/>
              <a:cs typeface="Times New Roman"/>
            </a:endParaRPr>
          </a:p>
          <a:p>
            <a:pPr marL="317500" marR="172720" indent="-304800" algn="just">
              <a:lnSpc>
                <a:spcPct val="114599"/>
              </a:lnSpc>
              <a:buChar char="•"/>
              <a:tabLst>
                <a:tab pos="316865" algn="l"/>
                <a:tab pos="317500" algn="l"/>
              </a:tabLst>
            </a:pPr>
            <a:r>
              <a:rPr sz="1200" spc="-5" dirty="0">
                <a:latin typeface="Trueno" panose="00000500000000000000" pitchFamily="50" charset="0"/>
                <a:cs typeface="Georgia"/>
              </a:rPr>
              <a:t>If construction business is carried out by individuals, an Individual Business Registration Licence </a:t>
            </a:r>
            <a:r>
              <a:rPr sz="1200" dirty="0">
                <a:latin typeface="Trueno" panose="00000500000000000000" pitchFamily="50" charset="0"/>
                <a:cs typeface="Georgia"/>
              </a:rPr>
              <a:t>(</a:t>
            </a:r>
            <a:r>
              <a:rPr sz="1200" i="1" dirty="0">
                <a:latin typeface="Trueno" panose="00000500000000000000" pitchFamily="50" charset="0"/>
                <a:cs typeface="Georgia"/>
              </a:rPr>
              <a:t>Tanda  Daftar </a:t>
            </a:r>
            <a:r>
              <a:rPr sz="1200" i="1" spc="-5" dirty="0">
                <a:latin typeface="Trueno" panose="00000500000000000000" pitchFamily="50" charset="0"/>
                <a:cs typeface="Georgia"/>
              </a:rPr>
              <a:t>Usaha Perseorangan</a:t>
            </a:r>
            <a:r>
              <a:rPr sz="1200" spc="-5" dirty="0">
                <a:latin typeface="Trueno" panose="00000500000000000000" pitchFamily="50" charset="0"/>
                <a:cs typeface="Georgia"/>
              </a:rPr>
              <a:t>) </a:t>
            </a:r>
            <a:r>
              <a:rPr sz="1200" dirty="0">
                <a:latin typeface="Trueno" panose="00000500000000000000" pitchFamily="50" charset="0"/>
                <a:cs typeface="Georgia"/>
              </a:rPr>
              <a:t>(TDUP) </a:t>
            </a:r>
            <a:r>
              <a:rPr sz="1200" spc="-5" dirty="0">
                <a:latin typeface="Trueno" panose="00000500000000000000" pitchFamily="50" charset="0"/>
                <a:cs typeface="Georgia"/>
              </a:rPr>
              <a:t>is required. The TDUP is issued by the regency/city</a:t>
            </a:r>
            <a:r>
              <a:rPr sz="1200" spc="-45" dirty="0">
                <a:latin typeface="Trueno" panose="00000500000000000000" pitchFamily="50" charset="0"/>
                <a:cs typeface="Georgia"/>
              </a:rPr>
              <a:t> </a:t>
            </a:r>
            <a:r>
              <a:rPr sz="1200" spc="-5" dirty="0">
                <a:latin typeface="Trueno" panose="00000500000000000000" pitchFamily="50" charset="0"/>
                <a:cs typeface="Georgia"/>
              </a:rPr>
              <a:t>government.</a:t>
            </a:r>
            <a:endParaRPr sz="1200" dirty="0">
              <a:latin typeface="Trueno" panose="00000500000000000000" pitchFamily="50" charset="0"/>
              <a:cs typeface="Georgia"/>
            </a:endParaRPr>
          </a:p>
          <a:p>
            <a:pPr marL="317500" marR="5080" indent="-304800" algn="just">
              <a:lnSpc>
                <a:spcPct val="114599"/>
              </a:lnSpc>
              <a:spcBef>
                <a:spcPts val="600"/>
              </a:spcBef>
              <a:buChar char="•"/>
              <a:tabLst>
                <a:tab pos="316865" algn="l"/>
                <a:tab pos="317500" algn="l"/>
              </a:tabLst>
            </a:pPr>
            <a:r>
              <a:rPr sz="1200" spc="-5" dirty="0">
                <a:latin typeface="Trueno" panose="00000500000000000000" pitchFamily="50" charset="0"/>
                <a:cs typeface="Georgia"/>
              </a:rPr>
              <a:t>If construction business is carried out by an Indonesian business entity </a:t>
            </a:r>
            <a:r>
              <a:rPr sz="1200" dirty="0">
                <a:latin typeface="Trueno" panose="00000500000000000000" pitchFamily="50" charset="0"/>
                <a:cs typeface="Georgia"/>
              </a:rPr>
              <a:t>(including </a:t>
            </a:r>
            <a:r>
              <a:rPr sz="1200" spc="-5" dirty="0">
                <a:latin typeface="Trueno" panose="00000500000000000000" pitchFamily="50" charset="0"/>
                <a:cs typeface="Georgia"/>
              </a:rPr>
              <a:t>for </a:t>
            </a:r>
            <a:r>
              <a:rPr sz="1200" dirty="0">
                <a:latin typeface="Trueno" panose="00000500000000000000" pitchFamily="50" charset="0"/>
                <a:cs typeface="Georgia"/>
              </a:rPr>
              <a:t>a </a:t>
            </a:r>
            <a:r>
              <a:rPr sz="1200" spc="-5" dirty="0">
                <a:latin typeface="Trueno" panose="00000500000000000000" pitchFamily="50" charset="0"/>
                <a:cs typeface="Georgia"/>
              </a:rPr>
              <a:t>PT PMA), </a:t>
            </a:r>
            <a:r>
              <a:rPr sz="1200" dirty="0">
                <a:latin typeface="Trueno" panose="00000500000000000000" pitchFamily="50" charset="0"/>
                <a:cs typeface="Georgia"/>
              </a:rPr>
              <a:t>a </a:t>
            </a:r>
            <a:r>
              <a:rPr sz="1200" spc="-5" dirty="0">
                <a:latin typeface="Trueno" panose="00000500000000000000" pitchFamily="50" charset="0"/>
                <a:cs typeface="Georgia"/>
              </a:rPr>
              <a:t>Business  Entity Certificate (</a:t>
            </a:r>
            <a:r>
              <a:rPr sz="1200" i="1" spc="-5" dirty="0">
                <a:latin typeface="Trueno" panose="00000500000000000000" pitchFamily="50" charset="0"/>
                <a:cs typeface="Georgia"/>
              </a:rPr>
              <a:t>Sertifikat Badan Usaha</a:t>
            </a:r>
            <a:r>
              <a:rPr sz="1200" spc="-5" dirty="0">
                <a:latin typeface="Trueno" panose="00000500000000000000" pitchFamily="50" charset="0"/>
                <a:cs typeface="Georgia"/>
              </a:rPr>
              <a:t>) </a:t>
            </a:r>
            <a:r>
              <a:rPr sz="1200" dirty="0">
                <a:latin typeface="Trueno" panose="00000500000000000000" pitchFamily="50" charset="0"/>
                <a:cs typeface="Georgia"/>
              </a:rPr>
              <a:t>(SBU) </a:t>
            </a:r>
            <a:r>
              <a:rPr sz="1200" spc="-5" dirty="0">
                <a:latin typeface="Trueno" panose="00000500000000000000" pitchFamily="50" charset="0"/>
                <a:cs typeface="Georgia"/>
              </a:rPr>
              <a:t>and </a:t>
            </a:r>
            <a:r>
              <a:rPr sz="1200" dirty="0">
                <a:latin typeface="Trueno" panose="00000500000000000000" pitchFamily="50" charset="0"/>
                <a:cs typeface="Georgia"/>
              </a:rPr>
              <a:t>a </a:t>
            </a:r>
            <a:r>
              <a:rPr sz="1200" spc="-5" dirty="0">
                <a:latin typeface="Trueno" panose="00000500000000000000" pitchFamily="50" charset="0"/>
                <a:cs typeface="Georgia"/>
              </a:rPr>
              <a:t>Construction Services Business Licence (</a:t>
            </a:r>
            <a:r>
              <a:rPr sz="1200" i="1" spc="-5" dirty="0">
                <a:latin typeface="Trueno" panose="00000500000000000000" pitchFamily="50" charset="0"/>
                <a:cs typeface="Georgia"/>
              </a:rPr>
              <a:t>Izin  Usaha Jasa Konstruksi</a:t>
            </a:r>
            <a:r>
              <a:rPr sz="1200" spc="-5" dirty="0">
                <a:latin typeface="Trueno" panose="00000500000000000000" pitchFamily="50" charset="0"/>
                <a:cs typeface="Georgia"/>
              </a:rPr>
              <a:t>) </a:t>
            </a:r>
            <a:r>
              <a:rPr sz="1200" dirty="0">
                <a:latin typeface="Trueno" panose="00000500000000000000" pitchFamily="50" charset="0"/>
                <a:cs typeface="Georgia"/>
              </a:rPr>
              <a:t>(IUJK) </a:t>
            </a:r>
            <a:r>
              <a:rPr sz="1200" spc="-5" dirty="0">
                <a:latin typeface="Trueno" panose="00000500000000000000" pitchFamily="50" charset="0"/>
                <a:cs typeface="Georgia"/>
              </a:rPr>
              <a:t>are required. An SBU is issued by the Construction Services </a:t>
            </a:r>
            <a:r>
              <a:rPr sz="1200" dirty="0">
                <a:latin typeface="Trueno" panose="00000500000000000000" pitchFamily="50" charset="0"/>
                <a:cs typeface="Georgia"/>
              </a:rPr>
              <a:t>Development  </a:t>
            </a:r>
            <a:r>
              <a:rPr sz="1200" spc="-5" dirty="0">
                <a:latin typeface="Trueno" panose="00000500000000000000" pitchFamily="50" charset="0"/>
                <a:cs typeface="Georgia"/>
              </a:rPr>
              <a:t>Institution (</a:t>
            </a:r>
            <a:r>
              <a:rPr sz="1200" i="1" spc="-5" dirty="0">
                <a:latin typeface="Trueno" panose="00000500000000000000" pitchFamily="50" charset="0"/>
                <a:cs typeface="Georgia"/>
              </a:rPr>
              <a:t>Lembaga Pengembangan Jasa Konstruksi</a:t>
            </a:r>
            <a:r>
              <a:rPr sz="1200" spc="-5" dirty="0">
                <a:latin typeface="Trueno" panose="00000500000000000000" pitchFamily="50" charset="0"/>
                <a:cs typeface="Georgia"/>
              </a:rPr>
              <a:t>) </a:t>
            </a:r>
            <a:r>
              <a:rPr sz="1200" dirty="0">
                <a:latin typeface="Trueno" panose="00000500000000000000" pitchFamily="50" charset="0"/>
                <a:cs typeface="Georgia"/>
              </a:rPr>
              <a:t>(LPJK) </a:t>
            </a:r>
            <a:r>
              <a:rPr sz="1200" spc="-5" dirty="0">
                <a:latin typeface="Trueno" panose="00000500000000000000" pitchFamily="50" charset="0"/>
                <a:cs typeface="Georgia"/>
              </a:rPr>
              <a:t>through </a:t>
            </a:r>
            <a:r>
              <a:rPr sz="1200" dirty="0">
                <a:latin typeface="Trueno" panose="00000500000000000000" pitchFamily="50" charset="0"/>
                <a:cs typeface="Georgia"/>
              </a:rPr>
              <a:t>a </a:t>
            </a:r>
            <a:r>
              <a:rPr sz="1200" spc="-5" dirty="0">
                <a:latin typeface="Trueno" panose="00000500000000000000" pitchFamily="50" charset="0"/>
                <a:cs typeface="Georgia"/>
              </a:rPr>
              <a:t>construction association  appointed by the LPJK as its representative. For local business entities, an IUJK is issued by the regency/  city regional government for local companies. For PT PMAs, these are issued by the Capital Investment  Coordinating Board (</a:t>
            </a:r>
            <a:r>
              <a:rPr sz="1200" i="1" spc="-5" dirty="0">
                <a:latin typeface="Trueno" panose="00000500000000000000" pitchFamily="50" charset="0"/>
                <a:cs typeface="Georgia"/>
              </a:rPr>
              <a:t>Badan Koordinasi Penanaman Modal</a:t>
            </a:r>
            <a:r>
              <a:rPr sz="1200" spc="-5" dirty="0">
                <a:latin typeface="Trueno" panose="00000500000000000000" pitchFamily="50" charset="0"/>
                <a:cs typeface="Georgia"/>
              </a:rPr>
              <a:t>)</a:t>
            </a:r>
            <a:r>
              <a:rPr sz="1200" spc="-10" dirty="0">
                <a:latin typeface="Trueno" panose="00000500000000000000" pitchFamily="50" charset="0"/>
                <a:cs typeface="Georgia"/>
              </a:rPr>
              <a:t> </a:t>
            </a:r>
            <a:r>
              <a:rPr sz="1200" dirty="0">
                <a:latin typeface="Trueno" panose="00000500000000000000" pitchFamily="50" charset="0"/>
                <a:cs typeface="Georgia"/>
              </a:rPr>
              <a:t>(BKPM).</a:t>
            </a:r>
          </a:p>
          <a:p>
            <a:pPr marL="317500" marR="457834" indent="-304800" algn="just">
              <a:lnSpc>
                <a:spcPct val="114599"/>
              </a:lnSpc>
              <a:spcBef>
                <a:spcPts val="600"/>
              </a:spcBef>
              <a:buChar char="•"/>
              <a:tabLst>
                <a:tab pos="316865" algn="l"/>
                <a:tab pos="317500" algn="l"/>
              </a:tabLst>
            </a:pPr>
            <a:r>
              <a:rPr sz="1200" spc="-5" dirty="0">
                <a:latin typeface="Trueno" panose="00000500000000000000" pitchFamily="50" charset="0"/>
                <a:cs typeface="Georgia"/>
              </a:rPr>
              <a:t>If construction business is carried out by </a:t>
            </a:r>
            <a:r>
              <a:rPr sz="1200" dirty="0">
                <a:latin typeface="Trueno" panose="00000500000000000000" pitchFamily="50" charset="0"/>
                <a:cs typeface="Georgia"/>
              </a:rPr>
              <a:t>a </a:t>
            </a:r>
            <a:r>
              <a:rPr sz="1200" spc="-5" dirty="0">
                <a:latin typeface="Trueno" panose="00000500000000000000" pitchFamily="50" charset="0"/>
                <a:cs typeface="Georgia"/>
              </a:rPr>
              <a:t>BUJKA representative office, the relevant licence must be  obtained from the</a:t>
            </a:r>
            <a:r>
              <a:rPr sz="1200" spc="-10" dirty="0">
                <a:latin typeface="Trueno" panose="00000500000000000000" pitchFamily="50" charset="0"/>
                <a:cs typeface="Georgia"/>
              </a:rPr>
              <a:t> </a:t>
            </a:r>
            <a:r>
              <a:rPr sz="1200" spc="-5" dirty="0">
                <a:latin typeface="Trueno" panose="00000500000000000000" pitchFamily="50" charset="0"/>
                <a:cs typeface="Georgia"/>
              </a:rPr>
              <a:t>BKPM.</a:t>
            </a:r>
            <a:endParaRPr sz="1200" dirty="0">
              <a:latin typeface="Trueno" panose="00000500000000000000" pitchFamily="50" charset="0"/>
              <a:cs typeface="Georgia"/>
            </a:endParaRPr>
          </a:p>
          <a:p>
            <a:pPr marL="317500" marR="172085" indent="-304800" algn="just">
              <a:lnSpc>
                <a:spcPct val="114599"/>
              </a:lnSpc>
              <a:spcBef>
                <a:spcPts val="600"/>
              </a:spcBef>
              <a:buChar char="•"/>
              <a:tabLst>
                <a:tab pos="316865" algn="l"/>
                <a:tab pos="317500" algn="l"/>
              </a:tabLst>
            </a:pPr>
            <a:r>
              <a:rPr sz="1200" spc="-5" dirty="0">
                <a:latin typeface="Trueno" panose="00000500000000000000" pitchFamily="50" charset="0"/>
                <a:cs typeface="Georgia"/>
              </a:rPr>
              <a:t>Construction professionals must obtain </a:t>
            </a:r>
            <a:r>
              <a:rPr sz="1200" dirty="0">
                <a:latin typeface="Trueno" panose="00000500000000000000" pitchFamily="50" charset="0"/>
                <a:cs typeface="Georgia"/>
              </a:rPr>
              <a:t>a </a:t>
            </a:r>
            <a:r>
              <a:rPr sz="1200" spc="-5" dirty="0">
                <a:latin typeface="Trueno" panose="00000500000000000000" pitchFamily="50" charset="0"/>
                <a:cs typeface="Georgia"/>
              </a:rPr>
              <a:t>Work Competence Certificate, under the Construction Law. The  Work Competence Certificate is obtained after passing </a:t>
            </a:r>
            <a:r>
              <a:rPr sz="1200" dirty="0">
                <a:latin typeface="Trueno" panose="00000500000000000000" pitchFamily="50" charset="0"/>
                <a:cs typeface="Georgia"/>
              </a:rPr>
              <a:t>a </a:t>
            </a:r>
            <a:r>
              <a:rPr sz="1200" spc="-5" dirty="0">
                <a:latin typeface="Trueno" panose="00000500000000000000" pitchFamily="50" charset="0"/>
                <a:cs typeface="Georgia"/>
              </a:rPr>
              <a:t>competence test and is issued by the relevant  professional certification</a:t>
            </a:r>
            <a:r>
              <a:rPr sz="1200" spc="-10" dirty="0">
                <a:latin typeface="Trueno" panose="00000500000000000000" pitchFamily="50" charset="0"/>
                <a:cs typeface="Georgia"/>
              </a:rPr>
              <a:t> </a:t>
            </a:r>
            <a:r>
              <a:rPr sz="1200" spc="-5" dirty="0">
                <a:latin typeface="Trueno" panose="00000500000000000000" pitchFamily="50" charset="0"/>
                <a:cs typeface="Georgia"/>
              </a:rPr>
              <a:t>institution.</a:t>
            </a:r>
            <a:endParaRPr sz="1200" dirty="0">
              <a:latin typeface="Trueno" panose="00000500000000000000" pitchFamily="50" charset="0"/>
              <a:cs typeface="Georgia"/>
            </a:endParaRPr>
          </a:p>
        </p:txBody>
      </p:sp>
      <p:sp>
        <p:nvSpPr>
          <p:cNvPr id="3" name="Rectangle 2"/>
          <p:cNvSpPr/>
          <p:nvPr/>
        </p:nvSpPr>
        <p:spPr>
          <a:xfrm>
            <a:off x="0" y="900953"/>
            <a:ext cx="2675965" cy="4874989"/>
          </a:xfrm>
          <a:prstGeom prst="rect">
            <a:avLst/>
          </a:prstGeom>
          <a:solidFill>
            <a:schemeClr val="bg1">
              <a:lumMod val="85000"/>
            </a:schemeClr>
          </a:solidFill>
        </p:spPr>
        <p:txBody>
          <a:bodyPr wrap="square">
            <a:spAutoFit/>
          </a:bodyPr>
          <a:lstStyle/>
          <a:p>
            <a:pPr marL="387350" marR="381000">
              <a:lnSpc>
                <a:spcPct val="114599"/>
              </a:lnSpc>
              <a:spcBef>
                <a:spcPts val="975"/>
              </a:spcBef>
            </a:pPr>
            <a:r>
              <a:rPr lang="en-US" sz="1600" spc="-5" dirty="0">
                <a:latin typeface="Trueno" panose="00000500000000000000" pitchFamily="50" charset="0"/>
                <a:cs typeface="Georgia"/>
              </a:rPr>
              <a:t>What </a:t>
            </a:r>
            <a:r>
              <a:rPr lang="en-US" sz="1600" spc="-5" dirty="0" smtClean="0">
                <a:latin typeface="Trueno" panose="00000500000000000000" pitchFamily="50" charset="0"/>
                <a:cs typeface="Georgia"/>
              </a:rPr>
              <a:t>licenses </a:t>
            </a:r>
            <a:r>
              <a:rPr lang="en-US" sz="1600" spc="-5" dirty="0">
                <a:latin typeface="Trueno" panose="00000500000000000000" pitchFamily="50" charset="0"/>
                <a:cs typeface="Georgia"/>
              </a:rPr>
              <a:t>and other consents must contractors and construction professionals have to  carry out local construction work? Are there any specific licensing requirements for international  contractors and construction</a:t>
            </a:r>
            <a:r>
              <a:rPr lang="en-US" sz="1600" spc="-10" dirty="0">
                <a:latin typeface="Trueno" panose="00000500000000000000" pitchFamily="50" charset="0"/>
                <a:cs typeface="Georgia"/>
              </a:rPr>
              <a:t> </a:t>
            </a:r>
            <a:r>
              <a:rPr lang="en-US" sz="1600" spc="-5" dirty="0">
                <a:latin typeface="Trueno" panose="00000500000000000000" pitchFamily="50" charset="0"/>
                <a:cs typeface="Georgia"/>
              </a:rPr>
              <a:t>professionals?</a:t>
            </a:r>
            <a:endParaRPr lang="en-US" sz="1600" dirty="0">
              <a:latin typeface="Trueno" panose="00000500000000000000" pitchFamily="50" charset="0"/>
              <a:cs typeface="Georgia"/>
            </a:endParaRPr>
          </a:p>
        </p:txBody>
      </p:sp>
    </p:spTree>
    <p:extLst>
      <p:ext uri="{BB962C8B-B14F-4D97-AF65-F5344CB8AC3E}">
        <p14:creationId xmlns:p14="http://schemas.microsoft.com/office/powerpoint/2010/main" val="28885271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object 12"/>
          <p:cNvSpPr txBox="1"/>
          <p:nvPr/>
        </p:nvSpPr>
        <p:spPr>
          <a:xfrm>
            <a:off x="3308724" y="794160"/>
            <a:ext cx="4821555" cy="4714304"/>
          </a:xfrm>
          <a:prstGeom prst="rect">
            <a:avLst/>
          </a:prstGeom>
        </p:spPr>
        <p:txBody>
          <a:bodyPr vert="horz" wrap="square" lIns="0" tIns="23495" rIns="0" bIns="0" rtlCol="0">
            <a:spAutoFit/>
          </a:bodyPr>
          <a:lstStyle/>
          <a:p>
            <a:pPr marL="12700">
              <a:lnSpc>
                <a:spcPct val="100000"/>
              </a:lnSpc>
              <a:spcBef>
                <a:spcPts val="185"/>
              </a:spcBef>
            </a:pPr>
            <a:r>
              <a:rPr sz="1400" b="1" spc="-5" dirty="0">
                <a:solidFill>
                  <a:srgbClr val="212121"/>
                </a:solidFill>
                <a:latin typeface="Trueno" panose="00000500000000000000" pitchFamily="50" charset="0"/>
                <a:cs typeface="Georgia"/>
              </a:rPr>
              <a:t>Before</a:t>
            </a:r>
            <a:endParaRPr sz="1400" dirty="0">
              <a:latin typeface="Trueno" panose="00000500000000000000" pitchFamily="50" charset="0"/>
              <a:cs typeface="Georgia"/>
            </a:endParaRPr>
          </a:p>
          <a:p>
            <a:pPr marL="12700">
              <a:lnSpc>
                <a:spcPct val="100000"/>
              </a:lnSpc>
              <a:spcBef>
                <a:spcPts val="90"/>
              </a:spcBef>
            </a:pPr>
            <a:r>
              <a:rPr sz="1400" spc="-5" dirty="0">
                <a:latin typeface="Trueno" panose="00000500000000000000" pitchFamily="50" charset="0"/>
                <a:cs typeface="Georgia"/>
              </a:rPr>
              <a:t>Licences that must be obtained before construction commences include the</a:t>
            </a:r>
            <a:r>
              <a:rPr sz="1400" spc="-50" dirty="0">
                <a:latin typeface="Trueno" panose="00000500000000000000" pitchFamily="50" charset="0"/>
                <a:cs typeface="Georgia"/>
              </a:rPr>
              <a:t> </a:t>
            </a:r>
            <a:r>
              <a:rPr sz="1400" spc="-5" dirty="0">
                <a:latin typeface="Trueno" panose="00000500000000000000" pitchFamily="50" charset="0"/>
                <a:cs typeface="Georgia"/>
              </a:rPr>
              <a:t>following:</a:t>
            </a:r>
            <a:endParaRPr sz="1400" dirty="0">
              <a:latin typeface="Trueno" panose="00000500000000000000" pitchFamily="50" charset="0"/>
              <a:cs typeface="Georgia"/>
            </a:endParaRPr>
          </a:p>
          <a:p>
            <a:pPr>
              <a:lnSpc>
                <a:spcPct val="100000"/>
              </a:lnSpc>
              <a:spcBef>
                <a:spcPts val="55"/>
              </a:spcBef>
            </a:pPr>
            <a:endParaRPr sz="1400" dirty="0">
              <a:latin typeface="Trueno" panose="00000500000000000000" pitchFamily="50" charset="0"/>
              <a:cs typeface="Times New Roman"/>
            </a:endParaRPr>
          </a:p>
          <a:p>
            <a:pPr marL="317500" indent="-304800">
              <a:lnSpc>
                <a:spcPct val="100000"/>
              </a:lnSpc>
              <a:buChar char="•"/>
              <a:tabLst>
                <a:tab pos="316865" algn="l"/>
                <a:tab pos="317500" algn="l"/>
              </a:tabLst>
            </a:pPr>
            <a:r>
              <a:rPr sz="1400" spc="-5" dirty="0">
                <a:latin typeface="Trueno" panose="00000500000000000000" pitchFamily="50" charset="0"/>
                <a:cs typeface="Georgia"/>
              </a:rPr>
              <a:t>Land Utilisation Permit (</a:t>
            </a:r>
            <a:r>
              <a:rPr sz="1400" i="1" spc="-5" dirty="0">
                <a:latin typeface="Trueno" panose="00000500000000000000" pitchFamily="50" charset="0"/>
                <a:cs typeface="Georgia"/>
              </a:rPr>
              <a:t>Izin Peruntukan Penggunaan</a:t>
            </a:r>
            <a:r>
              <a:rPr sz="1400" i="1" spc="-15" dirty="0">
                <a:latin typeface="Trueno" panose="00000500000000000000" pitchFamily="50" charset="0"/>
                <a:cs typeface="Georgia"/>
              </a:rPr>
              <a:t> </a:t>
            </a:r>
            <a:r>
              <a:rPr sz="1400" i="1" dirty="0">
                <a:latin typeface="Trueno" panose="00000500000000000000" pitchFamily="50" charset="0"/>
                <a:cs typeface="Georgia"/>
              </a:rPr>
              <a:t>Tanah</a:t>
            </a:r>
            <a:r>
              <a:rPr sz="1400" dirty="0">
                <a:latin typeface="Trueno" panose="00000500000000000000" pitchFamily="50" charset="0"/>
                <a:cs typeface="Georgia"/>
              </a:rPr>
              <a:t>).</a:t>
            </a:r>
          </a:p>
          <a:p>
            <a:pPr marL="317500" indent="-304800">
              <a:lnSpc>
                <a:spcPct val="100000"/>
              </a:lnSpc>
              <a:spcBef>
                <a:spcPts val="775"/>
              </a:spcBef>
              <a:buChar char="•"/>
              <a:tabLst>
                <a:tab pos="316865" algn="l"/>
                <a:tab pos="317500" algn="l"/>
              </a:tabLst>
            </a:pPr>
            <a:r>
              <a:rPr sz="1400" spc="-5" dirty="0">
                <a:latin typeface="Trueno" panose="00000500000000000000" pitchFamily="50" charset="0"/>
                <a:cs typeface="Georgia"/>
              </a:rPr>
              <a:t>Building Construction Permit (</a:t>
            </a:r>
            <a:r>
              <a:rPr sz="1400" i="1" spc="-5" dirty="0">
                <a:latin typeface="Trueno" panose="00000500000000000000" pitchFamily="50" charset="0"/>
                <a:cs typeface="Georgia"/>
              </a:rPr>
              <a:t>Izin Mendirikan</a:t>
            </a:r>
            <a:r>
              <a:rPr sz="1400" i="1" spc="-15" dirty="0">
                <a:latin typeface="Trueno" panose="00000500000000000000" pitchFamily="50" charset="0"/>
                <a:cs typeface="Georgia"/>
              </a:rPr>
              <a:t> </a:t>
            </a:r>
            <a:r>
              <a:rPr sz="1400" i="1" spc="-5" dirty="0">
                <a:latin typeface="Trueno" panose="00000500000000000000" pitchFamily="50" charset="0"/>
                <a:cs typeface="Georgia"/>
              </a:rPr>
              <a:t>Bangunan</a:t>
            </a:r>
            <a:r>
              <a:rPr sz="1400" spc="-5" dirty="0">
                <a:latin typeface="Trueno" panose="00000500000000000000" pitchFamily="50" charset="0"/>
                <a:cs typeface="Georgia"/>
              </a:rPr>
              <a:t>).</a:t>
            </a:r>
            <a:endParaRPr sz="1400" dirty="0">
              <a:latin typeface="Trueno" panose="00000500000000000000" pitchFamily="50" charset="0"/>
              <a:cs typeface="Georgia"/>
            </a:endParaRPr>
          </a:p>
          <a:p>
            <a:pPr marL="317500" indent="-304800">
              <a:lnSpc>
                <a:spcPct val="100000"/>
              </a:lnSpc>
              <a:spcBef>
                <a:spcPts val="775"/>
              </a:spcBef>
              <a:buChar char="•"/>
              <a:tabLst>
                <a:tab pos="316865" algn="l"/>
                <a:tab pos="317500" algn="l"/>
              </a:tabLst>
            </a:pPr>
            <a:r>
              <a:rPr sz="1400" spc="-5" dirty="0">
                <a:latin typeface="Trueno" panose="00000500000000000000" pitchFamily="50" charset="0"/>
                <a:cs typeface="Georgia"/>
              </a:rPr>
              <a:t>Environmental Permit (</a:t>
            </a:r>
            <a:r>
              <a:rPr sz="1400" i="1" spc="-5" dirty="0">
                <a:latin typeface="Trueno" panose="00000500000000000000" pitchFamily="50" charset="0"/>
                <a:cs typeface="Georgia"/>
              </a:rPr>
              <a:t>Izin</a:t>
            </a:r>
            <a:r>
              <a:rPr sz="1400" i="1" spc="-10" dirty="0">
                <a:latin typeface="Trueno" panose="00000500000000000000" pitchFamily="50" charset="0"/>
                <a:cs typeface="Georgia"/>
              </a:rPr>
              <a:t> </a:t>
            </a:r>
            <a:r>
              <a:rPr sz="1400" i="1" spc="-5" dirty="0" err="1">
                <a:latin typeface="Trueno" panose="00000500000000000000" pitchFamily="50" charset="0"/>
                <a:cs typeface="Georgia"/>
              </a:rPr>
              <a:t>Lingkungan</a:t>
            </a:r>
            <a:r>
              <a:rPr sz="1400" spc="-5" dirty="0" smtClean="0">
                <a:latin typeface="Trueno" panose="00000500000000000000" pitchFamily="50" charset="0"/>
                <a:cs typeface="Georgia"/>
              </a:rPr>
              <a:t>).</a:t>
            </a:r>
            <a:endParaRPr lang="en-US" sz="1400" spc="-5" dirty="0" smtClean="0">
              <a:latin typeface="Trueno" panose="00000500000000000000" pitchFamily="50" charset="0"/>
              <a:cs typeface="Georgia"/>
            </a:endParaRPr>
          </a:p>
          <a:p>
            <a:pPr marL="317500" indent="-304800">
              <a:lnSpc>
                <a:spcPct val="100000"/>
              </a:lnSpc>
              <a:spcBef>
                <a:spcPts val="775"/>
              </a:spcBef>
              <a:buChar char="•"/>
              <a:tabLst>
                <a:tab pos="316865" algn="l"/>
                <a:tab pos="317500" algn="l"/>
              </a:tabLst>
            </a:pPr>
            <a:endParaRPr lang="en-US" sz="1400" spc="-5" dirty="0">
              <a:latin typeface="Trueno" panose="00000500000000000000" pitchFamily="50" charset="0"/>
              <a:cs typeface="Georgia"/>
            </a:endParaRPr>
          </a:p>
          <a:p>
            <a:pPr marL="12700" marR="8890" algn="just">
              <a:lnSpc>
                <a:spcPct val="114599"/>
              </a:lnSpc>
            </a:pPr>
            <a:r>
              <a:rPr lang="en-US" sz="1400" spc="-5" dirty="0" smtClean="0">
                <a:latin typeface="Trueno" panose="00000500000000000000" pitchFamily="50" charset="0"/>
                <a:cs typeface="Georgia"/>
              </a:rPr>
              <a:t>Technical </a:t>
            </a:r>
            <a:r>
              <a:rPr lang="en-US" sz="1400" spc="-5" dirty="0">
                <a:latin typeface="Trueno" panose="00000500000000000000" pitchFamily="50" charset="0"/>
                <a:cs typeface="Georgia"/>
              </a:rPr>
              <a:t>approvals and recommendations must also be obtained from the relevant government institutions. </a:t>
            </a:r>
            <a:r>
              <a:rPr lang="en-US" sz="1400" spc="-5" dirty="0" smtClean="0">
                <a:latin typeface="Trueno" panose="00000500000000000000" pitchFamily="50" charset="0"/>
                <a:cs typeface="Georgia"/>
              </a:rPr>
              <a:t>These licenses</a:t>
            </a:r>
            <a:r>
              <a:rPr lang="en-US" sz="1400" spc="-5" dirty="0">
                <a:latin typeface="Trueno" panose="00000500000000000000" pitchFamily="50" charset="0"/>
                <a:cs typeface="Georgia"/>
              </a:rPr>
              <a:t>,</a:t>
            </a:r>
            <a:r>
              <a:rPr lang="en-US" sz="1400" spc="-55" dirty="0">
                <a:latin typeface="Trueno" panose="00000500000000000000" pitchFamily="50" charset="0"/>
                <a:cs typeface="Georgia"/>
              </a:rPr>
              <a:t> </a:t>
            </a:r>
            <a:r>
              <a:rPr lang="en-US" sz="1400" spc="-5" dirty="0">
                <a:latin typeface="Trueno" panose="00000500000000000000" pitchFamily="50" charset="0"/>
                <a:cs typeface="Georgia"/>
              </a:rPr>
              <a:t>approvals</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and</a:t>
            </a:r>
            <a:r>
              <a:rPr lang="en-US" sz="1400" spc="-55" dirty="0">
                <a:latin typeface="Trueno" panose="00000500000000000000" pitchFamily="50" charset="0"/>
                <a:cs typeface="Georgia"/>
              </a:rPr>
              <a:t> </a:t>
            </a:r>
            <a:r>
              <a:rPr lang="en-US" sz="1400" spc="-5" dirty="0">
                <a:latin typeface="Trueno" panose="00000500000000000000" pitchFamily="50" charset="0"/>
                <a:cs typeface="Georgia"/>
              </a:rPr>
              <a:t>recommendations</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are</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generally</a:t>
            </a:r>
            <a:r>
              <a:rPr lang="en-US" sz="1400" spc="-55" dirty="0">
                <a:latin typeface="Trueno" panose="00000500000000000000" pitchFamily="50" charset="0"/>
                <a:cs typeface="Georgia"/>
              </a:rPr>
              <a:t> </a:t>
            </a:r>
            <a:r>
              <a:rPr lang="en-US" sz="1400" spc="-5" dirty="0">
                <a:latin typeface="Trueno" panose="00000500000000000000" pitchFamily="50" charset="0"/>
                <a:cs typeface="Georgia"/>
              </a:rPr>
              <a:t>obtained</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from</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the</a:t>
            </a:r>
            <a:r>
              <a:rPr lang="en-US" sz="1400" spc="-55" dirty="0">
                <a:latin typeface="Trueno" panose="00000500000000000000" pitchFamily="50" charset="0"/>
                <a:cs typeface="Georgia"/>
              </a:rPr>
              <a:t> </a:t>
            </a:r>
            <a:r>
              <a:rPr lang="en-US" sz="1400" spc="-5" dirty="0">
                <a:latin typeface="Trueno" panose="00000500000000000000" pitchFamily="50" charset="0"/>
                <a:cs typeface="Georgia"/>
              </a:rPr>
              <a:t>regional</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government.</a:t>
            </a:r>
            <a:r>
              <a:rPr lang="en-US" sz="1400" spc="-55" dirty="0">
                <a:latin typeface="Trueno" panose="00000500000000000000" pitchFamily="50" charset="0"/>
                <a:cs typeface="Georgia"/>
              </a:rPr>
              <a:t> </a:t>
            </a:r>
            <a:r>
              <a:rPr lang="en-US" sz="1400" spc="-5" dirty="0">
                <a:latin typeface="Trueno" panose="00000500000000000000" pitchFamily="50" charset="0"/>
                <a:cs typeface="Georgia"/>
              </a:rPr>
              <a:t>There</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may</a:t>
            </a:r>
            <a:r>
              <a:rPr lang="en-US" sz="1400" spc="-50" dirty="0">
                <a:latin typeface="Trueno" panose="00000500000000000000" pitchFamily="50" charset="0"/>
                <a:cs typeface="Georgia"/>
              </a:rPr>
              <a:t> </a:t>
            </a:r>
            <a:r>
              <a:rPr lang="en-US" sz="1400" spc="-5" dirty="0">
                <a:latin typeface="Trueno" panose="00000500000000000000" pitchFamily="50" charset="0"/>
                <a:cs typeface="Georgia"/>
              </a:rPr>
              <a:t>be</a:t>
            </a:r>
            <a:r>
              <a:rPr lang="en-US" sz="1400" spc="-55" dirty="0">
                <a:latin typeface="Trueno" panose="00000500000000000000" pitchFamily="50" charset="0"/>
                <a:cs typeface="Georgia"/>
              </a:rPr>
              <a:t> </a:t>
            </a:r>
            <a:r>
              <a:rPr lang="en-US" sz="1400" spc="-5" dirty="0">
                <a:latin typeface="Trueno" panose="00000500000000000000" pitchFamily="50" charset="0"/>
                <a:cs typeface="Georgia"/>
              </a:rPr>
              <a:t>small  differences in the </a:t>
            </a:r>
            <a:r>
              <a:rPr lang="en-US" sz="1400" spc="-5" dirty="0" smtClean="0">
                <a:latin typeface="Trueno" panose="00000500000000000000" pitchFamily="50" charset="0"/>
                <a:cs typeface="Georgia"/>
              </a:rPr>
              <a:t>licenses</a:t>
            </a:r>
            <a:r>
              <a:rPr lang="en-US" sz="1400" spc="-5" dirty="0">
                <a:latin typeface="Trueno" panose="00000500000000000000" pitchFamily="50" charset="0"/>
                <a:cs typeface="Georgia"/>
              </a:rPr>
              <a:t>, approvals and/or recommendations required from region to region, due to differences  in the provisions of the relevant regional government regulations and adopted</a:t>
            </a:r>
            <a:r>
              <a:rPr lang="en-US" sz="1400" spc="-15" dirty="0">
                <a:latin typeface="Trueno" panose="00000500000000000000" pitchFamily="50" charset="0"/>
                <a:cs typeface="Georgia"/>
              </a:rPr>
              <a:t> </a:t>
            </a:r>
            <a:r>
              <a:rPr lang="en-US" sz="1400" spc="-5" dirty="0">
                <a:latin typeface="Trueno" panose="00000500000000000000" pitchFamily="50" charset="0"/>
                <a:cs typeface="Georgia"/>
              </a:rPr>
              <a:t>policies</a:t>
            </a:r>
            <a:r>
              <a:rPr lang="en-US" sz="1400" spc="-5" dirty="0" smtClean="0">
                <a:latin typeface="Trueno" panose="00000500000000000000" pitchFamily="50" charset="0"/>
                <a:cs typeface="Georgia"/>
              </a:rPr>
              <a:t>.</a:t>
            </a:r>
            <a:endParaRPr lang="en-US" sz="1400" dirty="0">
              <a:latin typeface="Trueno" panose="00000500000000000000" pitchFamily="50" charset="0"/>
              <a:cs typeface="Georgia"/>
            </a:endParaRPr>
          </a:p>
        </p:txBody>
      </p:sp>
      <p:sp>
        <p:nvSpPr>
          <p:cNvPr id="2" name="Rectangle 1"/>
          <p:cNvSpPr/>
          <p:nvPr/>
        </p:nvSpPr>
        <p:spPr>
          <a:xfrm>
            <a:off x="0" y="766874"/>
            <a:ext cx="2622176" cy="1200329"/>
          </a:xfrm>
          <a:prstGeom prst="rect">
            <a:avLst/>
          </a:prstGeom>
          <a:solidFill>
            <a:schemeClr val="bg1">
              <a:lumMod val="85000"/>
            </a:schemeClr>
          </a:solidFill>
        </p:spPr>
        <p:txBody>
          <a:bodyPr wrap="square">
            <a:spAutoFit/>
          </a:bodyPr>
          <a:lstStyle/>
          <a:p>
            <a:pPr marL="387350">
              <a:lnSpc>
                <a:spcPct val="100000"/>
              </a:lnSpc>
            </a:pPr>
            <a:r>
              <a:rPr lang="en-US" spc="-5" dirty="0">
                <a:latin typeface="Trueno" panose="00000500000000000000" pitchFamily="50" charset="0"/>
                <a:cs typeface="Georgia"/>
              </a:rPr>
              <a:t>What </a:t>
            </a:r>
            <a:r>
              <a:rPr lang="en-US" spc="-5" dirty="0" smtClean="0">
                <a:latin typeface="Trueno" panose="00000500000000000000" pitchFamily="50" charset="0"/>
                <a:cs typeface="Georgia"/>
              </a:rPr>
              <a:t>licenses </a:t>
            </a:r>
            <a:r>
              <a:rPr lang="en-US" spc="-5" dirty="0">
                <a:latin typeface="Trueno" panose="00000500000000000000" pitchFamily="50" charset="0"/>
                <a:cs typeface="Georgia"/>
              </a:rPr>
              <a:t>and other consents must </a:t>
            </a:r>
            <a:r>
              <a:rPr lang="en-US" dirty="0">
                <a:latin typeface="Trueno" panose="00000500000000000000" pitchFamily="50" charset="0"/>
                <a:cs typeface="Georgia"/>
              </a:rPr>
              <a:t>a </a:t>
            </a:r>
            <a:r>
              <a:rPr lang="en-US" spc="-5" dirty="0">
                <a:latin typeface="Trueno" panose="00000500000000000000" pitchFamily="50" charset="0"/>
                <a:cs typeface="Georgia"/>
              </a:rPr>
              <a:t>project</a:t>
            </a:r>
            <a:r>
              <a:rPr lang="en-US" spc="-15" dirty="0">
                <a:latin typeface="Trueno" panose="00000500000000000000" pitchFamily="50" charset="0"/>
                <a:cs typeface="Georgia"/>
              </a:rPr>
              <a:t> </a:t>
            </a:r>
            <a:r>
              <a:rPr lang="en-US" spc="-5" dirty="0">
                <a:latin typeface="Trueno" panose="00000500000000000000" pitchFamily="50" charset="0"/>
                <a:cs typeface="Georgia"/>
              </a:rPr>
              <a:t>obtain</a:t>
            </a:r>
            <a:r>
              <a:rPr lang="en-US" spc="-5" dirty="0" smtClean="0">
                <a:latin typeface="Trueno" panose="00000500000000000000" pitchFamily="50" charset="0"/>
                <a:cs typeface="Georgia"/>
              </a:rPr>
              <a:t>? (1)</a:t>
            </a:r>
            <a:endParaRPr lang="en-US" dirty="0">
              <a:latin typeface="Trueno" panose="00000500000000000000" pitchFamily="50" charset="0"/>
              <a:cs typeface="Georgia"/>
            </a:endParaRPr>
          </a:p>
        </p:txBody>
      </p:sp>
    </p:spTree>
    <p:extLst>
      <p:ext uri="{BB962C8B-B14F-4D97-AF65-F5344CB8AC3E}">
        <p14:creationId xmlns:p14="http://schemas.microsoft.com/office/powerpoint/2010/main" val="23883473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7"/>
          <p:cNvSpPr txBox="1"/>
          <p:nvPr/>
        </p:nvSpPr>
        <p:spPr>
          <a:xfrm>
            <a:off x="2877671" y="154176"/>
            <a:ext cx="5351929" cy="4611070"/>
          </a:xfrm>
          <a:prstGeom prst="rect">
            <a:avLst/>
          </a:prstGeom>
        </p:spPr>
        <p:txBody>
          <a:bodyPr vert="horz" wrap="square" lIns="0" tIns="12700" rIns="0" bIns="0" rtlCol="0">
            <a:spAutoFit/>
          </a:bodyPr>
          <a:lstStyle/>
          <a:p>
            <a:pPr algn="just">
              <a:lnSpc>
                <a:spcPct val="100000"/>
              </a:lnSpc>
            </a:pPr>
            <a:endParaRPr sz="1400" dirty="0">
              <a:latin typeface="Trueno" panose="00000500000000000000" pitchFamily="50" charset="0"/>
              <a:cs typeface="Times New Roman"/>
            </a:endParaRPr>
          </a:p>
          <a:p>
            <a:pPr algn="just">
              <a:lnSpc>
                <a:spcPct val="100000"/>
              </a:lnSpc>
            </a:pPr>
            <a:endParaRPr sz="1400" dirty="0">
              <a:latin typeface="Trueno" panose="00000500000000000000" pitchFamily="50" charset="0"/>
              <a:cs typeface="Times New Roman"/>
            </a:endParaRPr>
          </a:p>
          <a:p>
            <a:pPr algn="just">
              <a:lnSpc>
                <a:spcPct val="100000"/>
              </a:lnSpc>
              <a:spcBef>
                <a:spcPts val="45"/>
              </a:spcBef>
            </a:pPr>
            <a:endParaRPr sz="1400" dirty="0">
              <a:latin typeface="Trueno" panose="00000500000000000000" pitchFamily="50" charset="0"/>
              <a:cs typeface="Times New Roman"/>
            </a:endParaRPr>
          </a:p>
          <a:p>
            <a:pPr marL="12700" algn="just">
              <a:lnSpc>
                <a:spcPct val="100000"/>
              </a:lnSpc>
              <a:spcBef>
                <a:spcPts val="5"/>
              </a:spcBef>
            </a:pPr>
            <a:r>
              <a:rPr sz="1400" b="1" spc="-5" dirty="0">
                <a:solidFill>
                  <a:srgbClr val="212121"/>
                </a:solidFill>
                <a:latin typeface="Trueno" panose="00000500000000000000" pitchFamily="50" charset="0"/>
                <a:cs typeface="Georgia"/>
              </a:rPr>
              <a:t>During</a:t>
            </a:r>
            <a:endParaRPr sz="1400" dirty="0">
              <a:latin typeface="Trueno" panose="00000500000000000000" pitchFamily="50" charset="0"/>
              <a:cs typeface="Georgia"/>
            </a:endParaRPr>
          </a:p>
          <a:p>
            <a:pPr marL="12700" algn="just">
              <a:lnSpc>
                <a:spcPct val="100000"/>
              </a:lnSpc>
              <a:spcBef>
                <a:spcPts val="85"/>
              </a:spcBef>
            </a:pPr>
            <a:r>
              <a:rPr sz="1400" dirty="0">
                <a:latin typeface="Trueno" panose="00000500000000000000" pitchFamily="50" charset="0"/>
                <a:cs typeface="Georgia"/>
              </a:rPr>
              <a:t>During</a:t>
            </a:r>
            <a:r>
              <a:rPr sz="1400" spc="-35" dirty="0">
                <a:latin typeface="Trueno" panose="00000500000000000000" pitchFamily="50" charset="0"/>
                <a:cs typeface="Georgia"/>
              </a:rPr>
              <a:t> </a:t>
            </a:r>
            <a:r>
              <a:rPr sz="1400" spc="-5" dirty="0">
                <a:latin typeface="Trueno" panose="00000500000000000000" pitchFamily="50" charset="0"/>
                <a:cs typeface="Georgia"/>
              </a:rPr>
              <a:t>construction</a:t>
            </a:r>
            <a:r>
              <a:rPr sz="1400" spc="-30" dirty="0">
                <a:latin typeface="Trueno" panose="00000500000000000000" pitchFamily="50" charset="0"/>
                <a:cs typeface="Georgia"/>
              </a:rPr>
              <a:t> </a:t>
            </a:r>
            <a:r>
              <a:rPr sz="1400" spc="-5" dirty="0">
                <a:latin typeface="Trueno" panose="00000500000000000000" pitchFamily="50" charset="0"/>
                <a:cs typeface="Georgia"/>
              </a:rPr>
              <a:t>works,</a:t>
            </a:r>
            <a:r>
              <a:rPr sz="1400" spc="-30" dirty="0">
                <a:latin typeface="Trueno" panose="00000500000000000000" pitchFamily="50" charset="0"/>
                <a:cs typeface="Georgia"/>
              </a:rPr>
              <a:t> </a:t>
            </a:r>
            <a:r>
              <a:rPr sz="1400" spc="-5" dirty="0">
                <a:latin typeface="Trueno" panose="00000500000000000000" pitchFamily="50" charset="0"/>
                <a:cs typeface="Georgia"/>
              </a:rPr>
              <a:t>some</a:t>
            </a:r>
            <a:r>
              <a:rPr sz="1400" spc="-35" dirty="0">
                <a:latin typeface="Trueno" panose="00000500000000000000" pitchFamily="50" charset="0"/>
                <a:cs typeface="Georgia"/>
              </a:rPr>
              <a:t> </a:t>
            </a:r>
            <a:r>
              <a:rPr sz="1400" spc="-5" dirty="0">
                <a:latin typeface="Trueno" panose="00000500000000000000" pitchFamily="50" charset="0"/>
                <a:cs typeface="Georgia"/>
              </a:rPr>
              <a:t>of</a:t>
            </a:r>
            <a:r>
              <a:rPr sz="1400" spc="-30" dirty="0">
                <a:latin typeface="Trueno" panose="00000500000000000000" pitchFamily="50" charset="0"/>
                <a:cs typeface="Georgia"/>
              </a:rPr>
              <a:t> </a:t>
            </a:r>
            <a:r>
              <a:rPr sz="1400" spc="-5" dirty="0">
                <a:latin typeface="Trueno" panose="00000500000000000000" pitchFamily="50" charset="0"/>
                <a:cs typeface="Georgia"/>
              </a:rPr>
              <a:t>the</a:t>
            </a:r>
            <a:r>
              <a:rPr sz="1400" spc="-30" dirty="0">
                <a:latin typeface="Trueno" panose="00000500000000000000" pitchFamily="50" charset="0"/>
                <a:cs typeface="Georgia"/>
              </a:rPr>
              <a:t> </a:t>
            </a:r>
            <a:r>
              <a:rPr sz="1400" spc="-5" dirty="0">
                <a:latin typeface="Trueno" panose="00000500000000000000" pitchFamily="50" charset="0"/>
                <a:cs typeface="Georgia"/>
              </a:rPr>
              <a:t>necessary</a:t>
            </a:r>
            <a:r>
              <a:rPr sz="1400" spc="-30" dirty="0">
                <a:latin typeface="Trueno" panose="00000500000000000000" pitchFamily="50" charset="0"/>
                <a:cs typeface="Georgia"/>
              </a:rPr>
              <a:t> </a:t>
            </a:r>
            <a:r>
              <a:rPr sz="1400" spc="-5" dirty="0">
                <a:latin typeface="Trueno" panose="00000500000000000000" pitchFamily="50" charset="0"/>
                <a:cs typeface="Georgia"/>
              </a:rPr>
              <a:t>licences</a:t>
            </a:r>
            <a:r>
              <a:rPr sz="1400" spc="-35" dirty="0">
                <a:latin typeface="Trueno" panose="00000500000000000000" pitchFamily="50" charset="0"/>
                <a:cs typeface="Georgia"/>
              </a:rPr>
              <a:t> </a:t>
            </a:r>
            <a:r>
              <a:rPr sz="1400" spc="-5" dirty="0">
                <a:latin typeface="Trueno" panose="00000500000000000000" pitchFamily="50" charset="0"/>
                <a:cs typeface="Georgia"/>
              </a:rPr>
              <a:t>require</a:t>
            </a:r>
            <a:r>
              <a:rPr sz="1400" spc="-30" dirty="0">
                <a:latin typeface="Trueno" panose="00000500000000000000" pitchFamily="50" charset="0"/>
                <a:cs typeface="Georgia"/>
              </a:rPr>
              <a:t> </a:t>
            </a:r>
            <a:r>
              <a:rPr sz="1400" spc="-5" dirty="0">
                <a:latin typeface="Trueno" panose="00000500000000000000" pitchFamily="50" charset="0"/>
                <a:cs typeface="Georgia"/>
              </a:rPr>
              <a:t>the</a:t>
            </a:r>
            <a:r>
              <a:rPr sz="1400" spc="-30" dirty="0">
                <a:latin typeface="Trueno" panose="00000500000000000000" pitchFamily="50" charset="0"/>
                <a:cs typeface="Georgia"/>
              </a:rPr>
              <a:t> </a:t>
            </a:r>
            <a:r>
              <a:rPr sz="1400" spc="-5" dirty="0">
                <a:latin typeface="Trueno" panose="00000500000000000000" pitchFamily="50" charset="0"/>
                <a:cs typeface="Georgia"/>
              </a:rPr>
              <a:t>licence</a:t>
            </a:r>
            <a:r>
              <a:rPr sz="1400" spc="-30" dirty="0">
                <a:latin typeface="Trueno" panose="00000500000000000000" pitchFamily="50" charset="0"/>
                <a:cs typeface="Georgia"/>
              </a:rPr>
              <a:t> </a:t>
            </a:r>
            <a:r>
              <a:rPr sz="1400" spc="-5" dirty="0">
                <a:latin typeface="Trueno" panose="00000500000000000000" pitchFamily="50" charset="0"/>
                <a:cs typeface="Georgia"/>
              </a:rPr>
              <a:t>holder</a:t>
            </a:r>
            <a:r>
              <a:rPr sz="1400" spc="-35" dirty="0">
                <a:latin typeface="Trueno" panose="00000500000000000000" pitchFamily="50" charset="0"/>
                <a:cs typeface="Georgia"/>
              </a:rPr>
              <a:t> </a:t>
            </a:r>
            <a:r>
              <a:rPr sz="1400" spc="-5" dirty="0">
                <a:latin typeface="Trueno" panose="00000500000000000000" pitchFamily="50" charset="0"/>
                <a:cs typeface="Georgia"/>
              </a:rPr>
              <a:t>to</a:t>
            </a:r>
            <a:r>
              <a:rPr sz="1400" spc="-30" dirty="0">
                <a:latin typeface="Trueno" panose="00000500000000000000" pitchFamily="50" charset="0"/>
                <a:cs typeface="Georgia"/>
              </a:rPr>
              <a:t> </a:t>
            </a:r>
            <a:r>
              <a:rPr sz="1400" spc="-5" dirty="0">
                <a:latin typeface="Trueno" panose="00000500000000000000" pitchFamily="50" charset="0"/>
                <a:cs typeface="Georgia"/>
              </a:rPr>
              <a:t>submit</a:t>
            </a:r>
            <a:r>
              <a:rPr sz="1400" spc="-30" dirty="0">
                <a:latin typeface="Trueno" panose="00000500000000000000" pitchFamily="50" charset="0"/>
                <a:cs typeface="Georgia"/>
              </a:rPr>
              <a:t> </a:t>
            </a:r>
            <a:r>
              <a:rPr sz="1400" spc="-5" dirty="0">
                <a:latin typeface="Trueno" panose="00000500000000000000" pitchFamily="50" charset="0"/>
                <a:cs typeface="Georgia"/>
              </a:rPr>
              <a:t>periodical</a:t>
            </a:r>
            <a:r>
              <a:rPr sz="1400" spc="-35" dirty="0">
                <a:latin typeface="Trueno" panose="00000500000000000000" pitchFamily="50" charset="0"/>
                <a:cs typeface="Georgia"/>
              </a:rPr>
              <a:t> </a:t>
            </a:r>
            <a:r>
              <a:rPr sz="1400" spc="-5" dirty="0">
                <a:latin typeface="Trueno" panose="00000500000000000000" pitchFamily="50" charset="0"/>
                <a:cs typeface="Georgia"/>
              </a:rPr>
              <a:t>reports</a:t>
            </a:r>
            <a:r>
              <a:rPr sz="1400" spc="-30" dirty="0">
                <a:latin typeface="Trueno" panose="00000500000000000000" pitchFamily="50" charset="0"/>
                <a:cs typeface="Georgia"/>
              </a:rPr>
              <a:t> </a:t>
            </a:r>
            <a:r>
              <a:rPr sz="1400" spc="-5" dirty="0">
                <a:latin typeface="Trueno" panose="00000500000000000000" pitchFamily="50" charset="0"/>
                <a:cs typeface="Georgia"/>
              </a:rPr>
              <a:t>to</a:t>
            </a:r>
            <a:endParaRPr sz="1400" dirty="0">
              <a:latin typeface="Trueno" panose="00000500000000000000" pitchFamily="50" charset="0"/>
              <a:cs typeface="Georgia"/>
            </a:endParaRPr>
          </a:p>
          <a:p>
            <a:pPr marL="12700" marR="10795" algn="just">
              <a:lnSpc>
                <a:spcPct val="114599"/>
              </a:lnSpc>
            </a:pPr>
            <a:r>
              <a:rPr sz="1400" spc="-5" dirty="0">
                <a:latin typeface="Trueno" panose="00000500000000000000" pitchFamily="50" charset="0"/>
                <a:cs typeface="Georgia"/>
              </a:rPr>
              <a:t>the relevant regional authorities. For example, following the issuance of an IUJK, </a:t>
            </a:r>
            <a:r>
              <a:rPr sz="1400" dirty="0">
                <a:latin typeface="Trueno" panose="00000500000000000000" pitchFamily="50" charset="0"/>
                <a:cs typeface="Georgia"/>
              </a:rPr>
              <a:t>a </a:t>
            </a:r>
            <a:r>
              <a:rPr sz="1400" spc="-5" dirty="0">
                <a:latin typeface="Trueno" panose="00000500000000000000" pitchFamily="50" charset="0"/>
                <a:cs typeface="Georgia"/>
              </a:rPr>
              <a:t>PT PMA must submit </a:t>
            </a:r>
            <a:r>
              <a:rPr sz="1400" dirty="0">
                <a:latin typeface="Trueno" panose="00000500000000000000" pitchFamily="50" charset="0"/>
                <a:cs typeface="Georgia"/>
              </a:rPr>
              <a:t>a </a:t>
            </a:r>
            <a:r>
              <a:rPr sz="1400" spc="-5" dirty="0">
                <a:latin typeface="Trueno" panose="00000500000000000000" pitchFamily="50" charset="0"/>
                <a:cs typeface="Georgia"/>
              </a:rPr>
              <a:t>Capital  Investment Activities Report </a:t>
            </a:r>
            <a:r>
              <a:rPr sz="1400" dirty="0">
                <a:latin typeface="Trueno" panose="00000500000000000000" pitchFamily="50" charset="0"/>
                <a:cs typeface="Georgia"/>
              </a:rPr>
              <a:t>(commonly </a:t>
            </a:r>
            <a:r>
              <a:rPr sz="1400" spc="-5" dirty="0">
                <a:latin typeface="Trueno" panose="00000500000000000000" pitchFamily="50" charset="0"/>
                <a:cs typeface="Georgia"/>
              </a:rPr>
              <a:t>known as an LKPM) every semester on its investment activities. If there is  </a:t>
            </a:r>
            <a:r>
              <a:rPr sz="1400" dirty="0">
                <a:latin typeface="Trueno" panose="00000500000000000000" pitchFamily="50" charset="0"/>
                <a:cs typeface="Georgia"/>
              </a:rPr>
              <a:t>a </a:t>
            </a:r>
            <a:r>
              <a:rPr sz="1400" spc="-5" dirty="0">
                <a:latin typeface="Trueno" panose="00000500000000000000" pitchFamily="50" charset="0"/>
                <a:cs typeface="Georgia"/>
              </a:rPr>
              <a:t>change in design or construction layout, the licence may need to be updated or</a:t>
            </a:r>
            <a:r>
              <a:rPr sz="1400" spc="-20" dirty="0">
                <a:latin typeface="Trueno" panose="00000500000000000000" pitchFamily="50" charset="0"/>
                <a:cs typeface="Georgia"/>
              </a:rPr>
              <a:t> </a:t>
            </a:r>
            <a:r>
              <a:rPr sz="1400" spc="-5" dirty="0">
                <a:latin typeface="Trueno" panose="00000500000000000000" pitchFamily="50" charset="0"/>
                <a:cs typeface="Georgia"/>
              </a:rPr>
              <a:t>revised.</a:t>
            </a:r>
            <a:endParaRPr sz="1400" dirty="0">
              <a:latin typeface="Trueno" panose="00000500000000000000" pitchFamily="50" charset="0"/>
              <a:cs typeface="Georgia"/>
            </a:endParaRPr>
          </a:p>
          <a:p>
            <a:pPr algn="just">
              <a:lnSpc>
                <a:spcPct val="100000"/>
              </a:lnSpc>
            </a:pPr>
            <a:endParaRPr sz="1400" dirty="0">
              <a:latin typeface="Trueno" panose="00000500000000000000" pitchFamily="50" charset="0"/>
              <a:cs typeface="Times New Roman"/>
            </a:endParaRPr>
          </a:p>
          <a:p>
            <a:pPr algn="just">
              <a:lnSpc>
                <a:spcPct val="100000"/>
              </a:lnSpc>
              <a:spcBef>
                <a:spcPts val="45"/>
              </a:spcBef>
            </a:pPr>
            <a:endParaRPr sz="1400" dirty="0">
              <a:latin typeface="Trueno" panose="00000500000000000000" pitchFamily="50" charset="0"/>
              <a:cs typeface="Times New Roman"/>
            </a:endParaRPr>
          </a:p>
          <a:p>
            <a:pPr marL="12700" algn="just">
              <a:lnSpc>
                <a:spcPct val="100000"/>
              </a:lnSpc>
              <a:spcBef>
                <a:spcPts val="5"/>
              </a:spcBef>
            </a:pPr>
            <a:r>
              <a:rPr sz="1400" b="1" spc="-5" dirty="0">
                <a:solidFill>
                  <a:srgbClr val="212121"/>
                </a:solidFill>
                <a:latin typeface="Trueno" panose="00000500000000000000" pitchFamily="50" charset="0"/>
                <a:cs typeface="Georgia"/>
              </a:rPr>
              <a:t>On</a:t>
            </a:r>
            <a:r>
              <a:rPr sz="1400" b="1" spc="-10" dirty="0">
                <a:solidFill>
                  <a:srgbClr val="212121"/>
                </a:solidFill>
                <a:latin typeface="Trueno" panose="00000500000000000000" pitchFamily="50" charset="0"/>
                <a:cs typeface="Georgia"/>
              </a:rPr>
              <a:t> </a:t>
            </a:r>
            <a:r>
              <a:rPr sz="1400" b="1" spc="-5" dirty="0">
                <a:solidFill>
                  <a:srgbClr val="212121"/>
                </a:solidFill>
                <a:latin typeface="Trueno" panose="00000500000000000000" pitchFamily="50" charset="0"/>
                <a:cs typeface="Georgia"/>
              </a:rPr>
              <a:t>completion</a:t>
            </a:r>
            <a:endParaRPr sz="1400" dirty="0">
              <a:latin typeface="Trueno" panose="00000500000000000000" pitchFamily="50" charset="0"/>
              <a:cs typeface="Georgia"/>
            </a:endParaRPr>
          </a:p>
          <a:p>
            <a:pPr marL="12700" algn="just">
              <a:lnSpc>
                <a:spcPct val="100000"/>
              </a:lnSpc>
              <a:spcBef>
                <a:spcPts val="85"/>
              </a:spcBef>
            </a:pPr>
            <a:r>
              <a:rPr sz="1400" spc="-5" dirty="0">
                <a:latin typeface="Trueno" panose="00000500000000000000" pitchFamily="50" charset="0"/>
                <a:cs typeface="Georgia"/>
              </a:rPr>
              <a:t>In</a:t>
            </a:r>
            <a:r>
              <a:rPr sz="1400" spc="-70" dirty="0">
                <a:latin typeface="Trueno" panose="00000500000000000000" pitchFamily="50" charset="0"/>
                <a:cs typeface="Georgia"/>
              </a:rPr>
              <a:t> </a:t>
            </a:r>
            <a:r>
              <a:rPr sz="1400" spc="-5" dirty="0">
                <a:latin typeface="Trueno" panose="00000500000000000000" pitchFamily="50" charset="0"/>
                <a:cs typeface="Georgia"/>
              </a:rPr>
              <a:t>some</a:t>
            </a:r>
            <a:r>
              <a:rPr sz="1400" spc="-65" dirty="0">
                <a:latin typeface="Trueno" panose="00000500000000000000" pitchFamily="50" charset="0"/>
                <a:cs typeface="Georgia"/>
              </a:rPr>
              <a:t> </a:t>
            </a:r>
            <a:r>
              <a:rPr sz="1400" spc="-5" dirty="0">
                <a:latin typeface="Trueno" panose="00000500000000000000" pitchFamily="50" charset="0"/>
                <a:cs typeface="Georgia"/>
              </a:rPr>
              <a:t>regions,</a:t>
            </a:r>
            <a:r>
              <a:rPr sz="1400" spc="-65" dirty="0">
                <a:latin typeface="Trueno" panose="00000500000000000000" pitchFamily="50" charset="0"/>
                <a:cs typeface="Georgia"/>
              </a:rPr>
              <a:t> </a:t>
            </a:r>
            <a:r>
              <a:rPr sz="1400" dirty="0">
                <a:latin typeface="Trueno" panose="00000500000000000000" pitchFamily="50" charset="0"/>
                <a:cs typeface="Georgia"/>
              </a:rPr>
              <a:t>a</a:t>
            </a:r>
            <a:r>
              <a:rPr sz="1400" spc="-65" dirty="0">
                <a:latin typeface="Trueno" panose="00000500000000000000" pitchFamily="50" charset="0"/>
                <a:cs typeface="Georgia"/>
              </a:rPr>
              <a:t> </a:t>
            </a:r>
            <a:r>
              <a:rPr sz="1400" spc="-5" dirty="0">
                <a:latin typeface="Trueno" panose="00000500000000000000" pitchFamily="50" charset="0"/>
                <a:cs typeface="Georgia"/>
              </a:rPr>
              <a:t>Certificate</a:t>
            </a:r>
            <a:r>
              <a:rPr sz="1400" spc="-65" dirty="0">
                <a:latin typeface="Trueno" panose="00000500000000000000" pitchFamily="50" charset="0"/>
                <a:cs typeface="Georgia"/>
              </a:rPr>
              <a:t> </a:t>
            </a:r>
            <a:r>
              <a:rPr sz="1400" spc="-5" dirty="0">
                <a:latin typeface="Trueno" panose="00000500000000000000" pitchFamily="50" charset="0"/>
                <a:cs typeface="Georgia"/>
              </a:rPr>
              <a:t>of</a:t>
            </a:r>
            <a:r>
              <a:rPr sz="1400" spc="-65" dirty="0">
                <a:latin typeface="Trueno" panose="00000500000000000000" pitchFamily="50" charset="0"/>
                <a:cs typeface="Georgia"/>
              </a:rPr>
              <a:t> </a:t>
            </a:r>
            <a:r>
              <a:rPr sz="1400" spc="-5" dirty="0">
                <a:latin typeface="Trueno" panose="00000500000000000000" pitchFamily="50" charset="0"/>
                <a:cs typeface="Georgia"/>
              </a:rPr>
              <a:t>Worthiness</a:t>
            </a:r>
            <a:r>
              <a:rPr sz="1400" spc="-65" dirty="0">
                <a:latin typeface="Trueno" panose="00000500000000000000" pitchFamily="50" charset="0"/>
                <a:cs typeface="Georgia"/>
              </a:rPr>
              <a:t> </a:t>
            </a:r>
            <a:r>
              <a:rPr sz="1400" spc="-5" dirty="0">
                <a:latin typeface="Trueno" panose="00000500000000000000" pitchFamily="50" charset="0"/>
                <a:cs typeface="Georgia"/>
              </a:rPr>
              <a:t>(</a:t>
            </a:r>
            <a:r>
              <a:rPr sz="1400" i="1" spc="-5" dirty="0">
                <a:latin typeface="Trueno" panose="00000500000000000000" pitchFamily="50" charset="0"/>
                <a:cs typeface="Georgia"/>
              </a:rPr>
              <a:t>Sertifikat</a:t>
            </a:r>
            <a:r>
              <a:rPr sz="1400" i="1" spc="-65" dirty="0">
                <a:latin typeface="Trueno" panose="00000500000000000000" pitchFamily="50" charset="0"/>
                <a:cs typeface="Georgia"/>
              </a:rPr>
              <a:t> </a:t>
            </a:r>
            <a:r>
              <a:rPr sz="1400" i="1" spc="-5" dirty="0">
                <a:latin typeface="Trueno" panose="00000500000000000000" pitchFamily="50" charset="0"/>
                <a:cs typeface="Georgia"/>
              </a:rPr>
              <a:t>Laik</a:t>
            </a:r>
            <a:r>
              <a:rPr sz="1400" i="1" spc="-65" dirty="0">
                <a:latin typeface="Trueno" panose="00000500000000000000" pitchFamily="50" charset="0"/>
                <a:cs typeface="Georgia"/>
              </a:rPr>
              <a:t> </a:t>
            </a:r>
            <a:r>
              <a:rPr sz="1400" i="1" spc="-5" dirty="0">
                <a:latin typeface="Trueno" panose="00000500000000000000" pitchFamily="50" charset="0"/>
                <a:cs typeface="Georgia"/>
              </a:rPr>
              <a:t>Fungsi</a:t>
            </a:r>
            <a:r>
              <a:rPr sz="1400" spc="-5" dirty="0">
                <a:latin typeface="Trueno" panose="00000500000000000000" pitchFamily="50" charset="0"/>
                <a:cs typeface="Georgia"/>
              </a:rPr>
              <a:t>)</a:t>
            </a:r>
            <a:r>
              <a:rPr sz="1400" spc="-70" dirty="0">
                <a:latin typeface="Trueno" panose="00000500000000000000" pitchFamily="50" charset="0"/>
                <a:cs typeface="Georgia"/>
              </a:rPr>
              <a:t> </a:t>
            </a:r>
            <a:r>
              <a:rPr sz="1400" spc="-5" dirty="0">
                <a:latin typeface="Trueno" panose="00000500000000000000" pitchFamily="50" charset="0"/>
                <a:cs typeface="Georgia"/>
              </a:rPr>
              <a:t>is</a:t>
            </a:r>
            <a:r>
              <a:rPr sz="1400" spc="-65" dirty="0">
                <a:latin typeface="Trueno" panose="00000500000000000000" pitchFamily="50" charset="0"/>
                <a:cs typeface="Georgia"/>
              </a:rPr>
              <a:t> </a:t>
            </a:r>
            <a:r>
              <a:rPr sz="1400" spc="-5" dirty="0">
                <a:latin typeface="Trueno" panose="00000500000000000000" pitchFamily="50" charset="0"/>
                <a:cs typeface="Georgia"/>
              </a:rPr>
              <a:t>required</a:t>
            </a:r>
            <a:r>
              <a:rPr sz="1400" spc="-65" dirty="0">
                <a:latin typeface="Trueno" panose="00000500000000000000" pitchFamily="50" charset="0"/>
                <a:cs typeface="Georgia"/>
              </a:rPr>
              <a:t> </a:t>
            </a:r>
            <a:r>
              <a:rPr sz="1400" spc="-5" dirty="0">
                <a:latin typeface="Trueno" panose="00000500000000000000" pitchFamily="50" charset="0"/>
                <a:cs typeface="Georgia"/>
              </a:rPr>
              <a:t>after</a:t>
            </a:r>
            <a:r>
              <a:rPr sz="1400" spc="-65" dirty="0">
                <a:latin typeface="Trueno" panose="00000500000000000000" pitchFamily="50" charset="0"/>
                <a:cs typeface="Georgia"/>
              </a:rPr>
              <a:t> </a:t>
            </a:r>
            <a:r>
              <a:rPr sz="1400" spc="-5" dirty="0">
                <a:latin typeface="Trueno" panose="00000500000000000000" pitchFamily="50" charset="0"/>
                <a:cs typeface="Georgia"/>
              </a:rPr>
              <a:t>the</a:t>
            </a:r>
            <a:r>
              <a:rPr sz="1400" spc="-65" dirty="0">
                <a:latin typeface="Trueno" panose="00000500000000000000" pitchFamily="50" charset="0"/>
                <a:cs typeface="Georgia"/>
              </a:rPr>
              <a:t> </a:t>
            </a:r>
            <a:r>
              <a:rPr sz="1400" spc="-5" dirty="0">
                <a:latin typeface="Trueno" panose="00000500000000000000" pitchFamily="50" charset="0"/>
                <a:cs typeface="Georgia"/>
              </a:rPr>
              <a:t>completion</a:t>
            </a:r>
            <a:r>
              <a:rPr sz="1400" spc="-65" dirty="0">
                <a:latin typeface="Trueno" panose="00000500000000000000" pitchFamily="50" charset="0"/>
                <a:cs typeface="Georgia"/>
              </a:rPr>
              <a:t> </a:t>
            </a:r>
            <a:r>
              <a:rPr sz="1400" spc="-5" dirty="0">
                <a:latin typeface="Trueno" panose="00000500000000000000" pitchFamily="50" charset="0"/>
                <a:cs typeface="Georgia"/>
              </a:rPr>
              <a:t>of</a:t>
            </a:r>
            <a:r>
              <a:rPr sz="1400" spc="-65" dirty="0">
                <a:latin typeface="Trueno" panose="00000500000000000000" pitchFamily="50" charset="0"/>
                <a:cs typeface="Georgia"/>
              </a:rPr>
              <a:t> </a:t>
            </a:r>
            <a:r>
              <a:rPr sz="1400" spc="-5" dirty="0">
                <a:latin typeface="Trueno" panose="00000500000000000000" pitchFamily="50" charset="0"/>
                <a:cs typeface="Georgia"/>
              </a:rPr>
              <a:t>construction.</a:t>
            </a:r>
            <a:endParaRPr sz="1400" dirty="0">
              <a:latin typeface="Trueno" panose="00000500000000000000" pitchFamily="50" charset="0"/>
              <a:cs typeface="Georgia"/>
            </a:endParaRPr>
          </a:p>
          <a:p>
            <a:pPr marL="12700" marR="12065" algn="just">
              <a:lnSpc>
                <a:spcPct val="114599"/>
              </a:lnSpc>
            </a:pPr>
            <a:r>
              <a:rPr sz="1400" spc="-5" dirty="0">
                <a:latin typeface="Trueno" panose="00000500000000000000" pitchFamily="50" charset="0"/>
                <a:cs typeface="Georgia"/>
              </a:rPr>
              <a:t>The regional government may also impose periodical reporting requirements and conduct periodical inspections to  monitor the facility/building being</a:t>
            </a:r>
            <a:r>
              <a:rPr sz="1400" spc="-10" dirty="0">
                <a:latin typeface="Trueno" panose="00000500000000000000" pitchFamily="50" charset="0"/>
                <a:cs typeface="Georgia"/>
              </a:rPr>
              <a:t> </a:t>
            </a:r>
            <a:r>
              <a:rPr sz="1400" spc="-5" dirty="0">
                <a:latin typeface="Trueno" panose="00000500000000000000" pitchFamily="50" charset="0"/>
                <a:cs typeface="Georgia"/>
              </a:rPr>
              <a:t>constructed.</a:t>
            </a:r>
            <a:endParaRPr sz="1400" dirty="0">
              <a:latin typeface="Trueno" panose="00000500000000000000" pitchFamily="50" charset="0"/>
              <a:cs typeface="Georgia"/>
            </a:endParaRPr>
          </a:p>
        </p:txBody>
      </p:sp>
      <p:sp>
        <p:nvSpPr>
          <p:cNvPr id="5" name="Rectangle 4"/>
          <p:cNvSpPr/>
          <p:nvPr/>
        </p:nvSpPr>
        <p:spPr>
          <a:xfrm>
            <a:off x="0" y="861004"/>
            <a:ext cx="2622176" cy="1200329"/>
          </a:xfrm>
          <a:prstGeom prst="rect">
            <a:avLst/>
          </a:prstGeom>
          <a:solidFill>
            <a:schemeClr val="bg1">
              <a:lumMod val="85000"/>
            </a:schemeClr>
          </a:solidFill>
        </p:spPr>
        <p:txBody>
          <a:bodyPr wrap="square">
            <a:spAutoFit/>
          </a:bodyPr>
          <a:lstStyle/>
          <a:p>
            <a:pPr marL="387350">
              <a:lnSpc>
                <a:spcPct val="100000"/>
              </a:lnSpc>
            </a:pPr>
            <a:r>
              <a:rPr lang="en-US" spc="-5" dirty="0">
                <a:latin typeface="Trueno" panose="00000500000000000000" pitchFamily="50" charset="0"/>
                <a:cs typeface="Georgia"/>
              </a:rPr>
              <a:t>What </a:t>
            </a:r>
            <a:r>
              <a:rPr lang="en-US" spc="-5" dirty="0" smtClean="0">
                <a:latin typeface="Trueno" panose="00000500000000000000" pitchFamily="50" charset="0"/>
                <a:cs typeface="Georgia"/>
              </a:rPr>
              <a:t>licenses </a:t>
            </a:r>
            <a:r>
              <a:rPr lang="en-US" spc="-5" dirty="0">
                <a:latin typeface="Trueno" panose="00000500000000000000" pitchFamily="50" charset="0"/>
                <a:cs typeface="Georgia"/>
              </a:rPr>
              <a:t>and other consents must </a:t>
            </a:r>
            <a:r>
              <a:rPr lang="en-US" dirty="0">
                <a:latin typeface="Trueno" panose="00000500000000000000" pitchFamily="50" charset="0"/>
                <a:cs typeface="Georgia"/>
              </a:rPr>
              <a:t>a </a:t>
            </a:r>
            <a:r>
              <a:rPr lang="en-US" spc="-5" dirty="0">
                <a:latin typeface="Trueno" panose="00000500000000000000" pitchFamily="50" charset="0"/>
                <a:cs typeface="Georgia"/>
              </a:rPr>
              <a:t>project</a:t>
            </a:r>
            <a:r>
              <a:rPr lang="en-US" spc="-15" dirty="0">
                <a:latin typeface="Trueno" panose="00000500000000000000" pitchFamily="50" charset="0"/>
                <a:cs typeface="Georgia"/>
              </a:rPr>
              <a:t> </a:t>
            </a:r>
            <a:r>
              <a:rPr lang="en-US" spc="-5" dirty="0">
                <a:latin typeface="Trueno" panose="00000500000000000000" pitchFamily="50" charset="0"/>
                <a:cs typeface="Georgia"/>
              </a:rPr>
              <a:t>obtain</a:t>
            </a:r>
            <a:r>
              <a:rPr lang="en-US" spc="-5" dirty="0" smtClean="0">
                <a:latin typeface="Trueno" panose="00000500000000000000" pitchFamily="50" charset="0"/>
                <a:cs typeface="Georgia"/>
              </a:rPr>
              <a:t>? (2)</a:t>
            </a:r>
            <a:endParaRPr lang="en-US" dirty="0">
              <a:latin typeface="Trueno" panose="00000500000000000000" pitchFamily="50" charset="0"/>
              <a:cs typeface="Georgia"/>
            </a:endParaRPr>
          </a:p>
        </p:txBody>
      </p:sp>
    </p:spTree>
    <p:extLst>
      <p:ext uri="{BB962C8B-B14F-4D97-AF65-F5344CB8AC3E}">
        <p14:creationId xmlns:p14="http://schemas.microsoft.com/office/powerpoint/2010/main" val="15026270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280196"/>
            <a:ext cx="2622176" cy="1477328"/>
          </a:xfrm>
          <a:prstGeom prst="rect">
            <a:avLst/>
          </a:prstGeom>
          <a:solidFill>
            <a:schemeClr val="bg1">
              <a:lumMod val="85000"/>
            </a:schemeClr>
          </a:solidFill>
        </p:spPr>
        <p:txBody>
          <a:bodyPr wrap="square">
            <a:spAutoFit/>
          </a:bodyPr>
          <a:lstStyle/>
          <a:p>
            <a:pPr marL="387350">
              <a:lnSpc>
                <a:spcPct val="100000"/>
              </a:lnSpc>
            </a:pPr>
            <a:r>
              <a:rPr lang="en-US" spc="-5" dirty="0">
                <a:latin typeface="Trueno" panose="00000500000000000000" pitchFamily="50" charset="0"/>
                <a:cs typeface="Georgia"/>
              </a:rPr>
              <a:t>What are the main requirements for hiring local and foreign</a:t>
            </a:r>
            <a:r>
              <a:rPr lang="en-US" spc="-10" dirty="0">
                <a:latin typeface="Trueno" panose="00000500000000000000" pitchFamily="50" charset="0"/>
                <a:cs typeface="Georgia"/>
              </a:rPr>
              <a:t> </a:t>
            </a:r>
            <a:r>
              <a:rPr lang="en-US" spc="-5" dirty="0">
                <a:latin typeface="Trueno" panose="00000500000000000000" pitchFamily="50" charset="0"/>
                <a:cs typeface="Georgia"/>
              </a:rPr>
              <a:t>workers?</a:t>
            </a:r>
            <a:endParaRPr lang="en-US" dirty="0">
              <a:latin typeface="Trueno" panose="00000500000000000000" pitchFamily="50" charset="0"/>
              <a:cs typeface="Georgia"/>
            </a:endParaRPr>
          </a:p>
        </p:txBody>
      </p:sp>
      <p:sp>
        <p:nvSpPr>
          <p:cNvPr id="3" name="Rectangle 2"/>
          <p:cNvSpPr/>
          <p:nvPr/>
        </p:nvSpPr>
        <p:spPr>
          <a:xfrm>
            <a:off x="2971799" y="228428"/>
            <a:ext cx="5674659" cy="6629572"/>
          </a:xfrm>
          <a:prstGeom prst="rect">
            <a:avLst/>
          </a:prstGeom>
        </p:spPr>
        <p:txBody>
          <a:bodyPr wrap="square">
            <a:spAutoFit/>
          </a:bodyPr>
          <a:lstStyle/>
          <a:p>
            <a:pPr marL="12700" algn="just">
              <a:lnSpc>
                <a:spcPct val="100000"/>
              </a:lnSpc>
            </a:pPr>
            <a:r>
              <a:rPr lang="en-US" sz="1400" b="1" spc="-5" dirty="0">
                <a:solidFill>
                  <a:srgbClr val="212121"/>
                </a:solidFill>
                <a:latin typeface="Trueno" panose="00000500000000000000" pitchFamily="50" charset="0"/>
                <a:cs typeface="Georgia"/>
              </a:rPr>
              <a:t>Local</a:t>
            </a:r>
            <a:r>
              <a:rPr lang="en-US" sz="1400" b="1" spc="-10" dirty="0">
                <a:solidFill>
                  <a:srgbClr val="212121"/>
                </a:solidFill>
                <a:latin typeface="Trueno" panose="00000500000000000000" pitchFamily="50" charset="0"/>
                <a:cs typeface="Georgia"/>
              </a:rPr>
              <a:t> </a:t>
            </a:r>
            <a:r>
              <a:rPr lang="en-US" sz="1400" b="1" spc="-5" dirty="0">
                <a:solidFill>
                  <a:srgbClr val="212121"/>
                </a:solidFill>
                <a:latin typeface="Trueno" panose="00000500000000000000" pitchFamily="50" charset="0"/>
                <a:cs typeface="Georgia"/>
              </a:rPr>
              <a:t>workers</a:t>
            </a:r>
            <a:endParaRPr lang="en-US" sz="1400" dirty="0">
              <a:latin typeface="Trueno" panose="00000500000000000000" pitchFamily="50" charset="0"/>
              <a:cs typeface="Georgia"/>
            </a:endParaRPr>
          </a:p>
          <a:p>
            <a:pPr marL="12700" algn="just">
              <a:lnSpc>
                <a:spcPct val="100000"/>
              </a:lnSpc>
              <a:spcBef>
                <a:spcPts val="90"/>
              </a:spcBef>
            </a:pPr>
            <a:r>
              <a:rPr lang="en-US" sz="1400" spc="-5" dirty="0">
                <a:latin typeface="Trueno" panose="00000500000000000000" pitchFamily="50" charset="0"/>
                <a:cs typeface="Georgia"/>
              </a:rPr>
              <a:t>Local</a:t>
            </a:r>
            <a:r>
              <a:rPr lang="en-US" sz="1400" spc="75" dirty="0">
                <a:latin typeface="Trueno" panose="00000500000000000000" pitchFamily="50" charset="0"/>
                <a:cs typeface="Georgia"/>
              </a:rPr>
              <a:t> </a:t>
            </a:r>
            <a:r>
              <a:rPr lang="en-US" sz="1400" spc="-5" dirty="0">
                <a:latin typeface="Trueno" panose="00000500000000000000" pitchFamily="50" charset="0"/>
                <a:cs typeface="Georgia"/>
              </a:rPr>
              <a:t>workers</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can</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be</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employed</a:t>
            </a:r>
            <a:r>
              <a:rPr lang="en-US" sz="1400" spc="75" dirty="0">
                <a:latin typeface="Trueno" panose="00000500000000000000" pitchFamily="50" charset="0"/>
                <a:cs typeface="Georgia"/>
              </a:rPr>
              <a:t> </a:t>
            </a:r>
            <a:r>
              <a:rPr lang="en-US" sz="1400" spc="-5" dirty="0">
                <a:latin typeface="Trueno" panose="00000500000000000000" pitchFamily="50" charset="0"/>
                <a:cs typeface="Georgia"/>
              </a:rPr>
              <a:t>on</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the</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basis</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of</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either</a:t>
            </a:r>
            <a:r>
              <a:rPr lang="en-US" sz="1400" spc="75" dirty="0">
                <a:latin typeface="Trueno" panose="00000500000000000000" pitchFamily="50" charset="0"/>
                <a:cs typeface="Georgia"/>
              </a:rPr>
              <a:t> </a:t>
            </a:r>
            <a:r>
              <a:rPr lang="en-US" sz="1400" dirty="0">
                <a:latin typeface="Trueno" panose="00000500000000000000" pitchFamily="50" charset="0"/>
                <a:cs typeface="Georgia"/>
              </a:rPr>
              <a:t>a</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fixed-term</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employment</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agreement</a:t>
            </a:r>
            <a:r>
              <a:rPr lang="en-US" sz="1400" spc="75" dirty="0">
                <a:latin typeface="Trueno" panose="00000500000000000000" pitchFamily="50" charset="0"/>
                <a:cs typeface="Georgia"/>
              </a:rPr>
              <a:t> </a:t>
            </a:r>
            <a:r>
              <a:rPr lang="en-US" sz="1400" spc="-5" dirty="0">
                <a:latin typeface="Trueno" panose="00000500000000000000" pitchFamily="50" charset="0"/>
                <a:cs typeface="Georgia"/>
              </a:rPr>
              <a:t>or</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an</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indefinite</a:t>
            </a:r>
            <a:r>
              <a:rPr lang="en-US" sz="1400" spc="80" dirty="0">
                <a:latin typeface="Trueno" panose="00000500000000000000" pitchFamily="50" charset="0"/>
                <a:cs typeface="Georgia"/>
              </a:rPr>
              <a:t> </a:t>
            </a:r>
            <a:r>
              <a:rPr lang="en-US" sz="1400" spc="-5" dirty="0">
                <a:latin typeface="Trueno" panose="00000500000000000000" pitchFamily="50" charset="0"/>
                <a:cs typeface="Georgia"/>
              </a:rPr>
              <a:t>term</a:t>
            </a:r>
            <a:endParaRPr lang="en-US" sz="1400" dirty="0">
              <a:latin typeface="Trueno" panose="00000500000000000000" pitchFamily="50" charset="0"/>
              <a:cs typeface="Georgia"/>
            </a:endParaRPr>
          </a:p>
          <a:p>
            <a:pPr marL="12700" algn="just">
              <a:lnSpc>
                <a:spcPct val="100000"/>
              </a:lnSpc>
              <a:spcBef>
                <a:spcPts val="175"/>
              </a:spcBef>
            </a:pPr>
            <a:r>
              <a:rPr lang="en-US" sz="1400" spc="-5" dirty="0">
                <a:latin typeface="Trueno" panose="00000500000000000000" pitchFamily="50" charset="0"/>
                <a:cs typeface="Georgia"/>
              </a:rPr>
              <a:t>employment agreement. For </a:t>
            </a:r>
            <a:r>
              <a:rPr lang="en-US" sz="1400" dirty="0">
                <a:latin typeface="Trueno" panose="00000500000000000000" pitchFamily="50" charset="0"/>
                <a:cs typeface="Georgia"/>
              </a:rPr>
              <a:t>a </a:t>
            </a:r>
            <a:r>
              <a:rPr lang="en-US" sz="1400" spc="-5" dirty="0">
                <a:latin typeface="Trueno" panose="00000500000000000000" pitchFamily="50" charset="0"/>
                <a:cs typeface="Georgia"/>
              </a:rPr>
              <a:t>fixed-term employment agreement, the period of work may be based on</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either:</a:t>
            </a:r>
            <a:endParaRPr lang="en-US" sz="1400" dirty="0">
              <a:latin typeface="Trueno" panose="00000500000000000000" pitchFamily="50" charset="0"/>
              <a:cs typeface="Georgia"/>
            </a:endParaRPr>
          </a:p>
          <a:p>
            <a:pPr>
              <a:lnSpc>
                <a:spcPct val="100000"/>
              </a:lnSpc>
              <a:spcBef>
                <a:spcPts val="55"/>
              </a:spcBef>
            </a:pPr>
            <a:endParaRPr lang="en-US" sz="1400" dirty="0">
              <a:latin typeface="Trueno" panose="00000500000000000000" pitchFamily="50" charset="0"/>
              <a:cs typeface="Times New Roman"/>
            </a:endParaRPr>
          </a:p>
          <a:p>
            <a:pPr marL="317500" indent="-304800" algn="just">
              <a:lnSpc>
                <a:spcPct val="100000"/>
              </a:lnSpc>
              <a:buChar char="•"/>
              <a:tabLst>
                <a:tab pos="317500" algn="l"/>
              </a:tabLst>
            </a:pPr>
            <a:r>
              <a:rPr lang="en-US" sz="1400" dirty="0">
                <a:latin typeface="Trueno" panose="00000500000000000000" pitchFamily="50" charset="0"/>
                <a:cs typeface="Georgia"/>
              </a:rPr>
              <a:t>A </a:t>
            </a:r>
            <a:r>
              <a:rPr lang="en-US" sz="1400" spc="-5" dirty="0">
                <a:latin typeface="Trueno" panose="00000500000000000000" pitchFamily="50" charset="0"/>
                <a:cs typeface="Georgia"/>
              </a:rPr>
              <a:t>certain specified time</a:t>
            </a:r>
            <a:r>
              <a:rPr lang="en-US" sz="1400" spc="-15" dirty="0">
                <a:latin typeface="Trueno" panose="00000500000000000000" pitchFamily="50" charset="0"/>
                <a:cs typeface="Georgia"/>
              </a:rPr>
              <a:t> </a:t>
            </a:r>
            <a:r>
              <a:rPr lang="en-US" sz="1400" spc="-5" dirty="0">
                <a:latin typeface="Trueno" panose="00000500000000000000" pitchFamily="50" charset="0"/>
                <a:cs typeface="Georgia"/>
              </a:rPr>
              <a:t>period.</a:t>
            </a:r>
            <a:endParaRPr lang="en-US" sz="1400" dirty="0">
              <a:latin typeface="Trueno" panose="00000500000000000000" pitchFamily="50" charset="0"/>
              <a:cs typeface="Georgia"/>
            </a:endParaRPr>
          </a:p>
          <a:p>
            <a:pPr marL="317500" indent="-304800" algn="just">
              <a:lnSpc>
                <a:spcPct val="100000"/>
              </a:lnSpc>
              <a:spcBef>
                <a:spcPts val="775"/>
              </a:spcBef>
              <a:buChar char="•"/>
              <a:tabLst>
                <a:tab pos="317500" algn="l"/>
              </a:tabLst>
            </a:pPr>
            <a:r>
              <a:rPr lang="en-US" sz="1400" spc="-5" dirty="0">
                <a:latin typeface="Trueno" panose="00000500000000000000" pitchFamily="50" charset="0"/>
                <a:cs typeface="Georgia"/>
              </a:rPr>
              <a:t>The completion of certain</a:t>
            </a:r>
            <a:r>
              <a:rPr lang="en-US" sz="1400" spc="-10" dirty="0">
                <a:latin typeface="Trueno" panose="00000500000000000000" pitchFamily="50" charset="0"/>
                <a:cs typeface="Georgia"/>
              </a:rPr>
              <a:t> </a:t>
            </a:r>
            <a:r>
              <a:rPr lang="en-US" sz="1400" spc="-5" dirty="0">
                <a:latin typeface="Trueno" panose="00000500000000000000" pitchFamily="50" charset="0"/>
                <a:cs typeface="Georgia"/>
              </a:rPr>
              <a:t>works.</a:t>
            </a:r>
            <a:endParaRPr lang="en-US" sz="1400" dirty="0">
              <a:latin typeface="Trueno" panose="00000500000000000000" pitchFamily="50" charset="0"/>
              <a:cs typeface="Georgia"/>
            </a:endParaRPr>
          </a:p>
          <a:p>
            <a:pPr>
              <a:lnSpc>
                <a:spcPct val="100000"/>
              </a:lnSpc>
            </a:pPr>
            <a:endParaRPr lang="en-US" sz="1400" dirty="0">
              <a:latin typeface="Trueno" panose="00000500000000000000" pitchFamily="50" charset="0"/>
              <a:cs typeface="Times New Roman"/>
            </a:endParaRPr>
          </a:p>
          <a:p>
            <a:pPr marL="12700" algn="just">
              <a:lnSpc>
                <a:spcPct val="100000"/>
              </a:lnSpc>
              <a:spcBef>
                <a:spcPts val="919"/>
              </a:spcBef>
            </a:pPr>
            <a:r>
              <a:rPr lang="en-US" sz="1400" b="1" spc="-5" dirty="0">
                <a:solidFill>
                  <a:srgbClr val="212121"/>
                </a:solidFill>
                <a:latin typeface="Trueno" panose="00000500000000000000" pitchFamily="50" charset="0"/>
                <a:cs typeface="Georgia"/>
              </a:rPr>
              <a:t>Foreign</a:t>
            </a:r>
            <a:r>
              <a:rPr lang="en-US" sz="1400" b="1" spc="-10" dirty="0">
                <a:solidFill>
                  <a:srgbClr val="212121"/>
                </a:solidFill>
                <a:latin typeface="Trueno" panose="00000500000000000000" pitchFamily="50" charset="0"/>
                <a:cs typeface="Georgia"/>
              </a:rPr>
              <a:t> </a:t>
            </a:r>
            <a:r>
              <a:rPr lang="en-US" sz="1400" b="1" spc="-5" dirty="0">
                <a:solidFill>
                  <a:srgbClr val="212121"/>
                </a:solidFill>
                <a:latin typeface="Trueno" panose="00000500000000000000" pitchFamily="50" charset="0"/>
                <a:cs typeface="Georgia"/>
              </a:rPr>
              <a:t>workers</a:t>
            </a:r>
            <a:endParaRPr lang="en-US" sz="1400" dirty="0">
              <a:latin typeface="Trueno" panose="00000500000000000000" pitchFamily="50" charset="0"/>
              <a:cs typeface="Georgia"/>
            </a:endParaRPr>
          </a:p>
          <a:p>
            <a:pPr marL="12700" algn="just">
              <a:lnSpc>
                <a:spcPct val="100000"/>
              </a:lnSpc>
              <a:spcBef>
                <a:spcPts val="90"/>
              </a:spcBef>
            </a:pPr>
            <a:r>
              <a:rPr lang="en-US" sz="1400" spc="-5" dirty="0">
                <a:latin typeface="Trueno" panose="00000500000000000000" pitchFamily="50" charset="0"/>
                <a:cs typeface="Georgia"/>
              </a:rPr>
              <a:t>An</a:t>
            </a:r>
            <a:r>
              <a:rPr lang="en-US" sz="1400" spc="15" dirty="0">
                <a:latin typeface="Trueno" panose="00000500000000000000" pitchFamily="50" charset="0"/>
                <a:cs typeface="Georgia"/>
              </a:rPr>
              <a:t> </a:t>
            </a:r>
            <a:r>
              <a:rPr lang="en-US" sz="1400" spc="-5" dirty="0">
                <a:latin typeface="Trueno" panose="00000500000000000000" pitchFamily="50" charset="0"/>
                <a:cs typeface="Georgia"/>
              </a:rPr>
              <a:t>employer</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who</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employs</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foreign</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nationals</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must</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obtain</a:t>
            </a:r>
            <a:r>
              <a:rPr lang="en-US" sz="1400" spc="25" dirty="0">
                <a:latin typeface="Trueno" panose="00000500000000000000" pitchFamily="50" charset="0"/>
                <a:cs typeface="Georgia"/>
              </a:rPr>
              <a:t> </a:t>
            </a:r>
            <a:r>
              <a:rPr lang="en-US" sz="1400" dirty="0">
                <a:latin typeface="Trueno" panose="00000500000000000000" pitchFamily="50" charset="0"/>
                <a:cs typeface="Georgia"/>
              </a:rPr>
              <a:t>a</a:t>
            </a:r>
            <a:r>
              <a:rPr lang="en-US" sz="1400" spc="15" dirty="0">
                <a:latin typeface="Trueno" panose="00000500000000000000" pitchFamily="50" charset="0"/>
                <a:cs typeface="Georgia"/>
              </a:rPr>
              <a:t> </a:t>
            </a:r>
            <a:r>
              <a:rPr lang="en-US" sz="1400" spc="-5" dirty="0">
                <a:latin typeface="Trueno" panose="00000500000000000000" pitchFamily="50" charset="0"/>
                <a:cs typeface="Georgia"/>
              </a:rPr>
              <a:t>work</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permit</a:t>
            </a:r>
            <a:r>
              <a:rPr lang="en-US" sz="1400" spc="20" dirty="0">
                <a:latin typeface="Trueno" panose="00000500000000000000" pitchFamily="50" charset="0"/>
                <a:cs typeface="Georgia"/>
              </a:rPr>
              <a:t> </a:t>
            </a:r>
            <a:r>
              <a:rPr lang="en-US" sz="1400" dirty="0">
                <a:latin typeface="Trueno" panose="00000500000000000000" pitchFamily="50" charset="0"/>
                <a:cs typeface="Georgia"/>
              </a:rPr>
              <a:t>(</a:t>
            </a:r>
            <a:r>
              <a:rPr lang="en-US" sz="1400" i="1" dirty="0" err="1">
                <a:latin typeface="Trueno" panose="00000500000000000000" pitchFamily="50" charset="0"/>
                <a:cs typeface="Georgia"/>
              </a:rPr>
              <a:t>Izin</a:t>
            </a:r>
            <a:r>
              <a:rPr lang="en-US" sz="1400" i="1" spc="20" dirty="0">
                <a:latin typeface="Trueno" panose="00000500000000000000" pitchFamily="50" charset="0"/>
                <a:cs typeface="Georgia"/>
              </a:rPr>
              <a:t> </a:t>
            </a:r>
            <a:r>
              <a:rPr lang="en-US" sz="1400" i="1" spc="-5" dirty="0" err="1">
                <a:latin typeface="Trueno" panose="00000500000000000000" pitchFamily="50" charset="0"/>
                <a:cs typeface="Georgia"/>
              </a:rPr>
              <a:t>Menggunakan</a:t>
            </a:r>
            <a:r>
              <a:rPr lang="en-US" sz="1400" i="1" spc="20" dirty="0">
                <a:latin typeface="Trueno" panose="00000500000000000000" pitchFamily="50" charset="0"/>
                <a:cs typeface="Georgia"/>
              </a:rPr>
              <a:t> </a:t>
            </a:r>
            <a:r>
              <a:rPr lang="en-US" sz="1400" i="1" spc="-5" dirty="0" err="1">
                <a:latin typeface="Trueno" panose="00000500000000000000" pitchFamily="50" charset="0"/>
                <a:cs typeface="Georgia"/>
              </a:rPr>
              <a:t>Tenaga</a:t>
            </a:r>
            <a:r>
              <a:rPr lang="en-US" sz="1400" i="1" spc="20" dirty="0">
                <a:latin typeface="Trueno" panose="00000500000000000000" pitchFamily="50" charset="0"/>
                <a:cs typeface="Georgia"/>
              </a:rPr>
              <a:t> </a:t>
            </a:r>
            <a:r>
              <a:rPr lang="en-US" sz="1400" i="1" spc="-5" dirty="0" err="1">
                <a:latin typeface="Trueno" panose="00000500000000000000" pitchFamily="50" charset="0"/>
                <a:cs typeface="Georgia"/>
              </a:rPr>
              <a:t>Kerja</a:t>
            </a:r>
            <a:r>
              <a:rPr lang="en-US" sz="1400" i="1" spc="20" dirty="0">
                <a:latin typeface="Trueno" panose="00000500000000000000" pitchFamily="50" charset="0"/>
                <a:cs typeface="Georgia"/>
              </a:rPr>
              <a:t> </a:t>
            </a:r>
            <a:r>
              <a:rPr lang="en-US" sz="1400" i="1" spc="-5" dirty="0" err="1">
                <a:latin typeface="Trueno" panose="00000500000000000000" pitchFamily="50" charset="0"/>
                <a:cs typeface="Georgia"/>
              </a:rPr>
              <a:t>Asing</a:t>
            </a:r>
            <a:r>
              <a:rPr lang="en-US" sz="1400" spc="-5" dirty="0">
                <a:latin typeface="Trueno" panose="00000500000000000000" pitchFamily="50" charset="0"/>
                <a:cs typeface="Georgia"/>
              </a:rPr>
              <a:t>)</a:t>
            </a:r>
            <a:endParaRPr lang="en-US" sz="1400" dirty="0">
              <a:latin typeface="Trueno" panose="00000500000000000000" pitchFamily="50" charset="0"/>
              <a:cs typeface="Georgia"/>
            </a:endParaRPr>
          </a:p>
          <a:p>
            <a:pPr marL="12700" marR="6350" algn="just">
              <a:lnSpc>
                <a:spcPct val="114599"/>
              </a:lnSpc>
            </a:pPr>
            <a:r>
              <a:rPr lang="en-US" sz="1400" dirty="0">
                <a:latin typeface="Trueno" panose="00000500000000000000" pitchFamily="50" charset="0"/>
                <a:cs typeface="Georgia"/>
              </a:rPr>
              <a:t>(IMTA) </a:t>
            </a:r>
            <a:r>
              <a:rPr lang="en-US" sz="1400" spc="-5" dirty="0">
                <a:latin typeface="Trueno" panose="00000500000000000000" pitchFamily="50" charset="0"/>
                <a:cs typeface="Georgia"/>
              </a:rPr>
              <a:t>from the Ministry of Manpower </a:t>
            </a:r>
            <a:r>
              <a:rPr lang="en-US" sz="1400" dirty="0">
                <a:latin typeface="Trueno" panose="00000500000000000000" pitchFamily="50" charset="0"/>
                <a:cs typeface="Georgia"/>
              </a:rPr>
              <a:t>(MOM) </a:t>
            </a:r>
            <a:r>
              <a:rPr lang="en-US" sz="1400" spc="-5" dirty="0">
                <a:latin typeface="Trueno" panose="00000500000000000000" pitchFamily="50" charset="0"/>
                <a:cs typeface="Georgia"/>
              </a:rPr>
              <a:t>to allow the foreign nationals to work in Indonesia. To obtain an  IMTA, the employer must prepare </a:t>
            </a:r>
            <a:r>
              <a:rPr lang="en-US" sz="1400" dirty="0">
                <a:latin typeface="Trueno" panose="00000500000000000000" pitchFamily="50" charset="0"/>
                <a:cs typeface="Georgia"/>
              </a:rPr>
              <a:t>a </a:t>
            </a:r>
            <a:r>
              <a:rPr lang="en-US" sz="1400" spc="-5" dirty="0">
                <a:latin typeface="Trueno" panose="00000500000000000000" pitchFamily="50" charset="0"/>
                <a:cs typeface="Georgia"/>
              </a:rPr>
              <a:t>Plan for the </a:t>
            </a:r>
            <a:r>
              <a:rPr lang="en-US" sz="1400" spc="-5" dirty="0" err="1">
                <a:latin typeface="Trueno" panose="00000500000000000000" pitchFamily="50" charset="0"/>
                <a:cs typeface="Georgia"/>
              </a:rPr>
              <a:t>Utilisation</a:t>
            </a:r>
            <a:r>
              <a:rPr lang="en-US" sz="1400" spc="-5" dirty="0">
                <a:latin typeface="Trueno" panose="00000500000000000000" pitchFamily="50" charset="0"/>
                <a:cs typeface="Georgia"/>
              </a:rPr>
              <a:t> of Foreign Workers (</a:t>
            </a:r>
            <a:r>
              <a:rPr lang="en-US" sz="1400" i="1" spc="-5" dirty="0" err="1">
                <a:latin typeface="Trueno" panose="00000500000000000000" pitchFamily="50" charset="0"/>
                <a:cs typeface="Georgia"/>
              </a:rPr>
              <a:t>Rencana</a:t>
            </a:r>
            <a:r>
              <a:rPr lang="en-US" sz="1400" i="1" spc="-5" dirty="0">
                <a:latin typeface="Trueno" panose="00000500000000000000" pitchFamily="50" charset="0"/>
                <a:cs typeface="Georgia"/>
              </a:rPr>
              <a:t> </a:t>
            </a:r>
            <a:r>
              <a:rPr lang="en-US" sz="1400" i="1" spc="-5" dirty="0" err="1">
                <a:latin typeface="Trueno" panose="00000500000000000000" pitchFamily="50" charset="0"/>
                <a:cs typeface="Georgia"/>
              </a:rPr>
              <a:t>Penggunaan</a:t>
            </a:r>
            <a:r>
              <a:rPr lang="en-US" sz="1400" i="1" spc="-5" dirty="0">
                <a:latin typeface="Trueno" panose="00000500000000000000" pitchFamily="50" charset="0"/>
                <a:cs typeface="Georgia"/>
              </a:rPr>
              <a:t> </a:t>
            </a:r>
            <a:r>
              <a:rPr lang="en-US" sz="1400" i="1" spc="-5" dirty="0" err="1">
                <a:latin typeface="Trueno" panose="00000500000000000000" pitchFamily="50" charset="0"/>
                <a:cs typeface="Georgia"/>
              </a:rPr>
              <a:t>Tenaga</a:t>
            </a:r>
            <a:r>
              <a:rPr lang="en-US" sz="1400" i="1" spc="-5" dirty="0">
                <a:latin typeface="Trueno" panose="00000500000000000000" pitchFamily="50" charset="0"/>
                <a:cs typeface="Georgia"/>
              </a:rPr>
              <a:t>  </a:t>
            </a:r>
            <a:r>
              <a:rPr lang="en-US" sz="1400" i="1" spc="-5" dirty="0" err="1">
                <a:latin typeface="Trueno" panose="00000500000000000000" pitchFamily="50" charset="0"/>
                <a:cs typeface="Georgia"/>
              </a:rPr>
              <a:t>Asing</a:t>
            </a:r>
            <a:r>
              <a:rPr lang="en-US" sz="1400" spc="-5" dirty="0">
                <a:latin typeface="Trueno" panose="00000500000000000000" pitchFamily="50" charset="0"/>
                <a:cs typeface="Georgia"/>
              </a:rPr>
              <a:t>) </a:t>
            </a:r>
            <a:r>
              <a:rPr lang="en-US" sz="1400" dirty="0">
                <a:latin typeface="Trueno" panose="00000500000000000000" pitchFamily="50" charset="0"/>
                <a:cs typeface="Georgia"/>
              </a:rPr>
              <a:t>(RPTKA) </a:t>
            </a:r>
            <a:r>
              <a:rPr lang="en-US" sz="1400" spc="-5" dirty="0">
                <a:latin typeface="Trueno" panose="00000500000000000000" pitchFamily="50" charset="0"/>
                <a:cs typeface="Georgia"/>
              </a:rPr>
              <a:t>and have it endorsed by the</a:t>
            </a:r>
            <a:r>
              <a:rPr lang="en-US" sz="1400" spc="-15" dirty="0">
                <a:latin typeface="Trueno" panose="00000500000000000000" pitchFamily="50" charset="0"/>
                <a:cs typeface="Georgia"/>
              </a:rPr>
              <a:t> </a:t>
            </a:r>
            <a:r>
              <a:rPr lang="en-US" sz="1400" spc="-5" dirty="0">
                <a:latin typeface="Trueno" panose="00000500000000000000" pitchFamily="50" charset="0"/>
                <a:cs typeface="Georgia"/>
              </a:rPr>
              <a:t>MOM.</a:t>
            </a:r>
            <a:endParaRPr lang="en-US" sz="1400" dirty="0">
              <a:latin typeface="Trueno" panose="00000500000000000000" pitchFamily="50" charset="0"/>
              <a:cs typeface="Georgia"/>
            </a:endParaRPr>
          </a:p>
          <a:p>
            <a:pPr>
              <a:lnSpc>
                <a:spcPct val="100000"/>
              </a:lnSpc>
              <a:spcBef>
                <a:spcPts val="50"/>
              </a:spcBef>
            </a:pPr>
            <a:endParaRPr lang="en-US" sz="1400" dirty="0">
              <a:latin typeface="Trueno" panose="00000500000000000000" pitchFamily="50" charset="0"/>
              <a:cs typeface="Times New Roman"/>
            </a:endParaRPr>
          </a:p>
          <a:p>
            <a:pPr marL="12700" marR="8890" algn="just">
              <a:lnSpc>
                <a:spcPct val="114599"/>
              </a:lnSpc>
            </a:pPr>
            <a:r>
              <a:rPr lang="en-US" sz="1400" spc="-5" dirty="0">
                <a:latin typeface="Trueno" panose="00000500000000000000" pitchFamily="50" charset="0"/>
                <a:cs typeface="Georgia"/>
              </a:rPr>
              <a:t>Foreign</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nationals</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must</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obtain</a:t>
            </a:r>
            <a:r>
              <a:rPr lang="en-US" sz="1400" spc="-20" dirty="0">
                <a:latin typeface="Trueno" panose="00000500000000000000" pitchFamily="50" charset="0"/>
                <a:cs typeface="Georgia"/>
              </a:rPr>
              <a:t> </a:t>
            </a:r>
            <a:r>
              <a:rPr lang="en-US" sz="1400" dirty="0">
                <a:latin typeface="Trueno" panose="00000500000000000000" pitchFamily="50" charset="0"/>
                <a:cs typeface="Georgia"/>
              </a:rPr>
              <a:t>a</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Work</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Permit</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and</a:t>
            </a:r>
            <a:r>
              <a:rPr lang="en-US" sz="1400" spc="-25" dirty="0">
                <a:latin typeface="Trueno" panose="00000500000000000000" pitchFamily="50" charset="0"/>
                <a:cs typeface="Georgia"/>
              </a:rPr>
              <a:t> </a:t>
            </a:r>
            <a:r>
              <a:rPr lang="en-US" sz="1400" dirty="0">
                <a:latin typeface="Trueno" panose="00000500000000000000" pitchFamily="50" charset="0"/>
                <a:cs typeface="Georgia"/>
              </a:rPr>
              <a:t>a</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Stay</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Permit</a:t>
            </a:r>
            <a:r>
              <a:rPr lang="en-US" sz="1400" spc="-30" dirty="0">
                <a:latin typeface="Trueno" panose="00000500000000000000" pitchFamily="50" charset="0"/>
                <a:cs typeface="Georgia"/>
              </a:rPr>
              <a:t> </a:t>
            </a:r>
            <a:r>
              <a:rPr lang="en-US" sz="1400" dirty="0">
                <a:latin typeface="Trueno" panose="00000500000000000000" pitchFamily="50" charset="0"/>
                <a:cs typeface="Georgia"/>
              </a:rPr>
              <a:t>(KITAS).</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Not</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all</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work</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positions</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are</a:t>
            </a:r>
            <a:r>
              <a:rPr lang="en-US" sz="1400" spc="-25" dirty="0">
                <a:latin typeface="Trueno" panose="00000500000000000000" pitchFamily="50" charset="0"/>
                <a:cs typeface="Georgia"/>
              </a:rPr>
              <a:t> </a:t>
            </a:r>
            <a:r>
              <a:rPr lang="en-US" sz="1400" spc="-5" dirty="0">
                <a:latin typeface="Trueno" panose="00000500000000000000" pitchFamily="50" charset="0"/>
                <a:cs typeface="Georgia"/>
              </a:rPr>
              <a:t>open</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to</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foreign  nationals. Human resources directors and other positions set out by Ministry of Manpower and Transmigration  decree are closed to foreign nationals. The MOM is currently revising the regulation concerning the procedure for  obtaining</a:t>
            </a:r>
            <a:r>
              <a:rPr lang="en-US" sz="1400" spc="-70" dirty="0">
                <a:latin typeface="Trueno" panose="00000500000000000000" pitchFamily="50" charset="0"/>
                <a:cs typeface="Georgia"/>
              </a:rPr>
              <a:t> </a:t>
            </a:r>
            <a:r>
              <a:rPr lang="en-US" sz="1400" dirty="0">
                <a:latin typeface="Trueno" panose="00000500000000000000" pitchFamily="50" charset="0"/>
                <a:cs typeface="Georgia"/>
              </a:rPr>
              <a:t>a</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work</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permit</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and</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it</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is</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possible</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an</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Indonesian</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language</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test</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will</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be</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introduced</a:t>
            </a:r>
            <a:r>
              <a:rPr lang="en-US" sz="1400" spc="-75" dirty="0">
                <a:latin typeface="Trueno" panose="00000500000000000000" pitchFamily="50" charset="0"/>
                <a:cs typeface="Georgia"/>
              </a:rPr>
              <a:t> </a:t>
            </a:r>
            <a:r>
              <a:rPr lang="en-US" sz="1400" spc="-5" dirty="0">
                <a:latin typeface="Trueno" panose="00000500000000000000" pitchFamily="50" charset="0"/>
                <a:cs typeface="Georgia"/>
              </a:rPr>
              <a:t>as</a:t>
            </a:r>
            <a:r>
              <a:rPr lang="en-US" sz="1400" spc="-70" dirty="0">
                <a:latin typeface="Trueno" panose="00000500000000000000" pitchFamily="50" charset="0"/>
                <a:cs typeface="Georgia"/>
              </a:rPr>
              <a:t> </a:t>
            </a:r>
            <a:r>
              <a:rPr lang="en-US" sz="1400" dirty="0">
                <a:latin typeface="Trueno" panose="00000500000000000000" pitchFamily="50" charset="0"/>
                <a:cs typeface="Georgia"/>
              </a:rPr>
              <a:t>a</a:t>
            </a:r>
            <a:r>
              <a:rPr lang="en-US" sz="1400" spc="-70" dirty="0">
                <a:latin typeface="Trueno" panose="00000500000000000000" pitchFamily="50" charset="0"/>
                <a:cs typeface="Georgia"/>
              </a:rPr>
              <a:t> </a:t>
            </a:r>
            <a:r>
              <a:rPr lang="en-US" sz="1400" spc="-5" dirty="0">
                <a:latin typeface="Trueno" panose="00000500000000000000" pitchFamily="50" charset="0"/>
                <a:cs typeface="Georgia"/>
              </a:rPr>
              <a:t>requirement</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for</a:t>
            </a:r>
            <a:r>
              <a:rPr lang="en-US" sz="1400" spc="-65" dirty="0">
                <a:latin typeface="Trueno" panose="00000500000000000000" pitchFamily="50" charset="0"/>
                <a:cs typeface="Georgia"/>
              </a:rPr>
              <a:t> </a:t>
            </a:r>
            <a:r>
              <a:rPr lang="en-US" sz="1400" spc="-5" dirty="0">
                <a:latin typeface="Trueno" panose="00000500000000000000" pitchFamily="50" charset="0"/>
                <a:cs typeface="Georgia"/>
              </a:rPr>
              <a:t>foreign  nationals seeking </a:t>
            </a:r>
            <a:r>
              <a:rPr lang="en-US" sz="1400" dirty="0">
                <a:latin typeface="Trueno" panose="00000500000000000000" pitchFamily="50" charset="0"/>
                <a:cs typeface="Georgia"/>
              </a:rPr>
              <a:t>a </a:t>
            </a:r>
            <a:r>
              <a:rPr lang="en-US" sz="1400" spc="-5" dirty="0">
                <a:latin typeface="Trueno" panose="00000500000000000000" pitchFamily="50" charset="0"/>
                <a:cs typeface="Georgia"/>
              </a:rPr>
              <a:t>work</a:t>
            </a:r>
            <a:r>
              <a:rPr lang="en-US" sz="1400" spc="-15" dirty="0">
                <a:latin typeface="Trueno" panose="00000500000000000000" pitchFamily="50" charset="0"/>
                <a:cs typeface="Georgia"/>
              </a:rPr>
              <a:t> </a:t>
            </a:r>
            <a:r>
              <a:rPr lang="en-US" sz="1400" spc="-5" dirty="0">
                <a:latin typeface="Trueno" panose="00000500000000000000" pitchFamily="50" charset="0"/>
                <a:cs typeface="Georgia"/>
              </a:rPr>
              <a:t>permit.</a:t>
            </a:r>
            <a:endParaRPr lang="en-US" sz="1400" dirty="0">
              <a:latin typeface="Trueno" panose="00000500000000000000" pitchFamily="50" charset="0"/>
            </a:endParaRPr>
          </a:p>
        </p:txBody>
      </p:sp>
    </p:spTree>
    <p:extLst>
      <p:ext uri="{BB962C8B-B14F-4D97-AF65-F5344CB8AC3E}">
        <p14:creationId xmlns:p14="http://schemas.microsoft.com/office/powerpoint/2010/main" val="1042808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604681"/>
            <a:ext cx="2622176" cy="1200329"/>
          </a:xfrm>
          <a:prstGeom prst="rect">
            <a:avLst/>
          </a:prstGeom>
          <a:solidFill>
            <a:schemeClr val="bg1">
              <a:lumMod val="85000"/>
            </a:schemeClr>
          </a:solidFill>
        </p:spPr>
        <p:txBody>
          <a:bodyPr wrap="square">
            <a:spAutoFit/>
          </a:bodyPr>
          <a:lstStyle/>
          <a:p>
            <a:pPr marL="387350">
              <a:lnSpc>
                <a:spcPct val="100000"/>
              </a:lnSpc>
            </a:pPr>
            <a:r>
              <a:rPr lang="en-US" spc="-5" dirty="0">
                <a:latin typeface="Trueno" panose="00000500000000000000" pitchFamily="50" charset="0"/>
                <a:cs typeface="Georgia"/>
              </a:rPr>
              <a:t>Which local laws regulate projects' effects on the</a:t>
            </a:r>
            <a:r>
              <a:rPr lang="en-US" spc="-10" dirty="0">
                <a:latin typeface="Trueno" panose="00000500000000000000" pitchFamily="50" charset="0"/>
                <a:cs typeface="Georgia"/>
              </a:rPr>
              <a:t> </a:t>
            </a:r>
            <a:r>
              <a:rPr lang="en-US" spc="-5" dirty="0">
                <a:latin typeface="Trueno" panose="00000500000000000000" pitchFamily="50" charset="0"/>
                <a:cs typeface="Georgia"/>
              </a:rPr>
              <a:t>environment?</a:t>
            </a:r>
            <a:endParaRPr lang="en-US" dirty="0">
              <a:latin typeface="Trueno" panose="00000500000000000000" pitchFamily="50" charset="0"/>
              <a:cs typeface="Georgia"/>
            </a:endParaRPr>
          </a:p>
        </p:txBody>
      </p:sp>
      <p:sp>
        <p:nvSpPr>
          <p:cNvPr id="4" name="object 10"/>
          <p:cNvSpPr txBox="1"/>
          <p:nvPr/>
        </p:nvSpPr>
        <p:spPr>
          <a:xfrm>
            <a:off x="2864223" y="604681"/>
            <a:ext cx="5715000" cy="5677452"/>
          </a:xfrm>
          <a:prstGeom prst="rect">
            <a:avLst/>
          </a:prstGeom>
        </p:spPr>
        <p:txBody>
          <a:bodyPr vert="horz" wrap="square" lIns="0" tIns="12700" rIns="0" bIns="0" rtlCol="0">
            <a:spAutoFit/>
          </a:bodyPr>
          <a:lstStyle/>
          <a:p>
            <a:pPr marL="12700" marR="5080" algn="just">
              <a:lnSpc>
                <a:spcPct val="114599"/>
              </a:lnSpc>
              <a:spcBef>
                <a:spcPts val="100"/>
              </a:spcBef>
            </a:pPr>
            <a:r>
              <a:rPr sz="1200" spc="-5" dirty="0">
                <a:latin typeface="Trueno" panose="00000500000000000000" pitchFamily="50" charset="0"/>
                <a:cs typeface="Georgia"/>
              </a:rPr>
              <a:t>Law No 32 of 2009 regarding Environmental Protection and Management </a:t>
            </a:r>
            <a:r>
              <a:rPr sz="1200" dirty="0">
                <a:latin typeface="Trueno" panose="00000500000000000000" pitchFamily="50" charset="0"/>
                <a:cs typeface="Georgia"/>
              </a:rPr>
              <a:t>(Environmental </a:t>
            </a:r>
            <a:r>
              <a:rPr sz="1200" spc="-5" dirty="0">
                <a:latin typeface="Trueno" panose="00000500000000000000" pitchFamily="50" charset="0"/>
                <a:cs typeface="Georgia"/>
              </a:rPr>
              <a:t>Law) is </a:t>
            </a:r>
            <a:r>
              <a:rPr sz="1200" dirty="0">
                <a:latin typeface="Trueno" panose="00000500000000000000" pitchFamily="50" charset="0"/>
                <a:cs typeface="Georgia"/>
              </a:rPr>
              <a:t>a </a:t>
            </a:r>
            <a:r>
              <a:rPr sz="1200" spc="-5" dirty="0">
                <a:latin typeface="Trueno" panose="00000500000000000000" pitchFamily="50" charset="0"/>
                <a:cs typeface="Georgia"/>
              </a:rPr>
              <a:t>general law  related to the environment. In addition to the Environmental Law, the following further laws and regulations may  also be</a:t>
            </a:r>
            <a:r>
              <a:rPr sz="1200" spc="-10" dirty="0">
                <a:latin typeface="Trueno" panose="00000500000000000000" pitchFamily="50" charset="0"/>
                <a:cs typeface="Georgia"/>
              </a:rPr>
              <a:t> </a:t>
            </a:r>
            <a:r>
              <a:rPr sz="1200" spc="-5" dirty="0">
                <a:latin typeface="Trueno" panose="00000500000000000000" pitchFamily="50" charset="0"/>
                <a:cs typeface="Georgia"/>
              </a:rPr>
              <a:t>relevant.</a:t>
            </a:r>
            <a:endParaRPr sz="1200" dirty="0">
              <a:latin typeface="Trueno" panose="00000500000000000000" pitchFamily="50" charset="0"/>
              <a:cs typeface="Georgia"/>
            </a:endParaRPr>
          </a:p>
          <a:p>
            <a:pPr>
              <a:lnSpc>
                <a:spcPct val="100000"/>
              </a:lnSpc>
            </a:pPr>
            <a:endParaRPr sz="1200" dirty="0">
              <a:latin typeface="Trueno" panose="00000500000000000000" pitchFamily="50" charset="0"/>
              <a:cs typeface="Times New Roman"/>
            </a:endParaRPr>
          </a:p>
          <a:p>
            <a:pPr marL="12700" algn="just">
              <a:lnSpc>
                <a:spcPct val="100000"/>
              </a:lnSpc>
            </a:pPr>
            <a:r>
              <a:rPr sz="1200" b="1" spc="-5" dirty="0" smtClean="0">
                <a:solidFill>
                  <a:srgbClr val="212121"/>
                </a:solidFill>
                <a:latin typeface="Trueno" panose="00000500000000000000" pitchFamily="50" charset="0"/>
                <a:cs typeface="Georgia"/>
              </a:rPr>
              <a:t>Air</a:t>
            </a:r>
            <a:endParaRPr sz="1200" dirty="0">
              <a:latin typeface="Trueno" panose="00000500000000000000" pitchFamily="50" charset="0"/>
              <a:cs typeface="Georgia"/>
            </a:endParaRPr>
          </a:p>
          <a:p>
            <a:pPr marL="12700" algn="just">
              <a:lnSpc>
                <a:spcPct val="100000"/>
              </a:lnSpc>
              <a:spcBef>
                <a:spcPts val="90"/>
              </a:spcBef>
            </a:pPr>
            <a:r>
              <a:rPr sz="1200" spc="-5" dirty="0">
                <a:latin typeface="Trueno" panose="00000500000000000000" pitchFamily="50" charset="0"/>
                <a:cs typeface="Georgia"/>
              </a:rPr>
              <a:t>Government Regulation No. 41 of 1999 regarding Air Pollution</a:t>
            </a:r>
            <a:r>
              <a:rPr sz="1200" spc="-15" dirty="0">
                <a:latin typeface="Trueno" panose="00000500000000000000" pitchFamily="50" charset="0"/>
                <a:cs typeface="Georgia"/>
              </a:rPr>
              <a:t> </a:t>
            </a:r>
            <a:r>
              <a:rPr sz="1200" spc="-5" dirty="0">
                <a:latin typeface="Trueno" panose="00000500000000000000" pitchFamily="50" charset="0"/>
                <a:cs typeface="Georgia"/>
              </a:rPr>
              <a:t>Control.</a:t>
            </a:r>
            <a:endParaRPr sz="1200" dirty="0">
              <a:latin typeface="Trueno" panose="00000500000000000000" pitchFamily="50" charset="0"/>
              <a:cs typeface="Georgia"/>
            </a:endParaRPr>
          </a:p>
          <a:p>
            <a:pPr>
              <a:lnSpc>
                <a:spcPct val="100000"/>
              </a:lnSpc>
              <a:spcBef>
                <a:spcPts val="45"/>
              </a:spcBef>
            </a:pPr>
            <a:endParaRPr sz="1200" dirty="0">
              <a:latin typeface="Trueno" panose="00000500000000000000" pitchFamily="50" charset="0"/>
              <a:cs typeface="Times New Roman"/>
            </a:endParaRPr>
          </a:p>
          <a:p>
            <a:pPr marL="12700" algn="just">
              <a:lnSpc>
                <a:spcPct val="100000"/>
              </a:lnSpc>
            </a:pPr>
            <a:r>
              <a:rPr sz="1200" b="1" spc="-5" dirty="0">
                <a:solidFill>
                  <a:srgbClr val="212121"/>
                </a:solidFill>
                <a:latin typeface="Trueno" panose="00000500000000000000" pitchFamily="50" charset="0"/>
                <a:cs typeface="Georgia"/>
              </a:rPr>
              <a:t>Water</a:t>
            </a:r>
            <a:endParaRPr sz="1200" dirty="0">
              <a:latin typeface="Trueno" panose="00000500000000000000" pitchFamily="50" charset="0"/>
              <a:cs typeface="Georgia"/>
            </a:endParaRPr>
          </a:p>
          <a:p>
            <a:pPr marL="12700" algn="just">
              <a:lnSpc>
                <a:spcPct val="100000"/>
              </a:lnSpc>
              <a:spcBef>
                <a:spcPts val="90"/>
              </a:spcBef>
            </a:pPr>
            <a:r>
              <a:rPr sz="1200" spc="-5" dirty="0">
                <a:latin typeface="Trueno" panose="00000500000000000000" pitchFamily="50" charset="0"/>
                <a:cs typeface="Georgia"/>
              </a:rPr>
              <a:t>Law</a:t>
            </a:r>
            <a:r>
              <a:rPr sz="1200" spc="170" dirty="0">
                <a:latin typeface="Trueno" panose="00000500000000000000" pitchFamily="50" charset="0"/>
                <a:cs typeface="Georgia"/>
              </a:rPr>
              <a:t> </a:t>
            </a:r>
            <a:r>
              <a:rPr sz="1200" spc="-5" dirty="0">
                <a:latin typeface="Trueno" panose="00000500000000000000" pitchFamily="50" charset="0"/>
                <a:cs typeface="Georgia"/>
              </a:rPr>
              <a:t>No.</a:t>
            </a:r>
            <a:r>
              <a:rPr sz="1200" spc="175" dirty="0">
                <a:latin typeface="Trueno" panose="00000500000000000000" pitchFamily="50" charset="0"/>
                <a:cs typeface="Georgia"/>
              </a:rPr>
              <a:t> </a:t>
            </a:r>
            <a:r>
              <a:rPr sz="1200" spc="-5" dirty="0">
                <a:latin typeface="Trueno" panose="00000500000000000000" pitchFamily="50" charset="0"/>
                <a:cs typeface="Georgia"/>
              </a:rPr>
              <a:t>11</a:t>
            </a:r>
            <a:r>
              <a:rPr sz="1200" spc="170" dirty="0">
                <a:latin typeface="Trueno" panose="00000500000000000000" pitchFamily="50" charset="0"/>
                <a:cs typeface="Georgia"/>
              </a:rPr>
              <a:t> </a:t>
            </a:r>
            <a:r>
              <a:rPr sz="1200" spc="-5" dirty="0">
                <a:latin typeface="Trueno" panose="00000500000000000000" pitchFamily="50" charset="0"/>
                <a:cs typeface="Georgia"/>
              </a:rPr>
              <a:t>of</a:t>
            </a:r>
            <a:r>
              <a:rPr sz="1200" spc="175" dirty="0">
                <a:latin typeface="Trueno" panose="00000500000000000000" pitchFamily="50" charset="0"/>
                <a:cs typeface="Georgia"/>
              </a:rPr>
              <a:t> </a:t>
            </a:r>
            <a:r>
              <a:rPr sz="1200" spc="-5" dirty="0">
                <a:latin typeface="Trueno" panose="00000500000000000000" pitchFamily="50" charset="0"/>
                <a:cs typeface="Georgia"/>
              </a:rPr>
              <a:t>1974</a:t>
            </a:r>
            <a:r>
              <a:rPr sz="1200" spc="170" dirty="0">
                <a:latin typeface="Trueno" panose="00000500000000000000" pitchFamily="50" charset="0"/>
                <a:cs typeface="Georgia"/>
              </a:rPr>
              <a:t> </a:t>
            </a:r>
            <a:r>
              <a:rPr sz="1200" spc="-5" dirty="0">
                <a:latin typeface="Trueno" panose="00000500000000000000" pitchFamily="50" charset="0"/>
                <a:cs typeface="Georgia"/>
              </a:rPr>
              <a:t>regarding</a:t>
            </a:r>
            <a:r>
              <a:rPr sz="1200" spc="170" dirty="0">
                <a:latin typeface="Trueno" panose="00000500000000000000" pitchFamily="50" charset="0"/>
                <a:cs typeface="Georgia"/>
              </a:rPr>
              <a:t> </a:t>
            </a:r>
            <a:r>
              <a:rPr sz="1200" spc="-5" dirty="0">
                <a:latin typeface="Trueno" panose="00000500000000000000" pitchFamily="50" charset="0"/>
                <a:cs typeface="Georgia"/>
              </a:rPr>
              <a:t>Water</a:t>
            </a:r>
            <a:r>
              <a:rPr sz="1200" spc="170" dirty="0">
                <a:latin typeface="Trueno" panose="00000500000000000000" pitchFamily="50" charset="0"/>
                <a:cs typeface="Georgia"/>
              </a:rPr>
              <a:t> </a:t>
            </a:r>
            <a:r>
              <a:rPr sz="1200" spc="-5" dirty="0">
                <a:latin typeface="Trueno" panose="00000500000000000000" pitchFamily="50" charset="0"/>
                <a:cs typeface="Georgia"/>
              </a:rPr>
              <a:t>and</a:t>
            </a:r>
            <a:r>
              <a:rPr sz="1200" spc="170" dirty="0">
                <a:latin typeface="Trueno" panose="00000500000000000000" pitchFamily="50" charset="0"/>
                <a:cs typeface="Georgia"/>
              </a:rPr>
              <a:t> </a:t>
            </a:r>
            <a:r>
              <a:rPr sz="1200" spc="-5" dirty="0">
                <a:latin typeface="Trueno" panose="00000500000000000000" pitchFamily="50" charset="0"/>
                <a:cs typeface="Georgia"/>
              </a:rPr>
              <a:t>Government</a:t>
            </a:r>
            <a:r>
              <a:rPr sz="1200" spc="175" dirty="0">
                <a:latin typeface="Trueno" panose="00000500000000000000" pitchFamily="50" charset="0"/>
                <a:cs typeface="Georgia"/>
              </a:rPr>
              <a:t> </a:t>
            </a:r>
            <a:r>
              <a:rPr sz="1200" spc="-5" dirty="0">
                <a:latin typeface="Trueno" panose="00000500000000000000" pitchFamily="50" charset="0"/>
                <a:cs typeface="Georgia"/>
              </a:rPr>
              <a:t>Regulation</a:t>
            </a:r>
            <a:r>
              <a:rPr sz="1200" spc="170" dirty="0">
                <a:latin typeface="Trueno" panose="00000500000000000000" pitchFamily="50" charset="0"/>
                <a:cs typeface="Georgia"/>
              </a:rPr>
              <a:t> </a:t>
            </a:r>
            <a:r>
              <a:rPr sz="1200" spc="-5" dirty="0">
                <a:latin typeface="Trueno" panose="00000500000000000000" pitchFamily="50" charset="0"/>
                <a:cs typeface="Georgia"/>
              </a:rPr>
              <a:t>No.</a:t>
            </a:r>
            <a:r>
              <a:rPr sz="1200" spc="175" dirty="0">
                <a:latin typeface="Trueno" panose="00000500000000000000" pitchFamily="50" charset="0"/>
                <a:cs typeface="Georgia"/>
              </a:rPr>
              <a:t> </a:t>
            </a:r>
            <a:r>
              <a:rPr sz="1200" spc="-5" dirty="0">
                <a:latin typeface="Trueno" panose="00000500000000000000" pitchFamily="50" charset="0"/>
                <a:cs typeface="Georgia"/>
              </a:rPr>
              <a:t>121</a:t>
            </a:r>
            <a:r>
              <a:rPr sz="1200" spc="170" dirty="0">
                <a:latin typeface="Trueno" panose="00000500000000000000" pitchFamily="50" charset="0"/>
                <a:cs typeface="Georgia"/>
              </a:rPr>
              <a:t> </a:t>
            </a:r>
            <a:r>
              <a:rPr sz="1200" spc="-5" dirty="0">
                <a:latin typeface="Trueno" panose="00000500000000000000" pitchFamily="50" charset="0"/>
                <a:cs typeface="Georgia"/>
              </a:rPr>
              <a:t>of</a:t>
            </a:r>
            <a:r>
              <a:rPr sz="1200" spc="175" dirty="0">
                <a:latin typeface="Trueno" panose="00000500000000000000" pitchFamily="50" charset="0"/>
                <a:cs typeface="Georgia"/>
              </a:rPr>
              <a:t> </a:t>
            </a:r>
            <a:r>
              <a:rPr sz="1200" spc="-5" dirty="0">
                <a:latin typeface="Trueno" panose="00000500000000000000" pitchFamily="50" charset="0"/>
                <a:cs typeface="Georgia"/>
              </a:rPr>
              <a:t>2015</a:t>
            </a:r>
            <a:r>
              <a:rPr sz="1200" spc="170" dirty="0">
                <a:latin typeface="Trueno" panose="00000500000000000000" pitchFamily="50" charset="0"/>
                <a:cs typeface="Georgia"/>
              </a:rPr>
              <a:t> </a:t>
            </a:r>
            <a:r>
              <a:rPr sz="1200" spc="-5" dirty="0">
                <a:latin typeface="Trueno" panose="00000500000000000000" pitchFamily="50" charset="0"/>
                <a:cs typeface="Georgia"/>
              </a:rPr>
              <a:t>regarding</a:t>
            </a:r>
            <a:r>
              <a:rPr sz="1200" spc="170" dirty="0">
                <a:latin typeface="Trueno" panose="00000500000000000000" pitchFamily="50" charset="0"/>
                <a:cs typeface="Georgia"/>
              </a:rPr>
              <a:t> </a:t>
            </a:r>
            <a:r>
              <a:rPr sz="1200" spc="-5" dirty="0">
                <a:latin typeface="Trueno" panose="00000500000000000000" pitchFamily="50" charset="0"/>
                <a:cs typeface="Georgia"/>
              </a:rPr>
              <a:t>Water</a:t>
            </a:r>
            <a:r>
              <a:rPr sz="1200" spc="170" dirty="0">
                <a:latin typeface="Trueno" panose="00000500000000000000" pitchFamily="50" charset="0"/>
                <a:cs typeface="Georgia"/>
              </a:rPr>
              <a:t> </a:t>
            </a:r>
            <a:r>
              <a:rPr sz="1200" spc="-5" dirty="0">
                <a:latin typeface="Trueno" panose="00000500000000000000" pitchFamily="50" charset="0"/>
                <a:cs typeface="Georgia"/>
              </a:rPr>
              <a:t>Resources</a:t>
            </a:r>
            <a:endParaRPr sz="1200" dirty="0">
              <a:latin typeface="Trueno" panose="00000500000000000000" pitchFamily="50" charset="0"/>
              <a:cs typeface="Georgia"/>
            </a:endParaRPr>
          </a:p>
          <a:p>
            <a:pPr marL="12700" algn="just">
              <a:lnSpc>
                <a:spcPct val="100000"/>
              </a:lnSpc>
              <a:spcBef>
                <a:spcPts val="175"/>
              </a:spcBef>
            </a:pPr>
            <a:r>
              <a:rPr sz="1200" spc="-5" dirty="0">
                <a:latin typeface="Trueno" panose="00000500000000000000" pitchFamily="50" charset="0"/>
                <a:cs typeface="Georgia"/>
              </a:rPr>
              <a:t>Utilisation.</a:t>
            </a:r>
            <a:endParaRPr sz="1200" dirty="0">
              <a:latin typeface="Trueno" panose="00000500000000000000" pitchFamily="50" charset="0"/>
              <a:cs typeface="Georgia"/>
            </a:endParaRPr>
          </a:p>
          <a:p>
            <a:pPr>
              <a:lnSpc>
                <a:spcPct val="100000"/>
              </a:lnSpc>
            </a:pPr>
            <a:endParaRPr sz="1200" dirty="0">
              <a:latin typeface="Trueno" panose="00000500000000000000" pitchFamily="50" charset="0"/>
              <a:cs typeface="Times New Roman"/>
            </a:endParaRPr>
          </a:p>
          <a:p>
            <a:pPr marL="12700" algn="just">
              <a:lnSpc>
                <a:spcPct val="100000"/>
              </a:lnSpc>
            </a:pPr>
            <a:r>
              <a:rPr sz="1200" b="1" spc="-5" dirty="0" smtClean="0">
                <a:solidFill>
                  <a:srgbClr val="212121"/>
                </a:solidFill>
                <a:latin typeface="Trueno" panose="00000500000000000000" pitchFamily="50" charset="0"/>
                <a:cs typeface="Georgia"/>
              </a:rPr>
              <a:t>Waste</a:t>
            </a:r>
            <a:endParaRPr sz="1200" dirty="0">
              <a:latin typeface="Trueno" panose="00000500000000000000" pitchFamily="50" charset="0"/>
              <a:cs typeface="Georgia"/>
            </a:endParaRPr>
          </a:p>
          <a:p>
            <a:pPr marL="12700" algn="just">
              <a:lnSpc>
                <a:spcPct val="100000"/>
              </a:lnSpc>
              <a:spcBef>
                <a:spcPts val="90"/>
              </a:spcBef>
            </a:pPr>
            <a:r>
              <a:rPr sz="1200" spc="-5" dirty="0">
                <a:latin typeface="Trueno" panose="00000500000000000000" pitchFamily="50" charset="0"/>
                <a:cs typeface="Georgia"/>
              </a:rPr>
              <a:t>Law</a:t>
            </a:r>
            <a:r>
              <a:rPr sz="1200" spc="-25" dirty="0">
                <a:latin typeface="Trueno" panose="00000500000000000000" pitchFamily="50" charset="0"/>
                <a:cs typeface="Georgia"/>
              </a:rPr>
              <a:t> </a:t>
            </a:r>
            <a:r>
              <a:rPr sz="1200" spc="-5" dirty="0">
                <a:latin typeface="Trueno" panose="00000500000000000000" pitchFamily="50" charset="0"/>
                <a:cs typeface="Georgia"/>
              </a:rPr>
              <a:t>No.</a:t>
            </a:r>
            <a:r>
              <a:rPr sz="1200" spc="-20" dirty="0">
                <a:latin typeface="Trueno" panose="00000500000000000000" pitchFamily="50" charset="0"/>
                <a:cs typeface="Georgia"/>
              </a:rPr>
              <a:t> </a:t>
            </a:r>
            <a:r>
              <a:rPr sz="1200" spc="-5" dirty="0">
                <a:latin typeface="Trueno" panose="00000500000000000000" pitchFamily="50" charset="0"/>
                <a:cs typeface="Georgia"/>
              </a:rPr>
              <a:t>18</a:t>
            </a:r>
            <a:r>
              <a:rPr sz="1200" spc="-20" dirty="0">
                <a:latin typeface="Trueno" panose="00000500000000000000" pitchFamily="50" charset="0"/>
                <a:cs typeface="Georgia"/>
              </a:rPr>
              <a:t> </a:t>
            </a:r>
            <a:r>
              <a:rPr sz="1200" spc="-5" dirty="0">
                <a:latin typeface="Trueno" panose="00000500000000000000" pitchFamily="50" charset="0"/>
                <a:cs typeface="Georgia"/>
              </a:rPr>
              <a:t>of</a:t>
            </a:r>
            <a:r>
              <a:rPr sz="1200" spc="-25" dirty="0">
                <a:latin typeface="Trueno" panose="00000500000000000000" pitchFamily="50" charset="0"/>
                <a:cs typeface="Georgia"/>
              </a:rPr>
              <a:t> </a:t>
            </a:r>
            <a:r>
              <a:rPr sz="1200" spc="-5" dirty="0">
                <a:latin typeface="Trueno" panose="00000500000000000000" pitchFamily="50" charset="0"/>
                <a:cs typeface="Georgia"/>
              </a:rPr>
              <a:t>2008</a:t>
            </a:r>
            <a:r>
              <a:rPr sz="1200" spc="-20" dirty="0">
                <a:latin typeface="Trueno" panose="00000500000000000000" pitchFamily="50" charset="0"/>
                <a:cs typeface="Georgia"/>
              </a:rPr>
              <a:t> </a:t>
            </a:r>
            <a:r>
              <a:rPr sz="1200" spc="-5" dirty="0">
                <a:latin typeface="Trueno" panose="00000500000000000000" pitchFamily="50" charset="0"/>
                <a:cs typeface="Georgia"/>
              </a:rPr>
              <a:t>regarding</a:t>
            </a:r>
            <a:r>
              <a:rPr sz="1200" spc="-20" dirty="0">
                <a:latin typeface="Trueno" panose="00000500000000000000" pitchFamily="50" charset="0"/>
                <a:cs typeface="Georgia"/>
              </a:rPr>
              <a:t> </a:t>
            </a:r>
            <a:r>
              <a:rPr sz="1200" spc="-5" dirty="0">
                <a:latin typeface="Trueno" panose="00000500000000000000" pitchFamily="50" charset="0"/>
                <a:cs typeface="Georgia"/>
              </a:rPr>
              <a:t>Waste/Garbage</a:t>
            </a:r>
            <a:r>
              <a:rPr sz="1200" spc="-25" dirty="0">
                <a:latin typeface="Trueno" panose="00000500000000000000" pitchFamily="50" charset="0"/>
                <a:cs typeface="Georgia"/>
              </a:rPr>
              <a:t> </a:t>
            </a:r>
            <a:r>
              <a:rPr sz="1200" spc="-5" dirty="0">
                <a:latin typeface="Trueno" panose="00000500000000000000" pitchFamily="50" charset="0"/>
                <a:cs typeface="Georgia"/>
              </a:rPr>
              <a:t>Management</a:t>
            </a:r>
            <a:r>
              <a:rPr sz="1200" spc="-20" dirty="0">
                <a:latin typeface="Trueno" panose="00000500000000000000" pitchFamily="50" charset="0"/>
                <a:cs typeface="Georgia"/>
              </a:rPr>
              <a:t> </a:t>
            </a:r>
            <a:r>
              <a:rPr sz="1200" spc="-5" dirty="0">
                <a:latin typeface="Trueno" panose="00000500000000000000" pitchFamily="50" charset="0"/>
                <a:cs typeface="Georgia"/>
              </a:rPr>
              <a:t>and</a:t>
            </a:r>
            <a:r>
              <a:rPr sz="1200" spc="-25" dirty="0">
                <a:latin typeface="Trueno" panose="00000500000000000000" pitchFamily="50" charset="0"/>
                <a:cs typeface="Georgia"/>
              </a:rPr>
              <a:t> </a:t>
            </a:r>
            <a:r>
              <a:rPr sz="1200" spc="-5" dirty="0">
                <a:latin typeface="Trueno" panose="00000500000000000000" pitchFamily="50" charset="0"/>
                <a:cs typeface="Georgia"/>
              </a:rPr>
              <a:t>Government</a:t>
            </a:r>
            <a:r>
              <a:rPr sz="1200" spc="-20" dirty="0">
                <a:latin typeface="Trueno" panose="00000500000000000000" pitchFamily="50" charset="0"/>
                <a:cs typeface="Georgia"/>
              </a:rPr>
              <a:t> </a:t>
            </a:r>
            <a:r>
              <a:rPr sz="1200" spc="-5" dirty="0">
                <a:latin typeface="Trueno" panose="00000500000000000000" pitchFamily="50" charset="0"/>
                <a:cs typeface="Georgia"/>
              </a:rPr>
              <a:t>Regulation</a:t>
            </a:r>
            <a:r>
              <a:rPr sz="1200" spc="-25" dirty="0">
                <a:latin typeface="Trueno" panose="00000500000000000000" pitchFamily="50" charset="0"/>
                <a:cs typeface="Georgia"/>
              </a:rPr>
              <a:t> </a:t>
            </a:r>
            <a:r>
              <a:rPr sz="1200" spc="-5" dirty="0">
                <a:latin typeface="Trueno" panose="00000500000000000000" pitchFamily="50" charset="0"/>
                <a:cs typeface="Georgia"/>
              </a:rPr>
              <a:t>No.</a:t>
            </a:r>
            <a:r>
              <a:rPr sz="1200" spc="-20" dirty="0">
                <a:latin typeface="Trueno" panose="00000500000000000000" pitchFamily="50" charset="0"/>
                <a:cs typeface="Georgia"/>
              </a:rPr>
              <a:t> </a:t>
            </a:r>
            <a:r>
              <a:rPr sz="1200" spc="-5" dirty="0">
                <a:latin typeface="Trueno" panose="00000500000000000000" pitchFamily="50" charset="0"/>
                <a:cs typeface="Georgia"/>
              </a:rPr>
              <a:t>101</a:t>
            </a:r>
            <a:r>
              <a:rPr sz="1200" spc="-20" dirty="0">
                <a:latin typeface="Trueno" panose="00000500000000000000" pitchFamily="50" charset="0"/>
                <a:cs typeface="Georgia"/>
              </a:rPr>
              <a:t> </a:t>
            </a:r>
            <a:r>
              <a:rPr sz="1200" spc="-5" dirty="0">
                <a:latin typeface="Trueno" panose="00000500000000000000" pitchFamily="50" charset="0"/>
                <a:cs typeface="Georgia"/>
              </a:rPr>
              <a:t>of</a:t>
            </a:r>
            <a:r>
              <a:rPr sz="1200" spc="-25" dirty="0">
                <a:latin typeface="Trueno" panose="00000500000000000000" pitchFamily="50" charset="0"/>
                <a:cs typeface="Georgia"/>
              </a:rPr>
              <a:t> </a:t>
            </a:r>
            <a:r>
              <a:rPr sz="1200" spc="-5" dirty="0">
                <a:latin typeface="Trueno" panose="00000500000000000000" pitchFamily="50" charset="0"/>
                <a:cs typeface="Georgia"/>
              </a:rPr>
              <a:t>2014</a:t>
            </a:r>
            <a:r>
              <a:rPr sz="1200" spc="-20" dirty="0">
                <a:latin typeface="Trueno" panose="00000500000000000000" pitchFamily="50" charset="0"/>
                <a:cs typeface="Georgia"/>
              </a:rPr>
              <a:t> </a:t>
            </a:r>
            <a:r>
              <a:rPr sz="1200" spc="-5" dirty="0">
                <a:latin typeface="Trueno" panose="00000500000000000000" pitchFamily="50" charset="0"/>
                <a:cs typeface="Georgia"/>
              </a:rPr>
              <a:t>regarding</a:t>
            </a:r>
            <a:endParaRPr sz="1200" dirty="0">
              <a:latin typeface="Trueno" panose="00000500000000000000" pitchFamily="50" charset="0"/>
              <a:cs typeface="Georgia"/>
            </a:endParaRPr>
          </a:p>
          <a:p>
            <a:pPr marL="12700" algn="just">
              <a:lnSpc>
                <a:spcPct val="100000"/>
              </a:lnSpc>
              <a:spcBef>
                <a:spcPts val="175"/>
              </a:spcBef>
            </a:pPr>
            <a:r>
              <a:rPr sz="1200" spc="-5" dirty="0">
                <a:latin typeface="Trueno" panose="00000500000000000000" pitchFamily="50" charset="0"/>
                <a:cs typeface="Georgia"/>
              </a:rPr>
              <a:t>Hazardous and Poisonous Waste Management, specifically if the waste is hazardous or</a:t>
            </a:r>
            <a:r>
              <a:rPr sz="1200" spc="-20" dirty="0">
                <a:latin typeface="Trueno" panose="00000500000000000000" pitchFamily="50" charset="0"/>
                <a:cs typeface="Georgia"/>
              </a:rPr>
              <a:t> </a:t>
            </a:r>
            <a:r>
              <a:rPr sz="1200" spc="-5" dirty="0">
                <a:latin typeface="Trueno" panose="00000500000000000000" pitchFamily="50" charset="0"/>
                <a:cs typeface="Georgia"/>
              </a:rPr>
              <a:t>poisonous.</a:t>
            </a:r>
            <a:endParaRPr sz="1200" dirty="0">
              <a:latin typeface="Trueno" panose="00000500000000000000" pitchFamily="50" charset="0"/>
              <a:cs typeface="Georgia"/>
            </a:endParaRPr>
          </a:p>
          <a:p>
            <a:pPr>
              <a:lnSpc>
                <a:spcPct val="100000"/>
              </a:lnSpc>
            </a:pPr>
            <a:endParaRPr sz="1200" dirty="0">
              <a:latin typeface="Trueno" panose="00000500000000000000" pitchFamily="50" charset="0"/>
              <a:cs typeface="Times New Roman"/>
            </a:endParaRPr>
          </a:p>
          <a:p>
            <a:pPr marL="12700" algn="just">
              <a:lnSpc>
                <a:spcPct val="100000"/>
              </a:lnSpc>
            </a:pPr>
            <a:r>
              <a:rPr sz="1200" b="1" spc="-5" dirty="0" smtClean="0">
                <a:solidFill>
                  <a:srgbClr val="212121"/>
                </a:solidFill>
                <a:latin typeface="Trueno" panose="00000500000000000000" pitchFamily="50" charset="0"/>
                <a:cs typeface="Georgia"/>
              </a:rPr>
              <a:t>Environmental </a:t>
            </a:r>
            <a:r>
              <a:rPr sz="1200" b="1" spc="-5" dirty="0">
                <a:solidFill>
                  <a:srgbClr val="212121"/>
                </a:solidFill>
                <a:latin typeface="Trueno" panose="00000500000000000000" pitchFamily="50" charset="0"/>
                <a:cs typeface="Georgia"/>
              </a:rPr>
              <a:t>impact assessments</a:t>
            </a:r>
            <a:r>
              <a:rPr sz="1200" b="1" spc="-10" dirty="0">
                <a:solidFill>
                  <a:srgbClr val="212121"/>
                </a:solidFill>
                <a:latin typeface="Trueno" panose="00000500000000000000" pitchFamily="50" charset="0"/>
                <a:cs typeface="Georgia"/>
              </a:rPr>
              <a:t> </a:t>
            </a:r>
            <a:r>
              <a:rPr sz="1200" b="1" spc="-5" dirty="0">
                <a:solidFill>
                  <a:srgbClr val="212121"/>
                </a:solidFill>
                <a:latin typeface="Trueno" panose="00000500000000000000" pitchFamily="50" charset="0"/>
                <a:cs typeface="Georgia"/>
              </a:rPr>
              <a:t>(EIAs)</a:t>
            </a:r>
            <a:endParaRPr sz="1200" dirty="0">
              <a:latin typeface="Trueno" panose="00000500000000000000" pitchFamily="50" charset="0"/>
              <a:cs typeface="Georgia"/>
            </a:endParaRPr>
          </a:p>
          <a:p>
            <a:pPr marL="12700" algn="just">
              <a:lnSpc>
                <a:spcPct val="100000"/>
              </a:lnSpc>
              <a:spcBef>
                <a:spcPts val="90"/>
              </a:spcBef>
            </a:pPr>
            <a:r>
              <a:rPr sz="1200" spc="-5" dirty="0">
                <a:latin typeface="Trueno" panose="00000500000000000000" pitchFamily="50" charset="0"/>
                <a:cs typeface="Georgia"/>
              </a:rPr>
              <a:t>Government</a:t>
            </a:r>
            <a:r>
              <a:rPr sz="1200" spc="-40" dirty="0">
                <a:latin typeface="Trueno" panose="00000500000000000000" pitchFamily="50" charset="0"/>
                <a:cs typeface="Georgia"/>
              </a:rPr>
              <a:t> </a:t>
            </a:r>
            <a:r>
              <a:rPr sz="1200" spc="-5" dirty="0">
                <a:latin typeface="Trueno" panose="00000500000000000000" pitchFamily="50" charset="0"/>
                <a:cs typeface="Georgia"/>
              </a:rPr>
              <a:t>Regulation</a:t>
            </a:r>
            <a:r>
              <a:rPr sz="1200" spc="-35" dirty="0">
                <a:latin typeface="Trueno" panose="00000500000000000000" pitchFamily="50" charset="0"/>
                <a:cs typeface="Georgia"/>
              </a:rPr>
              <a:t> </a:t>
            </a:r>
            <a:r>
              <a:rPr sz="1200" spc="-5" dirty="0">
                <a:latin typeface="Trueno" panose="00000500000000000000" pitchFamily="50" charset="0"/>
                <a:cs typeface="Georgia"/>
              </a:rPr>
              <a:t>No.</a:t>
            </a:r>
            <a:r>
              <a:rPr sz="1200" spc="-40" dirty="0">
                <a:latin typeface="Trueno" panose="00000500000000000000" pitchFamily="50" charset="0"/>
                <a:cs typeface="Georgia"/>
              </a:rPr>
              <a:t> </a:t>
            </a:r>
            <a:r>
              <a:rPr sz="1200" spc="-5" dirty="0">
                <a:latin typeface="Trueno" panose="00000500000000000000" pitchFamily="50" charset="0"/>
                <a:cs typeface="Georgia"/>
              </a:rPr>
              <a:t>27</a:t>
            </a:r>
            <a:r>
              <a:rPr sz="1200" spc="-35" dirty="0">
                <a:latin typeface="Trueno" panose="00000500000000000000" pitchFamily="50" charset="0"/>
                <a:cs typeface="Georgia"/>
              </a:rPr>
              <a:t> </a:t>
            </a:r>
            <a:r>
              <a:rPr sz="1200" spc="-5" dirty="0">
                <a:latin typeface="Trueno" panose="00000500000000000000" pitchFamily="50" charset="0"/>
                <a:cs typeface="Georgia"/>
              </a:rPr>
              <a:t>of</a:t>
            </a:r>
            <a:r>
              <a:rPr sz="1200" spc="-40" dirty="0">
                <a:latin typeface="Trueno" panose="00000500000000000000" pitchFamily="50" charset="0"/>
                <a:cs typeface="Georgia"/>
              </a:rPr>
              <a:t> </a:t>
            </a:r>
            <a:r>
              <a:rPr sz="1200" spc="-5" dirty="0">
                <a:latin typeface="Trueno" panose="00000500000000000000" pitchFamily="50" charset="0"/>
                <a:cs typeface="Georgia"/>
              </a:rPr>
              <a:t>2012</a:t>
            </a:r>
            <a:r>
              <a:rPr sz="1200" spc="-35" dirty="0">
                <a:latin typeface="Trueno" panose="00000500000000000000" pitchFamily="50" charset="0"/>
                <a:cs typeface="Georgia"/>
              </a:rPr>
              <a:t> </a:t>
            </a:r>
            <a:r>
              <a:rPr sz="1200" spc="-5" dirty="0">
                <a:latin typeface="Trueno" panose="00000500000000000000" pitchFamily="50" charset="0"/>
                <a:cs typeface="Georgia"/>
              </a:rPr>
              <a:t>regarding</a:t>
            </a:r>
            <a:r>
              <a:rPr sz="1200" spc="-40" dirty="0">
                <a:latin typeface="Trueno" panose="00000500000000000000" pitchFamily="50" charset="0"/>
                <a:cs typeface="Georgia"/>
              </a:rPr>
              <a:t> </a:t>
            </a:r>
            <a:r>
              <a:rPr sz="1200" spc="-5" dirty="0">
                <a:latin typeface="Trueno" panose="00000500000000000000" pitchFamily="50" charset="0"/>
                <a:cs typeface="Georgia"/>
              </a:rPr>
              <a:t>Environmental</a:t>
            </a:r>
            <a:r>
              <a:rPr sz="1200" spc="-35" dirty="0">
                <a:latin typeface="Trueno" panose="00000500000000000000" pitchFamily="50" charset="0"/>
                <a:cs typeface="Georgia"/>
              </a:rPr>
              <a:t> </a:t>
            </a:r>
            <a:r>
              <a:rPr sz="1200" spc="-5" dirty="0">
                <a:latin typeface="Trueno" panose="00000500000000000000" pitchFamily="50" charset="0"/>
                <a:cs typeface="Georgia"/>
              </a:rPr>
              <a:t>Permits,</a:t>
            </a:r>
            <a:r>
              <a:rPr sz="1200" spc="-40" dirty="0">
                <a:latin typeface="Trueno" panose="00000500000000000000" pitchFamily="50" charset="0"/>
                <a:cs typeface="Georgia"/>
              </a:rPr>
              <a:t> </a:t>
            </a:r>
            <a:r>
              <a:rPr sz="1200" spc="-5" dirty="0">
                <a:latin typeface="Trueno" panose="00000500000000000000" pitchFamily="50" charset="0"/>
                <a:cs typeface="Georgia"/>
              </a:rPr>
              <a:t>and</a:t>
            </a:r>
            <a:r>
              <a:rPr sz="1200" spc="-35" dirty="0">
                <a:latin typeface="Trueno" panose="00000500000000000000" pitchFamily="50" charset="0"/>
                <a:cs typeface="Georgia"/>
              </a:rPr>
              <a:t> </a:t>
            </a:r>
            <a:r>
              <a:rPr sz="1200" spc="-5" dirty="0">
                <a:latin typeface="Trueno" panose="00000500000000000000" pitchFamily="50" charset="0"/>
                <a:cs typeface="Georgia"/>
              </a:rPr>
              <a:t>Minister</a:t>
            </a:r>
            <a:r>
              <a:rPr sz="1200" spc="-35" dirty="0">
                <a:latin typeface="Trueno" panose="00000500000000000000" pitchFamily="50" charset="0"/>
                <a:cs typeface="Georgia"/>
              </a:rPr>
              <a:t> </a:t>
            </a:r>
            <a:r>
              <a:rPr sz="1200" spc="-5" dirty="0">
                <a:latin typeface="Trueno" panose="00000500000000000000" pitchFamily="50" charset="0"/>
                <a:cs typeface="Georgia"/>
              </a:rPr>
              <a:t>of</a:t>
            </a:r>
            <a:r>
              <a:rPr sz="1200" spc="-40" dirty="0">
                <a:latin typeface="Trueno" panose="00000500000000000000" pitchFamily="50" charset="0"/>
                <a:cs typeface="Georgia"/>
              </a:rPr>
              <a:t> </a:t>
            </a:r>
            <a:r>
              <a:rPr sz="1200" spc="-5" dirty="0">
                <a:latin typeface="Trueno" panose="00000500000000000000" pitchFamily="50" charset="0"/>
                <a:cs typeface="Georgia"/>
              </a:rPr>
              <a:t>Environment</a:t>
            </a:r>
            <a:r>
              <a:rPr sz="1200" spc="-35" dirty="0">
                <a:latin typeface="Trueno" panose="00000500000000000000" pitchFamily="50" charset="0"/>
                <a:cs typeface="Georgia"/>
              </a:rPr>
              <a:t> </a:t>
            </a:r>
            <a:r>
              <a:rPr sz="1200" spc="-5" dirty="0">
                <a:latin typeface="Trueno" panose="00000500000000000000" pitchFamily="50" charset="0"/>
                <a:cs typeface="Georgia"/>
              </a:rPr>
              <a:t>Regulation</a:t>
            </a:r>
            <a:endParaRPr sz="1200" dirty="0">
              <a:latin typeface="Trueno" panose="00000500000000000000" pitchFamily="50" charset="0"/>
              <a:cs typeface="Georgia"/>
            </a:endParaRPr>
          </a:p>
          <a:p>
            <a:pPr marL="12700" marR="8890">
              <a:lnSpc>
                <a:spcPct val="114599"/>
              </a:lnSpc>
            </a:pPr>
            <a:r>
              <a:rPr sz="1200" spc="-5" dirty="0">
                <a:latin typeface="Trueno" panose="00000500000000000000" pitchFamily="50" charset="0"/>
                <a:cs typeface="Georgia"/>
              </a:rPr>
              <a:t>No. </a:t>
            </a:r>
            <a:r>
              <a:rPr sz="1200" dirty="0">
                <a:latin typeface="Trueno" panose="00000500000000000000" pitchFamily="50" charset="0"/>
                <a:cs typeface="Georgia"/>
              </a:rPr>
              <a:t>5 </a:t>
            </a:r>
            <a:r>
              <a:rPr sz="1200" spc="-5" dirty="0">
                <a:latin typeface="Trueno" panose="00000500000000000000" pitchFamily="50" charset="0"/>
                <a:cs typeface="Georgia"/>
              </a:rPr>
              <a:t>of 2012 regarding Business Lines and/or Activities that Require an Environmental Impact Assessment  (</a:t>
            </a:r>
            <a:r>
              <a:rPr sz="1200" i="1" spc="-5" dirty="0">
                <a:latin typeface="Trueno" panose="00000500000000000000" pitchFamily="50" charset="0"/>
                <a:cs typeface="Georgia"/>
              </a:rPr>
              <a:t>Analisis Mengenai </a:t>
            </a:r>
            <a:r>
              <a:rPr sz="1200" i="1" dirty="0">
                <a:latin typeface="Trueno" panose="00000500000000000000" pitchFamily="50" charset="0"/>
                <a:cs typeface="Georgia"/>
              </a:rPr>
              <a:t>Dampak </a:t>
            </a:r>
            <a:r>
              <a:rPr sz="1200" i="1" spc="-5" dirty="0">
                <a:latin typeface="Trueno" panose="00000500000000000000" pitchFamily="50" charset="0"/>
                <a:cs typeface="Georgia"/>
              </a:rPr>
              <a:t>Lingkungan Hidup</a:t>
            </a:r>
            <a:r>
              <a:rPr sz="1200" spc="-5" dirty="0">
                <a:latin typeface="Trueno" panose="00000500000000000000" pitchFamily="50" charset="0"/>
                <a:cs typeface="Georgia"/>
              </a:rPr>
              <a:t>)</a:t>
            </a:r>
            <a:r>
              <a:rPr sz="1200" spc="-15" dirty="0">
                <a:latin typeface="Trueno" panose="00000500000000000000" pitchFamily="50" charset="0"/>
                <a:cs typeface="Georgia"/>
              </a:rPr>
              <a:t> </a:t>
            </a:r>
            <a:r>
              <a:rPr sz="1200" dirty="0">
                <a:latin typeface="Trueno" panose="00000500000000000000" pitchFamily="50" charset="0"/>
                <a:cs typeface="Georgia"/>
              </a:rPr>
              <a:t>(AMDAL).</a:t>
            </a:r>
          </a:p>
          <a:p>
            <a:pPr>
              <a:lnSpc>
                <a:spcPct val="100000"/>
              </a:lnSpc>
              <a:spcBef>
                <a:spcPts val="45"/>
              </a:spcBef>
            </a:pPr>
            <a:endParaRPr sz="1200" dirty="0">
              <a:latin typeface="Trueno" panose="00000500000000000000" pitchFamily="50" charset="0"/>
              <a:cs typeface="Times New Roman"/>
            </a:endParaRPr>
          </a:p>
          <a:p>
            <a:pPr marL="12700" algn="just">
              <a:lnSpc>
                <a:spcPct val="100000"/>
              </a:lnSpc>
            </a:pPr>
            <a:r>
              <a:rPr sz="1200" b="1" spc="-5" dirty="0">
                <a:solidFill>
                  <a:srgbClr val="212121"/>
                </a:solidFill>
                <a:latin typeface="Trueno" panose="00000500000000000000" pitchFamily="50" charset="0"/>
                <a:cs typeface="Georgia"/>
              </a:rPr>
              <a:t>Sustainable</a:t>
            </a:r>
            <a:r>
              <a:rPr sz="1200" b="1" spc="-10" dirty="0">
                <a:solidFill>
                  <a:srgbClr val="212121"/>
                </a:solidFill>
                <a:latin typeface="Trueno" panose="00000500000000000000" pitchFamily="50" charset="0"/>
                <a:cs typeface="Georgia"/>
              </a:rPr>
              <a:t> </a:t>
            </a:r>
            <a:r>
              <a:rPr sz="1200" b="1" spc="-5" dirty="0">
                <a:solidFill>
                  <a:srgbClr val="212121"/>
                </a:solidFill>
                <a:latin typeface="Trueno" panose="00000500000000000000" pitchFamily="50" charset="0"/>
                <a:cs typeface="Georgia"/>
              </a:rPr>
              <a:t>development</a:t>
            </a:r>
            <a:endParaRPr sz="1200" dirty="0">
              <a:latin typeface="Trueno" panose="00000500000000000000" pitchFamily="50" charset="0"/>
              <a:cs typeface="Georgia"/>
            </a:endParaRPr>
          </a:p>
          <a:p>
            <a:pPr marL="12700" algn="just">
              <a:lnSpc>
                <a:spcPct val="100000"/>
              </a:lnSpc>
              <a:spcBef>
                <a:spcPts val="90"/>
              </a:spcBef>
            </a:pPr>
            <a:r>
              <a:rPr sz="1200" spc="-5" dirty="0">
                <a:latin typeface="Trueno" panose="00000500000000000000" pitchFamily="50" charset="0"/>
                <a:cs typeface="Georgia"/>
              </a:rPr>
              <a:t>Presidential Regulation No. 59 of 2017 regarding Implementation of Sustainable </a:t>
            </a:r>
            <a:r>
              <a:rPr sz="1200" dirty="0">
                <a:latin typeface="Trueno" panose="00000500000000000000" pitchFamily="50" charset="0"/>
                <a:cs typeface="Georgia"/>
              </a:rPr>
              <a:t>Development</a:t>
            </a:r>
            <a:r>
              <a:rPr sz="1200" spc="-20" dirty="0">
                <a:latin typeface="Trueno" panose="00000500000000000000" pitchFamily="50" charset="0"/>
                <a:cs typeface="Georgia"/>
              </a:rPr>
              <a:t> </a:t>
            </a:r>
            <a:r>
              <a:rPr sz="1200" spc="-5" dirty="0">
                <a:latin typeface="Trueno" panose="00000500000000000000" pitchFamily="50" charset="0"/>
                <a:cs typeface="Georgia"/>
              </a:rPr>
              <a:t>Goals.</a:t>
            </a:r>
            <a:endParaRPr sz="1200" dirty="0">
              <a:latin typeface="Trueno" panose="00000500000000000000" pitchFamily="50" charset="0"/>
              <a:cs typeface="Georgia"/>
            </a:endParaRPr>
          </a:p>
        </p:txBody>
      </p:sp>
    </p:spTree>
    <p:extLst>
      <p:ext uri="{BB962C8B-B14F-4D97-AF65-F5344CB8AC3E}">
        <p14:creationId xmlns:p14="http://schemas.microsoft.com/office/powerpoint/2010/main" val="33118238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591235"/>
            <a:ext cx="2622176" cy="1477328"/>
          </a:xfrm>
          <a:prstGeom prst="rect">
            <a:avLst/>
          </a:prstGeom>
          <a:solidFill>
            <a:schemeClr val="bg1">
              <a:lumMod val="85000"/>
            </a:schemeClr>
          </a:solidFill>
        </p:spPr>
        <p:txBody>
          <a:bodyPr wrap="square">
            <a:spAutoFit/>
          </a:bodyPr>
          <a:lstStyle/>
          <a:p>
            <a:pPr marL="387350">
              <a:lnSpc>
                <a:spcPct val="100000"/>
              </a:lnSpc>
            </a:pPr>
            <a:r>
              <a:rPr lang="en-US" spc="-5" dirty="0">
                <a:latin typeface="Trueno" panose="00000500000000000000" pitchFamily="50" charset="0"/>
                <a:cs typeface="Georgia"/>
              </a:rPr>
              <a:t>Are there any proposals to reform construction and projects</a:t>
            </a:r>
            <a:r>
              <a:rPr lang="en-US" spc="-10" dirty="0">
                <a:latin typeface="Trueno" panose="00000500000000000000" pitchFamily="50" charset="0"/>
                <a:cs typeface="Georgia"/>
              </a:rPr>
              <a:t> </a:t>
            </a:r>
            <a:r>
              <a:rPr lang="en-US" spc="-5" dirty="0">
                <a:latin typeface="Trueno" panose="00000500000000000000" pitchFamily="50" charset="0"/>
                <a:cs typeface="Georgia"/>
              </a:rPr>
              <a:t>law?</a:t>
            </a:r>
            <a:endParaRPr lang="en-US" dirty="0">
              <a:latin typeface="Trueno" panose="00000500000000000000" pitchFamily="50" charset="0"/>
              <a:cs typeface="Georgia"/>
            </a:endParaRPr>
          </a:p>
        </p:txBody>
      </p:sp>
      <p:sp>
        <p:nvSpPr>
          <p:cNvPr id="4" name="object 10"/>
          <p:cNvSpPr txBox="1"/>
          <p:nvPr/>
        </p:nvSpPr>
        <p:spPr>
          <a:xfrm>
            <a:off x="2958353" y="590799"/>
            <a:ext cx="5715000" cy="3233706"/>
          </a:xfrm>
          <a:prstGeom prst="rect">
            <a:avLst/>
          </a:prstGeom>
        </p:spPr>
        <p:txBody>
          <a:bodyPr vert="horz" wrap="square" lIns="0" tIns="12700" rIns="0" bIns="0" rtlCol="0">
            <a:spAutoFit/>
          </a:bodyPr>
          <a:lstStyle/>
          <a:p>
            <a:pPr marL="12700" marR="5080" algn="just">
              <a:lnSpc>
                <a:spcPct val="114599"/>
              </a:lnSpc>
              <a:spcBef>
                <a:spcPts val="100"/>
              </a:spcBef>
            </a:pPr>
            <a:r>
              <a:rPr lang="en-US" sz="1400" spc="-5" dirty="0">
                <a:latin typeface="Trueno" panose="00000500000000000000" pitchFamily="50" charset="0"/>
                <a:cs typeface="Georgia"/>
              </a:rPr>
              <a:t>The Construction Law was recently issued on 12 January 2017, revoking Law No. 18 of 1999 regarding Construction  Services </a:t>
            </a:r>
            <a:r>
              <a:rPr lang="en-US" sz="1400" dirty="0">
                <a:latin typeface="Trueno" panose="00000500000000000000" pitchFamily="50" charset="0"/>
                <a:cs typeface="Georgia"/>
              </a:rPr>
              <a:t>(Law </a:t>
            </a:r>
            <a:r>
              <a:rPr lang="en-US" sz="1400" spc="-5" dirty="0">
                <a:latin typeface="Trueno" panose="00000500000000000000" pitchFamily="50" charset="0"/>
                <a:cs typeface="Georgia"/>
              </a:rPr>
              <a:t>18/1999). The Construction Law mandates the enactment of implementing regulations containing  more</a:t>
            </a:r>
            <a:r>
              <a:rPr lang="en-US" sz="1400" spc="-35" dirty="0">
                <a:latin typeface="Trueno" panose="00000500000000000000" pitchFamily="50" charset="0"/>
                <a:cs typeface="Georgia"/>
              </a:rPr>
              <a:t> </a:t>
            </a:r>
            <a:r>
              <a:rPr lang="en-US" sz="1400" spc="-5" dirty="0">
                <a:latin typeface="Trueno" panose="00000500000000000000" pitchFamily="50" charset="0"/>
                <a:cs typeface="Georgia"/>
              </a:rPr>
              <a:t>detailed</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provisions</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within</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the</a:t>
            </a:r>
            <a:r>
              <a:rPr lang="en-US" sz="1400" spc="-35" dirty="0">
                <a:latin typeface="Trueno" panose="00000500000000000000" pitchFamily="50" charset="0"/>
                <a:cs typeface="Georgia"/>
              </a:rPr>
              <a:t> </a:t>
            </a:r>
            <a:r>
              <a:rPr lang="en-US" sz="1400" spc="-5" dirty="0">
                <a:latin typeface="Trueno" panose="00000500000000000000" pitchFamily="50" charset="0"/>
                <a:cs typeface="Georgia"/>
              </a:rPr>
              <a:t>two</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years</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after</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its</a:t>
            </a:r>
            <a:r>
              <a:rPr lang="en-US" sz="1400" spc="-35" dirty="0">
                <a:latin typeface="Trueno" panose="00000500000000000000" pitchFamily="50" charset="0"/>
                <a:cs typeface="Georgia"/>
              </a:rPr>
              <a:t> </a:t>
            </a:r>
            <a:r>
              <a:rPr lang="en-US" sz="1400" spc="-5" dirty="0">
                <a:latin typeface="Trueno" panose="00000500000000000000" pitchFamily="50" charset="0"/>
                <a:cs typeface="Georgia"/>
              </a:rPr>
              <a:t>enactment.</a:t>
            </a:r>
            <a:r>
              <a:rPr lang="en-US" sz="1400" spc="-35" dirty="0">
                <a:latin typeface="Trueno" panose="00000500000000000000" pitchFamily="50" charset="0"/>
                <a:cs typeface="Georgia"/>
              </a:rPr>
              <a:t> </a:t>
            </a:r>
            <a:r>
              <a:rPr lang="en-US" sz="1400" spc="-5" dirty="0">
                <a:latin typeface="Trueno" panose="00000500000000000000" pitchFamily="50" charset="0"/>
                <a:cs typeface="Georgia"/>
              </a:rPr>
              <a:t>In</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the</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absence</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of</a:t>
            </a:r>
            <a:r>
              <a:rPr lang="en-US" sz="1400" spc="-30" dirty="0">
                <a:latin typeface="Trueno" panose="00000500000000000000" pitchFamily="50" charset="0"/>
                <a:cs typeface="Georgia"/>
              </a:rPr>
              <a:t> </a:t>
            </a:r>
            <a:r>
              <a:rPr lang="en-US" sz="1400" dirty="0">
                <a:latin typeface="Trueno" panose="00000500000000000000" pitchFamily="50" charset="0"/>
                <a:cs typeface="Georgia"/>
              </a:rPr>
              <a:t>a</a:t>
            </a:r>
            <a:r>
              <a:rPr lang="en-US" sz="1400" spc="-35" dirty="0">
                <a:latin typeface="Trueno" panose="00000500000000000000" pitchFamily="50" charset="0"/>
                <a:cs typeface="Georgia"/>
              </a:rPr>
              <a:t> </a:t>
            </a:r>
            <a:r>
              <a:rPr lang="en-US" sz="1400" spc="-5" dirty="0">
                <a:latin typeface="Trueno" panose="00000500000000000000" pitchFamily="50" charset="0"/>
                <a:cs typeface="Georgia"/>
              </a:rPr>
              <a:t>new</a:t>
            </a:r>
            <a:r>
              <a:rPr lang="en-US" sz="1400" spc="-30" dirty="0">
                <a:latin typeface="Trueno" panose="00000500000000000000" pitchFamily="50" charset="0"/>
                <a:cs typeface="Georgia"/>
              </a:rPr>
              <a:t> </a:t>
            </a:r>
            <a:r>
              <a:rPr lang="en-US" sz="1400" spc="-5" dirty="0">
                <a:latin typeface="Trueno" panose="00000500000000000000" pitchFamily="50" charset="0"/>
                <a:cs typeface="Georgia"/>
              </a:rPr>
              <a:t>implementing</a:t>
            </a:r>
            <a:r>
              <a:rPr lang="en-US" sz="1400" spc="-35" dirty="0">
                <a:latin typeface="Trueno" panose="00000500000000000000" pitchFamily="50" charset="0"/>
                <a:cs typeface="Georgia"/>
              </a:rPr>
              <a:t> </a:t>
            </a:r>
            <a:r>
              <a:rPr lang="en-US" sz="1400" spc="-5" dirty="0">
                <a:latin typeface="Trueno" panose="00000500000000000000" pitchFamily="50" charset="0"/>
                <a:cs typeface="Georgia"/>
              </a:rPr>
              <a:t>regulation,  the implementing regulations for Law 18/1999 remain in effect, in so far as the provisions are not contrary to the  Construction Law. There are still </a:t>
            </a:r>
            <a:r>
              <a:rPr lang="en-US" sz="1400" dirty="0">
                <a:latin typeface="Trueno" panose="00000500000000000000" pitchFamily="50" charset="0"/>
                <a:cs typeface="Georgia"/>
              </a:rPr>
              <a:t>a </a:t>
            </a:r>
            <a:r>
              <a:rPr lang="en-US" sz="1400" spc="-5" dirty="0">
                <a:latin typeface="Trueno" panose="00000500000000000000" pitchFamily="50" charset="0"/>
                <a:cs typeface="Georgia"/>
              </a:rPr>
              <a:t>number of implementing regulations of the Construction Law that have not yet  been issued, such as an implementing regulation that further governs construction work contracts. There may be  further reforms to construction and projects law with the issuance of these implementing</a:t>
            </a:r>
            <a:r>
              <a:rPr lang="en-US" sz="1400" spc="-20" dirty="0">
                <a:latin typeface="Trueno" panose="00000500000000000000" pitchFamily="50" charset="0"/>
                <a:cs typeface="Georgia"/>
              </a:rPr>
              <a:t> </a:t>
            </a:r>
            <a:r>
              <a:rPr lang="en-US" sz="1400" spc="-5" dirty="0">
                <a:latin typeface="Trueno" panose="00000500000000000000" pitchFamily="50" charset="0"/>
                <a:cs typeface="Georgia"/>
              </a:rPr>
              <a:t>regulations.</a:t>
            </a:r>
            <a:endParaRPr lang="en-US" sz="1400" dirty="0">
              <a:latin typeface="Trueno" panose="00000500000000000000" pitchFamily="50" charset="0"/>
              <a:cs typeface="Georgia"/>
            </a:endParaRPr>
          </a:p>
        </p:txBody>
      </p:sp>
    </p:spTree>
    <p:extLst>
      <p:ext uri="{BB962C8B-B14F-4D97-AF65-F5344CB8AC3E}">
        <p14:creationId xmlns:p14="http://schemas.microsoft.com/office/powerpoint/2010/main" val="561932748"/>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2461</TotalTime>
  <Words>5626</Words>
  <Application>Microsoft Office PowerPoint</Application>
  <PresentationFormat>On-screen Show (4:3)</PresentationFormat>
  <Paragraphs>1085</Paragraphs>
  <Slides>46</Slides>
  <Notes>15</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46</vt:i4>
      </vt:variant>
    </vt:vector>
  </HeadingPairs>
  <TitlesOfParts>
    <vt:vector size="64" baseType="lpstr">
      <vt:lpstr>맑은 고딕</vt:lpstr>
      <vt:lpstr>Arial</vt:lpstr>
      <vt:lpstr>Calibri</vt:lpstr>
      <vt:lpstr>Calibri Light</vt:lpstr>
      <vt:lpstr>Candara</vt:lpstr>
      <vt:lpstr>Georgia</vt:lpstr>
      <vt:lpstr>굴림</vt:lpstr>
      <vt:lpstr>Lato</vt:lpstr>
      <vt:lpstr>Lato Light</vt:lpstr>
      <vt:lpstr>Open Sans</vt:lpstr>
      <vt:lpstr>Raleway</vt:lpstr>
      <vt:lpstr>Tahoma</vt:lpstr>
      <vt:lpstr>Times New Roman</vt:lpstr>
      <vt:lpstr>Trueno</vt:lpstr>
      <vt:lpstr>Tw Cen MT</vt:lpstr>
      <vt:lpstr>Wingdings</vt:lpstr>
      <vt:lpstr>Tema de Office</vt:lpstr>
      <vt:lpstr>2_Office Theme</vt:lpstr>
      <vt:lpstr>PowerPoint Presentation</vt:lpstr>
      <vt:lpstr>Outline</vt:lpstr>
      <vt:lpstr>PowerPoint Presentation</vt:lpstr>
      <vt:lpstr>Country Info: Indonesia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THERE ARE ALSO SECTOR SPECIFIC CHALLENGES IN INDONESIA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Public Private Partnership in Indonesia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Market Outlook: Indonesia</vt:lpstr>
      <vt:lpstr>PowerPoint Presentation</vt:lpstr>
      <vt:lpstr>PowerPoint Presentation</vt:lpstr>
      <vt:lpstr>PowerPoint Presentation</vt:lpstr>
      <vt:lpstr>Reformations along the project life cycle aim to encourage and accelerate  infrastructure projects using the Public Private Partnership (PPP) scheme</vt:lpstr>
      <vt:lpstr>Institutional Framework  to Support PPP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Gian</dc:creator>
  <cp:lastModifiedBy>Agung</cp:lastModifiedBy>
  <cp:revision>234</cp:revision>
  <cp:lastPrinted>2019-01-18T01:00:21Z</cp:lastPrinted>
  <dcterms:created xsi:type="dcterms:W3CDTF">2018-12-14T18:10:38Z</dcterms:created>
  <dcterms:modified xsi:type="dcterms:W3CDTF">2019-09-23T19:40:51Z</dcterms:modified>
</cp:coreProperties>
</file>