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5" r:id="rId1"/>
  </p:sldMasterIdLst>
  <p:notesMasterIdLst>
    <p:notesMasterId r:id="rId22"/>
  </p:notesMasterIdLst>
  <p:sldIdLst>
    <p:sldId id="280" r:id="rId2"/>
    <p:sldId id="325" r:id="rId3"/>
    <p:sldId id="350" r:id="rId4"/>
    <p:sldId id="283" r:id="rId5"/>
    <p:sldId id="343" r:id="rId6"/>
    <p:sldId id="282" r:id="rId7"/>
    <p:sldId id="335" r:id="rId8"/>
    <p:sldId id="323" r:id="rId9"/>
    <p:sldId id="322" r:id="rId10"/>
    <p:sldId id="285" r:id="rId11"/>
    <p:sldId id="324" r:id="rId12"/>
    <p:sldId id="305" r:id="rId13"/>
    <p:sldId id="339" r:id="rId14"/>
    <p:sldId id="347" r:id="rId15"/>
    <p:sldId id="348" r:id="rId16"/>
    <p:sldId id="342" r:id="rId17"/>
    <p:sldId id="340" r:id="rId18"/>
    <p:sldId id="341" r:id="rId19"/>
    <p:sldId id="344" r:id="rId20"/>
    <p:sldId id="315" r:id="rId21"/>
  </p:sldIdLst>
  <p:sldSz cx="12192000" cy="6858000"/>
  <p:notesSz cx="9939338" cy="68072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4D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0641" autoAdjust="0"/>
  </p:normalViewPr>
  <p:slideViewPr>
    <p:cSldViewPr snapToGrid="0">
      <p:cViewPr varScale="1">
        <p:scale>
          <a:sx n="91" d="100"/>
          <a:sy n="91" d="100"/>
        </p:scale>
        <p:origin x="131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7046" cy="34154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9992" y="1"/>
            <a:ext cx="4307046" cy="34154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030E08-767E-4D76-9FA5-F9B219D4AB59}" type="datetimeFigureOut">
              <a:rPr lang="en-US" altLang="ko-KR"/>
              <a:t>6/1/2026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927350" y="850900"/>
            <a:ext cx="4084638" cy="2297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3934" y="3275965"/>
            <a:ext cx="7951470" cy="268033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6465659"/>
            <a:ext cx="4307046" cy="34154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9992" y="6465659"/>
            <a:ext cx="4307046" cy="34154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A76211-CA59-4EED-A38E-BB2E05CCFBB3}" type="slidenum">
              <a:rPr lang="en-US" altLang="ko-KR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49765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>
              <a:latin typeface="Calibri"/>
              <a:ea typeface="맑은 고딕"/>
              <a:cs typeface="Calibri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A76211-CA59-4EED-A38E-BB2E05CCFBB3}" type="slidenum">
              <a:rPr lang="en-US" altLang="ko-KR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366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A76211-CA59-4EED-A38E-BB2E05CCFBB3}" type="slidenum">
              <a:rPr lang="en-US" altLang="ko-KR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56968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A76211-CA59-4EED-A38E-BB2E05CCFBB3}" type="slidenum">
              <a:rPr lang="en-US" altLang="ko-KR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35688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A76211-CA59-4EED-A38E-BB2E05CCFBB3}" type="slidenum">
              <a:rPr lang="en-US" altLang="ko-KR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96389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A76211-CA59-4EED-A38E-BB2E05CCFBB3}" type="slidenum">
              <a:rPr lang="en-US" altLang="ko-KR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03797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A76211-CA59-4EED-A38E-BB2E05CCFBB3}" type="slidenum">
              <a:rPr lang="en-US" altLang="ko-KR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57429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A76211-CA59-4EED-A38E-BB2E05CCFBB3}" type="slidenum">
              <a:rPr lang="en-US" altLang="ko-KR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6842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>
              <a:latin typeface="Calibri"/>
              <a:ea typeface="맑은 고딕"/>
              <a:cs typeface="Calibri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A76211-CA59-4EED-A38E-BB2E05CCFBB3}" type="slidenum">
              <a:rPr lang="en-US" altLang="ko-KR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52620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A76211-CA59-4EED-A38E-BB2E05CCFBB3}" type="slidenum">
              <a:rPr lang="en-US" altLang="ko-KR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3722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A76211-CA59-4EED-A38E-BB2E05CCFBB3}" type="slidenum">
              <a:rPr lang="en-US" altLang="ko-KR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78351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A76211-CA59-4EED-A38E-BB2E05CCFBB3}" type="slidenum">
              <a:rPr lang="en-US" altLang="ko-KR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1440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A76211-CA59-4EED-A38E-BB2E05CCFBB3}" type="slidenum">
              <a:rPr lang="en-US" altLang="ko-KR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36203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A76211-CA59-4EED-A38E-BB2E05CCFBB3}" type="slidenum">
              <a:rPr lang="en-US" altLang="ko-KR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21586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A76211-CA59-4EED-A38E-BB2E05CCFBB3}" type="slidenum">
              <a:rPr lang="en-US" altLang="ko-KR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27303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슬라이드 이미지 개체 틀 1">
            <a:extLst>
              <a:ext uri="{FF2B5EF4-FFF2-40B4-BE49-F238E27FC236}">
                <a16:creationId xmlns:a16="http://schemas.microsoft.com/office/drawing/2014/main" id="{4B5CF518-6DBE-41FD-B647-2704A798069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슬라이드 노트 개체 틀 2">
            <a:extLst>
              <a:ext uri="{FF2B5EF4-FFF2-40B4-BE49-F238E27FC236}">
                <a16:creationId xmlns:a16="http://schemas.microsoft.com/office/drawing/2014/main" id="{30677475-CB20-4E93-A274-CC9A14CC4C3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244" name="슬라이드 번호 개체 틀 3">
            <a:extLst>
              <a:ext uri="{FF2B5EF4-FFF2-40B4-BE49-F238E27FC236}">
                <a16:creationId xmlns:a16="http://schemas.microsoft.com/office/drawing/2014/main" id="{C2C2CE94-F5F4-4D8B-A865-50B4B489BB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9pPr>
          </a:lstStyle>
          <a:p>
            <a:fld id="{4CCCDE01-0207-4046-8D1D-7D801D42A4F2}" type="slidenum">
              <a:rPr lang="ko-KR" altLang="en-US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603696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A76211-CA59-4EED-A38E-BB2E05CCFBB3}" type="slidenum">
              <a:rPr lang="en-US" altLang="ko-KR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5405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9AB9-B6B4-4C9F-89E0-8369F56C64A1}" type="datetimeFigureOut">
              <a:rPr lang="ko-KR" altLang="en-US" smtClean="0"/>
              <a:t>2026-06-01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EDBB4-A8F3-49E6-B7EA-B322B27EB5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7798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9AB9-B6B4-4C9F-89E0-8369F56C64A1}" type="datetimeFigureOut">
              <a:rPr lang="ko-KR" altLang="en-US" smtClean="0"/>
              <a:t>2026-06-01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EDBB4-A8F3-49E6-B7EA-B322B27EB5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0778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9AB9-B6B4-4C9F-89E0-8369F56C64A1}" type="datetimeFigureOut">
              <a:rPr lang="ko-KR" altLang="en-US" smtClean="0"/>
              <a:t>2026-06-01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EDBB4-A8F3-49E6-B7EA-B322B27EB5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1978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9AB9-B6B4-4C9F-89E0-8369F56C64A1}" type="datetimeFigureOut">
              <a:rPr lang="ko-KR" altLang="en-US" smtClean="0"/>
              <a:t>2026-06-01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EDBB4-A8F3-49E6-B7EA-B322B27EB5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206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9AB9-B6B4-4C9F-89E0-8369F56C64A1}" type="datetimeFigureOut">
              <a:rPr lang="ko-KR" altLang="en-US" smtClean="0"/>
              <a:t>2026-06-01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EDBB4-A8F3-49E6-B7EA-B322B27EB5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1677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9AB9-B6B4-4C9F-89E0-8369F56C64A1}" type="datetimeFigureOut">
              <a:rPr lang="ko-KR" altLang="en-US" smtClean="0"/>
              <a:t>2026-06-01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EDBB4-A8F3-49E6-B7EA-B322B27EB5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2246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9AB9-B6B4-4C9F-89E0-8369F56C64A1}" type="datetimeFigureOut">
              <a:rPr lang="ko-KR" altLang="en-US" smtClean="0"/>
              <a:t>2026-06-01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EDBB4-A8F3-49E6-B7EA-B322B27EB5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3799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9AB9-B6B4-4C9F-89E0-8369F56C64A1}" type="datetimeFigureOut">
              <a:rPr lang="ko-KR" altLang="en-US" smtClean="0"/>
              <a:t>2026-06-01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EDBB4-A8F3-49E6-B7EA-B322B27EB5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5404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9AB9-B6B4-4C9F-89E0-8369F56C64A1}" type="datetimeFigureOut">
              <a:rPr lang="ko-KR" altLang="en-US" smtClean="0"/>
              <a:t>2026-06-01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EDBB4-A8F3-49E6-B7EA-B322B27EB5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385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9AB9-B6B4-4C9F-89E0-8369F56C64A1}" type="datetimeFigureOut">
              <a:rPr lang="ko-KR" altLang="en-US" smtClean="0"/>
              <a:t>2026-06-01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EDBB4-A8F3-49E6-B7EA-B322B27EB5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4526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9AB9-B6B4-4C9F-89E0-8369F56C64A1}" type="datetimeFigureOut">
              <a:rPr lang="ko-KR" altLang="en-US" smtClean="0"/>
              <a:t>2026-06-01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EDBB4-A8F3-49E6-B7EA-B322B27EB5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4786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19AB9-B6B4-4C9F-89E0-8369F56C64A1}" type="datetimeFigureOut">
              <a:rPr lang="ko-KR" altLang="en-US" smtClean="0"/>
              <a:t>2026-06-01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EDBB4-A8F3-49E6-B7EA-B322B27EB5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8863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88" r:id="rId3"/>
    <p:sldLayoutId id="2147483789" r:id="rId4"/>
    <p:sldLayoutId id="2147483790" r:id="rId5"/>
    <p:sldLayoutId id="2147483791" r:id="rId6"/>
    <p:sldLayoutId id="2147483792" r:id="rId7"/>
    <p:sldLayoutId id="2147483793" r:id="rId8"/>
    <p:sldLayoutId id="2147483794" r:id="rId9"/>
    <p:sldLayoutId id="2147483795" r:id="rId10"/>
    <p:sldLayoutId id="2147483796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ailto:exchangeout@uos.ac.kr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sepstudyabroad.org/" TargetMode="Externa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foundation.miraeasset.com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exchangeout@uos.ac.kr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자유형 7"/>
          <p:cNvSpPr/>
          <p:nvPr/>
        </p:nvSpPr>
        <p:spPr>
          <a:xfrm>
            <a:off x="0" y="0"/>
            <a:ext cx="8043620" cy="6517037"/>
          </a:xfrm>
          <a:custGeom>
            <a:avLst/>
            <a:gdLst>
              <a:gd name="connsiteX0" fmla="*/ 0 w 8043620"/>
              <a:gd name="connsiteY0" fmla="*/ 0 h 6517037"/>
              <a:gd name="connsiteX1" fmla="*/ 8043620 w 8043620"/>
              <a:gd name="connsiteY1" fmla="*/ 0 h 6517037"/>
              <a:gd name="connsiteX2" fmla="*/ 8043620 w 8043620"/>
              <a:gd name="connsiteY2" fmla="*/ 4858719 h 6517037"/>
              <a:gd name="connsiteX3" fmla="*/ 15498 w 8043620"/>
              <a:gd name="connsiteY3" fmla="*/ 6517037 h 6517037"/>
              <a:gd name="connsiteX4" fmla="*/ 0 w 8043620"/>
              <a:gd name="connsiteY4" fmla="*/ 0 h 65170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43620" h="6517037">
                <a:moveTo>
                  <a:pt x="0" y="0"/>
                </a:moveTo>
                <a:lnTo>
                  <a:pt x="8043620" y="0"/>
                </a:lnTo>
                <a:lnTo>
                  <a:pt x="8043620" y="4858719"/>
                </a:lnTo>
                <a:lnTo>
                  <a:pt x="15498" y="6517037"/>
                </a:lnTo>
                <a:lnTo>
                  <a:pt x="0" y="0"/>
                </a:lnTo>
                <a:close/>
              </a:path>
            </a:pathLst>
          </a:custGeom>
          <a:solidFill>
            <a:srgbClr val="0A4D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자유형 9"/>
          <p:cNvSpPr/>
          <p:nvPr/>
        </p:nvSpPr>
        <p:spPr>
          <a:xfrm>
            <a:off x="10223715" y="5625885"/>
            <a:ext cx="1968285" cy="1232115"/>
          </a:xfrm>
          <a:custGeom>
            <a:avLst/>
            <a:gdLst>
              <a:gd name="connsiteX0" fmla="*/ 1968285 w 1968285"/>
              <a:gd name="connsiteY0" fmla="*/ 0 h 1232115"/>
              <a:gd name="connsiteX1" fmla="*/ 1968285 w 1968285"/>
              <a:gd name="connsiteY1" fmla="*/ 1232115 h 1232115"/>
              <a:gd name="connsiteX2" fmla="*/ 0 w 1968285"/>
              <a:gd name="connsiteY2" fmla="*/ 1232115 h 1232115"/>
              <a:gd name="connsiteX3" fmla="*/ 0 w 1968285"/>
              <a:gd name="connsiteY3" fmla="*/ 418454 h 1232115"/>
              <a:gd name="connsiteX4" fmla="*/ 1968285 w 1968285"/>
              <a:gd name="connsiteY4" fmla="*/ 0 h 1232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68285" h="1232115">
                <a:moveTo>
                  <a:pt x="1968285" y="0"/>
                </a:moveTo>
                <a:lnTo>
                  <a:pt x="1968285" y="1232115"/>
                </a:lnTo>
                <a:lnTo>
                  <a:pt x="0" y="1232115"/>
                </a:lnTo>
                <a:lnTo>
                  <a:pt x="0" y="418454"/>
                </a:lnTo>
                <a:lnTo>
                  <a:pt x="1968285" y="0"/>
                </a:lnTo>
                <a:close/>
              </a:path>
            </a:pathLst>
          </a:custGeom>
          <a:solidFill>
            <a:srgbClr val="0A4D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509644" y="1279273"/>
            <a:ext cx="7297521" cy="156966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ko-KR" altLang="en-US" sz="48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KoPubWorld돋움체 Bold"/>
              </a:rPr>
              <a:t>파견 교환학생 프로그램 설명회</a:t>
            </a:r>
            <a:endParaRPr lang="en-US" altLang="ko-KR" sz="48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KoPubWorld돋움체 Bold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033" y="324079"/>
            <a:ext cx="1720516" cy="123263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-542852" y="201731"/>
            <a:ext cx="4377342" cy="7386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endParaRPr lang="en-US" altLang="ko-KR" b="1" dirty="0">
              <a:solidFill>
                <a:srgbClr val="00B0F0"/>
              </a:solidFill>
              <a:latin typeface="KoPubWorld돋움체 Medium"/>
              <a:ea typeface="KoPubWorld돋움체 Medium"/>
              <a:cs typeface="KoPubWorld돋움체 Medium"/>
            </a:endParaRPr>
          </a:p>
          <a:p>
            <a:pPr algn="r"/>
            <a:r>
              <a:rPr lang="ko-KR" altLang="en-US" sz="2400">
                <a:solidFill>
                  <a:schemeClr val="bg1"/>
                </a:solidFill>
                <a:latin typeface="KoPubWorld돋움체 Bold"/>
                <a:ea typeface="KoPubWorld돋움체 Bold"/>
                <a:cs typeface="KoPubWorld돋움체 Bold"/>
              </a:rPr>
              <a:t>서울시립대학교 국제처</a:t>
            </a:r>
            <a:endParaRPr lang="en-US" sz="2400" dirty="0">
              <a:solidFill>
                <a:schemeClr val="bg1"/>
              </a:solidFill>
              <a:latin typeface="KoPubWorld돋움체 Bold"/>
              <a:ea typeface="KoPubWorld돋움체 Bold"/>
              <a:cs typeface="KoPubWorld돋움체 Bold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855754" y="5942758"/>
            <a:ext cx="4377342" cy="7386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endParaRPr lang="en-US" altLang="ko-KR" b="1" dirty="0">
              <a:solidFill>
                <a:srgbClr val="00B0F0"/>
              </a:solidFill>
              <a:latin typeface="KoPubWorld돋움체 Medium"/>
              <a:ea typeface="KoPubWorld돋움체 Medium"/>
              <a:cs typeface="KoPubWorld돋움체 Medium"/>
            </a:endParaRPr>
          </a:p>
          <a:p>
            <a:pPr algn="r"/>
            <a:r>
              <a:rPr lang="en-US" altLang="ko-KR" sz="24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KoPubWorld돋움체 Bold"/>
              </a:rPr>
              <a:t>2026. 5. 29.</a:t>
            </a:r>
            <a:endParaRPr lang="en-US" sz="24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KoPubWorld돋움체 Bold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653" y="3187811"/>
            <a:ext cx="4841675" cy="1780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3404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자유형 33"/>
          <p:cNvSpPr/>
          <p:nvPr/>
        </p:nvSpPr>
        <p:spPr>
          <a:xfrm>
            <a:off x="0" y="3842"/>
            <a:ext cx="371959" cy="3797085"/>
          </a:xfrm>
          <a:custGeom>
            <a:avLst/>
            <a:gdLst>
              <a:gd name="connsiteX0" fmla="*/ 364210 w 371959"/>
              <a:gd name="connsiteY0" fmla="*/ 0 h 3797085"/>
              <a:gd name="connsiteX1" fmla="*/ 0 w 371959"/>
              <a:gd name="connsiteY1" fmla="*/ 0 h 3797085"/>
              <a:gd name="connsiteX2" fmla="*/ 0 w 371959"/>
              <a:gd name="connsiteY2" fmla="*/ 3797085 h 3797085"/>
              <a:gd name="connsiteX3" fmla="*/ 371959 w 371959"/>
              <a:gd name="connsiteY3" fmla="*/ 3719593 h 3797085"/>
              <a:gd name="connsiteX4" fmla="*/ 364210 w 371959"/>
              <a:gd name="connsiteY4" fmla="*/ 0 h 3797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959" h="3797085">
                <a:moveTo>
                  <a:pt x="364210" y="0"/>
                </a:moveTo>
                <a:lnTo>
                  <a:pt x="0" y="0"/>
                </a:lnTo>
                <a:lnTo>
                  <a:pt x="0" y="3797085"/>
                </a:lnTo>
                <a:lnTo>
                  <a:pt x="371959" y="3719593"/>
                </a:lnTo>
                <a:lnTo>
                  <a:pt x="364210" y="0"/>
                </a:lnTo>
                <a:close/>
              </a:path>
            </a:pathLst>
          </a:custGeom>
          <a:solidFill>
            <a:srgbClr val="0A4D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/>
          <p:cNvSpPr txBox="1"/>
          <p:nvPr/>
        </p:nvSpPr>
        <p:spPr>
          <a:xfrm>
            <a:off x="345781" y="567674"/>
            <a:ext cx="7866971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ko-KR" altLang="en-US" sz="3200" b="1" dirty="0">
                <a:solidFill>
                  <a:schemeClr val="accent2"/>
                </a:solidFill>
                <a:latin typeface="KoPubWorld돋움체 Bold"/>
                <a:ea typeface="KoPubWorld돋움체 Bold"/>
                <a:cs typeface="KoPubWorld돋움체 Bold"/>
              </a:rPr>
              <a:t>★ 앞자리부터 편한 자리에 앉아 주세요</a:t>
            </a:r>
            <a:r>
              <a:rPr lang="en-US" altLang="ko-KR" sz="3200" b="1" dirty="0">
                <a:solidFill>
                  <a:schemeClr val="accent2"/>
                </a:solidFill>
                <a:latin typeface="KoPubWorld돋움체 Bold"/>
                <a:ea typeface="KoPubWorld돋움체 Bold"/>
                <a:cs typeface="KoPubWorld돋움체 Bold"/>
              </a:rPr>
              <a:t>~!</a:t>
            </a:r>
            <a:endParaRPr lang="ko-KR" altLang="en-US" sz="3200" b="1" dirty="0">
              <a:solidFill>
                <a:schemeClr val="accent2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7742" y="1800731"/>
            <a:ext cx="12287341" cy="413491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ts val="4000"/>
              </a:lnSpc>
            </a:pPr>
            <a:r>
              <a:rPr lang="en-US" altLang="ko-KR" sz="2400" b="1" dirty="0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16:00-16:05 (5</a:t>
            </a:r>
            <a:r>
              <a:rPr lang="ko-KR" altLang="en-US" sz="2400" b="1" dirty="0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분</a:t>
            </a:r>
            <a:r>
              <a:rPr lang="en-US" altLang="ko-KR" sz="2400" b="1" dirty="0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) </a:t>
            </a:r>
            <a:r>
              <a:rPr lang="ko-KR" altLang="en-US" sz="2400" b="1" dirty="0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인사말</a:t>
            </a:r>
            <a:endParaRPr lang="en-US" altLang="ko-KR" sz="2400" b="1" dirty="0">
              <a:solidFill>
                <a:srgbClr val="0A4D9B"/>
              </a:solidFill>
              <a:latin typeface="KoPubWorld돋움체 Bold"/>
              <a:ea typeface="KoPubWorld돋움체 Bold"/>
              <a:cs typeface="KoPubWorld돋움체 Bold"/>
            </a:endParaRPr>
          </a:p>
          <a:p>
            <a:pPr>
              <a:lnSpc>
                <a:spcPts val="4000"/>
              </a:lnSpc>
            </a:pPr>
            <a:r>
              <a:rPr lang="en-US" altLang="ko-KR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16:05-16:20 (15</a:t>
            </a:r>
            <a:r>
              <a:rPr lang="ko-KR" altLang="en-US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분</a:t>
            </a:r>
            <a:r>
              <a:rPr lang="en-US" altLang="ko-KR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) </a:t>
            </a:r>
            <a:r>
              <a:rPr lang="ko-KR" altLang="en-US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교환학생 프로그램 설명</a:t>
            </a:r>
            <a:endParaRPr lang="en-US" altLang="ko-KR" sz="2400" b="1" dirty="0">
              <a:solidFill>
                <a:srgbClr val="0A4D9B"/>
              </a:solidFill>
              <a:latin typeface="KoPubWorld돋움체 Bold" panose="00000800000000000000" pitchFamily="2" charset="-127"/>
              <a:ea typeface="KoPubWorld돋움체 Bold"/>
              <a:cs typeface="KoPubWorld돋움체 Bold" panose="00000800000000000000" pitchFamily="2" charset="-127"/>
            </a:endParaRPr>
          </a:p>
          <a:p>
            <a:pPr>
              <a:lnSpc>
                <a:spcPts val="4000"/>
              </a:lnSpc>
            </a:pPr>
            <a:r>
              <a:rPr lang="en-US" altLang="ko-KR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16:20-16:30 (10</a:t>
            </a:r>
            <a:r>
              <a:rPr lang="ko-KR" altLang="en-US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분</a:t>
            </a:r>
            <a:r>
              <a:rPr lang="en-US" altLang="ko-KR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) ETS </a:t>
            </a:r>
            <a:r>
              <a:rPr lang="ko-KR" altLang="en-US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토플 고득점 전략 및 최신 변화 안내</a:t>
            </a:r>
            <a:endParaRPr lang="en-US" altLang="ko-KR" sz="2400" b="1" dirty="0">
              <a:solidFill>
                <a:srgbClr val="0A4D9B"/>
              </a:solidFill>
              <a:latin typeface="KoPubWorld돋움체 Bold" panose="00000800000000000000" pitchFamily="2" charset="-127"/>
              <a:ea typeface="KoPubWorld돋움체 Bold"/>
              <a:cs typeface="KoPubWorld돋움체 Bold" panose="00000800000000000000" pitchFamily="2" charset="-127"/>
            </a:endParaRPr>
          </a:p>
          <a:p>
            <a:pPr>
              <a:lnSpc>
                <a:spcPts val="4000"/>
              </a:lnSpc>
            </a:pPr>
            <a:r>
              <a:rPr lang="en-US" altLang="ko-KR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16:30-16:50 (20</a:t>
            </a:r>
            <a:r>
              <a:rPr lang="ko-KR" altLang="en-US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분</a:t>
            </a:r>
            <a:r>
              <a:rPr lang="en-US" altLang="ko-KR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) </a:t>
            </a:r>
            <a:r>
              <a:rPr lang="ko-KR" altLang="en-US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외국인 교환학생 발표</a:t>
            </a:r>
            <a:r>
              <a:rPr lang="en-US" altLang="ko-KR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(3</a:t>
            </a:r>
            <a:r>
              <a:rPr lang="ko-KR" altLang="en-US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명</a:t>
            </a:r>
            <a:r>
              <a:rPr lang="en-US" altLang="ko-KR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, </a:t>
            </a:r>
            <a:r>
              <a:rPr lang="ko-KR" altLang="en-US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각 </a:t>
            </a:r>
            <a:r>
              <a:rPr lang="en-US" altLang="ko-KR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10</a:t>
            </a:r>
            <a:r>
              <a:rPr lang="ko-KR" altLang="en-US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분</a:t>
            </a:r>
            <a:r>
              <a:rPr lang="en-US" altLang="ko-KR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)</a:t>
            </a:r>
          </a:p>
          <a:p>
            <a:pPr marL="342900" indent="-342900">
              <a:lnSpc>
                <a:spcPts val="4000"/>
              </a:lnSpc>
              <a:buFontTx/>
              <a:buChar char="-"/>
            </a:pPr>
            <a:r>
              <a:rPr lang="ko-KR" altLang="en-US" sz="2400" b="1" dirty="0">
                <a:solidFill>
                  <a:srgbClr val="00B050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네덜란드 로테르담응용과학대</a:t>
            </a:r>
            <a:r>
              <a:rPr lang="en-US" altLang="ko-KR" sz="2400" b="1" dirty="0">
                <a:solidFill>
                  <a:srgbClr val="00B050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, </a:t>
            </a:r>
            <a:r>
              <a:rPr lang="ko-KR" altLang="en-US" sz="2400" b="1" dirty="0">
                <a:solidFill>
                  <a:srgbClr val="00B050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미국 </a:t>
            </a:r>
            <a:r>
              <a:rPr lang="ko-KR" altLang="en-US" sz="2400" b="1" dirty="0" err="1">
                <a:solidFill>
                  <a:srgbClr val="00B050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몽클레어주립대</a:t>
            </a:r>
            <a:endParaRPr lang="en-US" altLang="ko-KR" sz="2400" b="1" dirty="0">
              <a:solidFill>
                <a:srgbClr val="00B050"/>
              </a:solidFill>
              <a:latin typeface="KoPubWorld돋움체 Bold" panose="00000800000000000000" pitchFamily="2" charset="-127"/>
              <a:ea typeface="KoPubWorld돋움체 Bold"/>
              <a:cs typeface="KoPubWorld돋움체 Bold" panose="00000800000000000000" pitchFamily="2" charset="-127"/>
            </a:endParaRPr>
          </a:p>
          <a:p>
            <a:pPr>
              <a:lnSpc>
                <a:spcPts val="4000"/>
              </a:lnSpc>
            </a:pPr>
            <a:r>
              <a:rPr lang="en-US" altLang="ko-KR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16:50-17:00 (10</a:t>
            </a:r>
            <a:r>
              <a:rPr lang="ko-KR" altLang="en-US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분</a:t>
            </a:r>
            <a:r>
              <a:rPr lang="en-US" altLang="ko-KR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) </a:t>
            </a:r>
            <a:r>
              <a:rPr lang="ko-KR" altLang="en-US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교환학생 프로그램 </a:t>
            </a:r>
            <a:r>
              <a:rPr lang="en-US" altLang="ko-KR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Q&amp;A</a:t>
            </a:r>
          </a:p>
          <a:p>
            <a:pPr>
              <a:lnSpc>
                <a:spcPts val="4000"/>
              </a:lnSpc>
            </a:pPr>
            <a:r>
              <a:rPr lang="en-US" altLang="ko-KR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17:00-17:30 (30</a:t>
            </a:r>
            <a:r>
              <a:rPr lang="ko-KR" altLang="en-US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분</a:t>
            </a:r>
            <a:r>
              <a:rPr lang="en-US" altLang="ko-KR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) </a:t>
            </a:r>
            <a:r>
              <a:rPr lang="ko-KR" altLang="en-US" sz="2400" b="1" dirty="0" err="1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국제처</a:t>
            </a:r>
            <a:r>
              <a:rPr lang="ko-KR" altLang="en-US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 장학생 발표</a:t>
            </a:r>
            <a:r>
              <a:rPr lang="en-US" altLang="ko-KR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(3</a:t>
            </a:r>
            <a:r>
              <a:rPr lang="ko-KR" altLang="en-US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명</a:t>
            </a:r>
            <a:r>
              <a:rPr lang="en-US" altLang="ko-KR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, </a:t>
            </a:r>
            <a:r>
              <a:rPr lang="ko-KR" altLang="en-US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각 </a:t>
            </a:r>
            <a:r>
              <a:rPr lang="en-US" altLang="ko-KR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10</a:t>
            </a:r>
            <a:r>
              <a:rPr lang="ko-KR" altLang="en-US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분</a:t>
            </a:r>
            <a:r>
              <a:rPr lang="en-US" altLang="ko-KR" sz="24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)</a:t>
            </a:r>
          </a:p>
          <a:p>
            <a:pPr>
              <a:lnSpc>
                <a:spcPts val="4000"/>
              </a:lnSpc>
            </a:pPr>
            <a:r>
              <a:rPr lang="en-US" altLang="ko-KR" sz="2400" b="1" dirty="0">
                <a:solidFill>
                  <a:srgbClr val="00B050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- </a:t>
            </a:r>
            <a:r>
              <a:rPr lang="ko-KR" altLang="en-US" sz="2400" b="1" dirty="0">
                <a:solidFill>
                  <a:srgbClr val="00B050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독일 베를린자유대학</a:t>
            </a:r>
            <a:r>
              <a:rPr lang="en-US" altLang="ko-KR" sz="2400" b="1" dirty="0">
                <a:solidFill>
                  <a:srgbClr val="00B050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, </a:t>
            </a:r>
            <a:r>
              <a:rPr lang="ko-KR" altLang="en-US" sz="2400" b="1" dirty="0">
                <a:solidFill>
                  <a:srgbClr val="00B050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스페인 </a:t>
            </a:r>
            <a:r>
              <a:rPr lang="ko-KR" altLang="en-US" sz="2400" b="1" dirty="0" err="1">
                <a:solidFill>
                  <a:srgbClr val="00B050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하엔대학</a:t>
            </a:r>
            <a:r>
              <a:rPr lang="en-US" altLang="ko-KR" sz="2400" b="1" dirty="0">
                <a:solidFill>
                  <a:srgbClr val="00B050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, </a:t>
            </a:r>
            <a:r>
              <a:rPr lang="ko-KR" altLang="en-US" sz="2400" b="1" dirty="0">
                <a:solidFill>
                  <a:srgbClr val="00B050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일본 </a:t>
            </a:r>
            <a:r>
              <a:rPr lang="ko-KR" altLang="en-US" sz="2400" b="1" dirty="0" err="1">
                <a:solidFill>
                  <a:srgbClr val="00B050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킨다이대학</a:t>
            </a:r>
            <a:endParaRPr lang="en-US" altLang="ko-KR" sz="2400" b="1" dirty="0">
              <a:solidFill>
                <a:srgbClr val="00B050"/>
              </a:solidFill>
              <a:latin typeface="KoPubWorld돋움체 Bold" panose="00000800000000000000" pitchFamily="2" charset="-127"/>
              <a:ea typeface="KoPubWorld돋움체 Bold"/>
              <a:cs typeface="KoPubWorld돋움체 Bold" panose="00000800000000000000" pitchFamily="2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2752" y="1446537"/>
            <a:ext cx="3391506" cy="162160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87742" y="1241016"/>
            <a:ext cx="786697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ko-KR" altLang="en-US" sz="2800" b="1" dirty="0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설명회 진행순서</a:t>
            </a:r>
            <a:endParaRPr lang="ko-KR" altLang="en-US" sz="2800" b="1" dirty="0">
              <a:solidFill>
                <a:srgbClr val="0A4D9B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012008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자유형 33"/>
          <p:cNvSpPr/>
          <p:nvPr/>
        </p:nvSpPr>
        <p:spPr>
          <a:xfrm>
            <a:off x="0" y="0"/>
            <a:ext cx="371959" cy="3797085"/>
          </a:xfrm>
          <a:custGeom>
            <a:avLst/>
            <a:gdLst>
              <a:gd name="connsiteX0" fmla="*/ 364210 w 371959"/>
              <a:gd name="connsiteY0" fmla="*/ 0 h 3797085"/>
              <a:gd name="connsiteX1" fmla="*/ 0 w 371959"/>
              <a:gd name="connsiteY1" fmla="*/ 0 h 3797085"/>
              <a:gd name="connsiteX2" fmla="*/ 0 w 371959"/>
              <a:gd name="connsiteY2" fmla="*/ 3797085 h 3797085"/>
              <a:gd name="connsiteX3" fmla="*/ 371959 w 371959"/>
              <a:gd name="connsiteY3" fmla="*/ 3719593 h 3797085"/>
              <a:gd name="connsiteX4" fmla="*/ 364210 w 371959"/>
              <a:gd name="connsiteY4" fmla="*/ 0 h 3797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959" h="3797085">
                <a:moveTo>
                  <a:pt x="364210" y="0"/>
                </a:moveTo>
                <a:lnTo>
                  <a:pt x="0" y="0"/>
                </a:lnTo>
                <a:lnTo>
                  <a:pt x="0" y="3797085"/>
                </a:lnTo>
                <a:lnTo>
                  <a:pt x="371959" y="3719593"/>
                </a:lnTo>
                <a:lnTo>
                  <a:pt x="364210" y="0"/>
                </a:lnTo>
                <a:close/>
              </a:path>
            </a:pathLst>
          </a:custGeom>
          <a:solidFill>
            <a:srgbClr val="0A4D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/>
          <p:cNvSpPr txBox="1"/>
          <p:nvPr/>
        </p:nvSpPr>
        <p:spPr>
          <a:xfrm>
            <a:off x="2086093" y="2305615"/>
            <a:ext cx="8361189" cy="224676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ko-KR" altLang="en-US" sz="6000" b="1" dirty="0">
                <a:solidFill>
                  <a:srgbClr val="0A4D9B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 panose="00000800000000000000" pitchFamily="2" charset="-127"/>
              </a:rPr>
              <a:t>환영사 </a:t>
            </a:r>
            <a:endParaRPr lang="en-US" altLang="ko-KR" sz="6000" b="1" dirty="0">
              <a:solidFill>
                <a:srgbClr val="0A4D9B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KoPubWorld돋움체 Bold" panose="00000800000000000000" pitchFamily="2" charset="-127"/>
            </a:endParaRPr>
          </a:p>
          <a:p>
            <a:pPr algn="ctr"/>
            <a:endParaRPr lang="en-US" altLang="ko-KR" sz="4000" b="1" dirty="0">
              <a:solidFill>
                <a:srgbClr val="0A4D9B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KoPubWorld돋움체 Bold" panose="00000800000000000000" pitchFamily="2" charset="-127"/>
            </a:endParaRPr>
          </a:p>
          <a:p>
            <a:pPr algn="ctr"/>
            <a:r>
              <a:rPr lang="en-US" altLang="ko-KR" sz="4000" b="1" dirty="0">
                <a:solidFill>
                  <a:srgbClr val="0A4D9B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 panose="00000800000000000000" pitchFamily="2" charset="-127"/>
              </a:rPr>
              <a:t>(</a:t>
            </a:r>
            <a:r>
              <a:rPr lang="ko-KR" altLang="en-US" sz="4000" b="1" dirty="0">
                <a:solidFill>
                  <a:srgbClr val="0A4D9B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 panose="00000800000000000000" pitchFamily="2" charset="-127"/>
              </a:rPr>
              <a:t>국제교류팀 </a:t>
            </a:r>
            <a:r>
              <a:rPr lang="ko-KR" altLang="en-US" sz="4000" b="1" dirty="0" err="1">
                <a:solidFill>
                  <a:srgbClr val="0A4D9B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 panose="00000800000000000000" pitchFamily="2" charset="-127"/>
              </a:rPr>
              <a:t>신은화</a:t>
            </a:r>
            <a:r>
              <a:rPr lang="ko-KR" altLang="en-US" sz="4000" b="1" dirty="0">
                <a:solidFill>
                  <a:srgbClr val="0A4D9B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 panose="00000800000000000000" pitchFamily="2" charset="-127"/>
              </a:rPr>
              <a:t> 팀장</a:t>
            </a:r>
            <a:r>
              <a:rPr lang="en-US" altLang="ko-KR" sz="4000" b="1" dirty="0">
                <a:solidFill>
                  <a:srgbClr val="0A4D9B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 panose="00000800000000000000" pitchFamily="2" charset="-127"/>
              </a:rPr>
              <a:t>)</a:t>
            </a:r>
            <a:endParaRPr lang="ko-KR" altLang="en-US" sz="4000" b="1" dirty="0">
              <a:solidFill>
                <a:srgbClr val="0A4D9B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KoPubWorld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977801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자유형 33"/>
          <p:cNvSpPr/>
          <p:nvPr/>
        </p:nvSpPr>
        <p:spPr>
          <a:xfrm>
            <a:off x="0" y="0"/>
            <a:ext cx="371959" cy="3797085"/>
          </a:xfrm>
          <a:custGeom>
            <a:avLst/>
            <a:gdLst>
              <a:gd name="connsiteX0" fmla="*/ 364210 w 371959"/>
              <a:gd name="connsiteY0" fmla="*/ 0 h 3797085"/>
              <a:gd name="connsiteX1" fmla="*/ 0 w 371959"/>
              <a:gd name="connsiteY1" fmla="*/ 0 h 3797085"/>
              <a:gd name="connsiteX2" fmla="*/ 0 w 371959"/>
              <a:gd name="connsiteY2" fmla="*/ 3797085 h 3797085"/>
              <a:gd name="connsiteX3" fmla="*/ 371959 w 371959"/>
              <a:gd name="connsiteY3" fmla="*/ 3719593 h 3797085"/>
              <a:gd name="connsiteX4" fmla="*/ 364210 w 371959"/>
              <a:gd name="connsiteY4" fmla="*/ 0 h 3797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959" h="3797085">
                <a:moveTo>
                  <a:pt x="364210" y="0"/>
                </a:moveTo>
                <a:lnTo>
                  <a:pt x="0" y="0"/>
                </a:lnTo>
                <a:lnTo>
                  <a:pt x="0" y="3797085"/>
                </a:lnTo>
                <a:lnTo>
                  <a:pt x="371959" y="3719593"/>
                </a:lnTo>
                <a:lnTo>
                  <a:pt x="364210" y="0"/>
                </a:lnTo>
                <a:close/>
              </a:path>
            </a:pathLst>
          </a:custGeom>
          <a:solidFill>
            <a:srgbClr val="0A4D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/>
          <p:cNvSpPr txBox="1"/>
          <p:nvPr/>
        </p:nvSpPr>
        <p:spPr>
          <a:xfrm>
            <a:off x="658120" y="329744"/>
            <a:ext cx="468280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ko-KR" altLang="en-US" sz="2800" b="1" dirty="0" err="1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국제처</a:t>
            </a:r>
            <a:r>
              <a:rPr lang="ko-KR" altLang="en-US" sz="28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 해외파견 프로그램</a:t>
            </a:r>
            <a:r>
              <a:rPr lang="en-US" altLang="ko-KR" sz="2800" b="1" dirty="0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?</a:t>
            </a:r>
            <a:endParaRPr lang="ko-KR" altLang="en-US" sz="2800" b="1" dirty="0">
              <a:solidFill>
                <a:srgbClr val="0A4D9B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97958" y="990697"/>
            <a:ext cx="10546174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514350" indent="-514350">
              <a:buAutoNum type="arabicParenR"/>
            </a:pPr>
            <a:r>
              <a:rPr lang="ko-KR" altLang="en-US" sz="2800" b="1" dirty="0">
                <a:solidFill>
                  <a:schemeClr val="accent2"/>
                </a:solidFill>
                <a:latin typeface="KoPubWorld돋움체 Bold"/>
                <a:ea typeface="KoPubWorld돋움체 Bold"/>
                <a:cs typeface="KoPubWorld돋움체 Bold"/>
              </a:rPr>
              <a:t>교환학생 프로그램</a:t>
            </a:r>
            <a:r>
              <a:rPr lang="ko-KR" altLang="en-US" sz="2800" b="1" dirty="0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 </a:t>
            </a:r>
            <a:r>
              <a:rPr lang="en-US" altLang="ko-KR" sz="2800" b="1" dirty="0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: (</a:t>
            </a:r>
            <a:r>
              <a:rPr lang="ko-KR" altLang="en-US" sz="2800" b="1" dirty="0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정규학기</a:t>
            </a:r>
            <a:r>
              <a:rPr lang="en-US" altLang="ko-KR" sz="2800" b="1" dirty="0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)</a:t>
            </a:r>
            <a:r>
              <a:rPr lang="ko-KR" altLang="en-US" sz="2800" b="1" dirty="0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일반교환</a:t>
            </a:r>
            <a:r>
              <a:rPr lang="en-US" altLang="ko-KR" sz="2800" b="1" dirty="0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, ISEP, SAF</a:t>
            </a:r>
          </a:p>
          <a:p>
            <a:r>
              <a:rPr lang="en-US" altLang="ko-KR" sz="2800" b="1" dirty="0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  - </a:t>
            </a:r>
            <a:r>
              <a:rPr lang="ko-KR" altLang="en-US" sz="2800" b="1" dirty="0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협정대학교만 가능</a:t>
            </a:r>
            <a:r>
              <a:rPr lang="en-US" altLang="ko-KR" sz="2800" b="1" dirty="0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 </a:t>
            </a:r>
            <a:endParaRPr lang="ko-KR" altLang="en-US" sz="2800" b="1" dirty="0">
              <a:solidFill>
                <a:srgbClr val="0A4D9B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97959" y="2224427"/>
            <a:ext cx="9191935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altLang="ko-KR" sz="2800" b="1">
                <a:solidFill>
                  <a:schemeClr val="accent2"/>
                </a:solidFill>
                <a:latin typeface="KoPubWorld돋움체 Bold"/>
                <a:ea typeface="KoPubWorld돋움체 Bold"/>
                <a:cs typeface="KoPubWorld돋움체 Bold"/>
              </a:rPr>
              <a:t>2) </a:t>
            </a:r>
            <a:r>
              <a:rPr lang="ko-KR" altLang="en-US" sz="2800" b="1">
                <a:solidFill>
                  <a:schemeClr val="accent2"/>
                </a:solidFill>
                <a:latin typeface="KoPubWorld돋움체 Bold"/>
                <a:ea typeface="KoPubWorld돋움체 Bold"/>
                <a:cs typeface="KoPubWorld돋움체 Bold"/>
              </a:rPr>
              <a:t>단기파견 프로그램 </a:t>
            </a:r>
            <a:r>
              <a:rPr lang="en-US" altLang="ko-KR" sz="2800" b="1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: (</a:t>
            </a:r>
            <a:r>
              <a:rPr lang="ko-KR" altLang="en-US" sz="2800" b="1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여름</a:t>
            </a:r>
            <a:r>
              <a:rPr lang="en-US" altLang="ko-KR" sz="2800" b="1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/</a:t>
            </a:r>
            <a:r>
              <a:rPr lang="ko-KR" altLang="en-US" sz="2800" b="1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겨울 계절학기</a:t>
            </a:r>
            <a:r>
              <a:rPr lang="en-US" altLang="ko-KR" sz="2800" b="1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)</a:t>
            </a:r>
          </a:p>
          <a:p>
            <a:r>
              <a:rPr lang="en-US" altLang="ko-KR" sz="2800" b="1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  - </a:t>
            </a:r>
            <a:r>
              <a:rPr lang="ko-KR" altLang="en-US" sz="2800" b="1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협정대학교만 가능</a:t>
            </a:r>
            <a:endParaRPr lang="ko-KR" altLang="en-US" sz="2800" b="1" dirty="0">
              <a:solidFill>
                <a:srgbClr val="0A4D9B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97958" y="5119350"/>
            <a:ext cx="10141060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altLang="ko-KR" sz="2800" b="1">
                <a:solidFill>
                  <a:schemeClr val="accent2"/>
                </a:solidFill>
                <a:latin typeface="KoPubWorld돋움체 Bold"/>
                <a:ea typeface="KoPubWorld돋움체 Bold"/>
                <a:cs typeface="KoPubWorld돋움체 Bold"/>
              </a:rPr>
              <a:t>4)</a:t>
            </a:r>
            <a:r>
              <a:rPr lang="ko-KR" altLang="en-US" sz="2800" b="1">
                <a:solidFill>
                  <a:schemeClr val="accent2"/>
                </a:solidFill>
                <a:latin typeface="KoPubWorld돋움체 Bold"/>
                <a:ea typeface="KoPubWorld돋움체 Bold"/>
                <a:cs typeface="KoPubWorld돋움체 Bold"/>
              </a:rPr>
              <a:t> 자비유학 프로그램 </a:t>
            </a:r>
            <a:r>
              <a:rPr lang="en-US" altLang="ko-KR" sz="2800" b="1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: (</a:t>
            </a:r>
            <a:r>
              <a:rPr lang="ko-KR" altLang="en-US" sz="2800" b="1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정규학기</a:t>
            </a:r>
            <a:r>
              <a:rPr lang="en-US" altLang="ko-KR" sz="2800" b="1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or</a:t>
            </a:r>
            <a:r>
              <a:rPr lang="ko-KR" altLang="en-US" sz="2800" b="1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계절학기</a:t>
            </a:r>
            <a:r>
              <a:rPr lang="en-US" altLang="ko-KR" sz="2800" b="1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)</a:t>
            </a:r>
          </a:p>
          <a:p>
            <a:r>
              <a:rPr lang="en-US" altLang="ko-KR" sz="2800" b="1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  - </a:t>
            </a:r>
            <a:r>
              <a:rPr lang="ko-KR" altLang="en-US" sz="2800" b="1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/>
                <a:cs typeface="KoPubWorld돋움체 Bold" panose="00000800000000000000" pitchFamily="2" charset="-127"/>
              </a:rPr>
              <a:t>협정대학교 아니어도 가능</a:t>
            </a:r>
            <a:endParaRPr lang="ko-KR" altLang="en-US" sz="2800" b="1" dirty="0">
              <a:solidFill>
                <a:srgbClr val="0A4D9B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97958" y="3502611"/>
            <a:ext cx="10812391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altLang="ko-KR" sz="2800" b="1" dirty="0">
                <a:solidFill>
                  <a:schemeClr val="accent2"/>
                </a:solidFill>
                <a:latin typeface="KoPubWorld돋움체 Bold"/>
                <a:ea typeface="KoPubWorld돋움체 Bold"/>
                <a:cs typeface="KoPubWorld돋움체 Bold"/>
              </a:rPr>
              <a:t>3) </a:t>
            </a:r>
            <a:r>
              <a:rPr lang="ko-KR" altLang="en-US" sz="2800" b="1" dirty="0">
                <a:solidFill>
                  <a:schemeClr val="accent2"/>
                </a:solidFill>
                <a:latin typeface="KoPubWorld돋움체 Bold"/>
                <a:ea typeface="KoPubWorld돋움체 Bold"/>
                <a:cs typeface="KoPubWorld돋움체 Bold"/>
              </a:rPr>
              <a:t>복수학위 프로그램 </a:t>
            </a:r>
            <a:r>
              <a:rPr lang="en-US" altLang="ko-KR" sz="2800" b="1" dirty="0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: 2</a:t>
            </a:r>
            <a:r>
              <a:rPr lang="ko-KR" altLang="en-US" sz="2800" b="1" dirty="0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년 </a:t>
            </a:r>
            <a:r>
              <a:rPr lang="en-US" altLang="ko-KR" sz="2800" b="1" dirty="0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+ 2</a:t>
            </a:r>
            <a:r>
              <a:rPr lang="ko-KR" altLang="en-US" sz="2800" b="1" dirty="0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년 </a:t>
            </a:r>
            <a:endParaRPr lang="en-US" altLang="ko-KR" sz="2800" b="1" dirty="0">
              <a:solidFill>
                <a:srgbClr val="0A4D9B"/>
              </a:solidFill>
              <a:latin typeface="KoPubWorld돋움체 Bold"/>
              <a:ea typeface="KoPubWorld돋움체 Bold"/>
              <a:cs typeface="KoPubWorld돋움체 Bold"/>
            </a:endParaRPr>
          </a:p>
          <a:p>
            <a:r>
              <a:rPr lang="en-US" altLang="ko-KR" sz="2800" b="1" dirty="0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  - </a:t>
            </a:r>
            <a:r>
              <a:rPr lang="ko-KR" altLang="en-US" sz="2800" b="1" dirty="0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미국 </a:t>
            </a:r>
            <a:r>
              <a:rPr lang="en-US" altLang="ko-KR" sz="2800" b="1" dirty="0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State University of NY, </a:t>
            </a:r>
            <a:r>
              <a:rPr lang="en-US" altLang="ko-KR" sz="2800" b="1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Stony Brook</a:t>
            </a:r>
            <a:endParaRPr lang="en-US" altLang="ko-KR" sz="2800" b="1" dirty="0">
              <a:solidFill>
                <a:srgbClr val="0A4D9B"/>
              </a:solidFill>
              <a:latin typeface="KoPubWorld돋움체 Bold"/>
              <a:ea typeface="KoPubWorld돋움체 Bold"/>
              <a:cs typeface="KoPubWorld돋움체 Bold"/>
            </a:endParaRPr>
          </a:p>
        </p:txBody>
      </p:sp>
    </p:spTree>
    <p:extLst>
      <p:ext uri="{BB962C8B-B14F-4D97-AF65-F5344CB8AC3E}">
        <p14:creationId xmlns:p14="http://schemas.microsoft.com/office/powerpoint/2010/main" val="12277288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자유형 33"/>
          <p:cNvSpPr/>
          <p:nvPr/>
        </p:nvSpPr>
        <p:spPr>
          <a:xfrm>
            <a:off x="0" y="0"/>
            <a:ext cx="371959" cy="3797085"/>
          </a:xfrm>
          <a:custGeom>
            <a:avLst/>
            <a:gdLst>
              <a:gd name="connsiteX0" fmla="*/ 364210 w 371959"/>
              <a:gd name="connsiteY0" fmla="*/ 0 h 3797085"/>
              <a:gd name="connsiteX1" fmla="*/ 0 w 371959"/>
              <a:gd name="connsiteY1" fmla="*/ 0 h 3797085"/>
              <a:gd name="connsiteX2" fmla="*/ 0 w 371959"/>
              <a:gd name="connsiteY2" fmla="*/ 3797085 h 3797085"/>
              <a:gd name="connsiteX3" fmla="*/ 371959 w 371959"/>
              <a:gd name="connsiteY3" fmla="*/ 3719593 h 3797085"/>
              <a:gd name="connsiteX4" fmla="*/ 364210 w 371959"/>
              <a:gd name="connsiteY4" fmla="*/ 0 h 3797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959" h="3797085">
                <a:moveTo>
                  <a:pt x="364210" y="0"/>
                </a:moveTo>
                <a:lnTo>
                  <a:pt x="0" y="0"/>
                </a:lnTo>
                <a:lnTo>
                  <a:pt x="0" y="3797085"/>
                </a:lnTo>
                <a:lnTo>
                  <a:pt x="371959" y="3719593"/>
                </a:lnTo>
                <a:lnTo>
                  <a:pt x="364210" y="0"/>
                </a:lnTo>
                <a:close/>
              </a:path>
            </a:pathLst>
          </a:custGeom>
          <a:solidFill>
            <a:srgbClr val="0A4D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/>
          <p:cNvSpPr txBox="1"/>
          <p:nvPr/>
        </p:nvSpPr>
        <p:spPr>
          <a:xfrm>
            <a:off x="782811" y="350526"/>
            <a:ext cx="29961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ko-KR" altLang="en-US" sz="2800" b="1">
                <a:solidFill>
                  <a:srgbClr val="0A4D9B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교환학생이란?</a:t>
            </a:r>
            <a:endParaRPr lang="ko-KR" altLang="en-US" sz="2800" b="1">
              <a:solidFill>
                <a:srgbClr val="0A4D9B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KoPubWorld돋움체 Bold" panose="00000800000000000000" pitchFamily="2" charset="-127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058135" y="1157028"/>
            <a:ext cx="9888421" cy="528011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ko-KR" altLang="en-US" sz="2000" u="sng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우리대학에 등록금을 납부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하고 </a:t>
            </a:r>
            <a:endParaRPr lang="ko-KR" altLang="en-US" sz="2000" dirty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KoPubWorld돋움체 Medium" panose="00000600000000000000" pitchFamily="2" charset="-127"/>
            </a:endParaRPr>
          </a:p>
          <a:p>
            <a:pPr algn="l"/>
            <a:r>
              <a:rPr lang="ko-KR" altLang="en-US" sz="200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(재학생 신분 반드시 유지 / 휴학상태 중 참가 불가)</a:t>
            </a:r>
            <a:b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 panose="00000600000000000000" pitchFamily="2" charset="-127"/>
              </a:rPr>
            </a:br>
            <a:endParaRPr lang="ko-KR" altLang="en-US" sz="2000" dirty="0">
              <a:latin typeface="HY견고딕" panose="02030600000101010101" pitchFamily="18" charset="-127"/>
              <a:ea typeface="HY견고딕" panose="02030600000101010101" pitchFamily="18" charset="-127"/>
              <a:cs typeface="KoPubWorld돋움체 Medium" panose="00000600000000000000" pitchFamily="2" charset="-127"/>
            </a:endParaRPr>
          </a:p>
          <a:p>
            <a:pPr algn="l"/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한 학기 또는 두 </a:t>
            </a:r>
            <a:r>
              <a:rPr lang="ko-KR" altLang="en-US" sz="200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학기 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          </a:t>
            </a:r>
            <a:b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 panose="00000600000000000000" pitchFamily="2" charset="-127"/>
              </a:rPr>
            </a:br>
            <a:endParaRPr lang="en-US" altLang="ko-KR" sz="2000" dirty="0">
              <a:latin typeface="HY견고딕" panose="02030600000101010101" pitchFamily="18" charset="-127"/>
              <a:ea typeface="HY견고딕" panose="02030600000101010101" pitchFamily="18" charset="-127"/>
              <a:cs typeface="KoPubWorld돋움체 Medium" panose="00000600000000000000" pitchFamily="2" charset="-127"/>
            </a:endParaRPr>
          </a:p>
          <a:p>
            <a:pPr algn="l"/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우리대학과 교환학생 협정 계약서를 맺은 </a:t>
            </a:r>
            <a:r>
              <a:rPr lang="ko-KR" altLang="en-US" sz="2000" u="sng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외국대학에 한하여 </a:t>
            </a:r>
            <a:br>
              <a:rPr lang="en-US" altLang="ko-KR" sz="2000" u="sng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</a:br>
            <a:endParaRPr lang="en-US" altLang="ko-KR" sz="2000" dirty="0">
              <a:latin typeface="HY견고딕" panose="02030600000101010101" pitchFamily="18" charset="-127"/>
              <a:ea typeface="HY견고딕" panose="02030600000101010101" pitchFamily="18" charset="-127"/>
              <a:cs typeface="KoPubWorld돋움체 Medium" panose="00000600000000000000" pitchFamily="2" charset="-127"/>
            </a:endParaRPr>
          </a:p>
          <a:p>
            <a:pPr algn="l"/>
            <a:r>
              <a:rPr lang="ko-KR" altLang="en-US" sz="2000" u="sng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외국대학의 수학과정을 이수하고</a:t>
            </a:r>
          </a:p>
          <a:p>
            <a:pPr algn="l"/>
            <a:endParaRPr lang="ko-KR" altLang="en-US" sz="2000" u="sng" dirty="0">
              <a:latin typeface="HY견고딕" panose="02030600000101010101" pitchFamily="18" charset="-127"/>
              <a:ea typeface="HY견고딕" panose="02030600000101010101" pitchFamily="18" charset="-127"/>
              <a:cs typeface="KoPubWorld돋움체 Medium"/>
            </a:endParaRPr>
          </a:p>
          <a:p>
            <a:pPr algn="l"/>
            <a:r>
              <a:rPr lang="ko-KR" altLang="en-US" sz="2000" u="sng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외국대학에서 취득한 학점을 우리대학으로 이전하는 프로그램에 </a:t>
            </a:r>
            <a:r>
              <a:rPr lang="ko-KR" altLang="en-US" sz="2000" u="sng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참가하는 학생</a:t>
            </a:r>
            <a:endParaRPr lang="en-US" altLang="ko-KR" sz="2000" dirty="0">
              <a:latin typeface="HY견고딕" panose="02030600000101010101" pitchFamily="18" charset="-127"/>
              <a:ea typeface="HY견고딕" panose="02030600000101010101" pitchFamily="18" charset="-127"/>
              <a:cs typeface="KoPubWorld돋움체 Medium" panose="00000600000000000000" pitchFamily="2" charset="-127"/>
            </a:endParaRPr>
          </a:p>
          <a:p>
            <a:pPr algn="l"/>
            <a:endParaRPr lang="ko-KR" altLang="en-US" sz="2000" dirty="0">
              <a:latin typeface="HY견고딕" panose="02030600000101010101" pitchFamily="18" charset="-127"/>
              <a:ea typeface="HY견고딕" panose="02030600000101010101" pitchFamily="18" charset="-127"/>
              <a:cs typeface="KoPubWorld돋움체 Medium" panose="00000600000000000000" pitchFamily="2" charset="-127"/>
            </a:endParaRPr>
          </a:p>
          <a:p>
            <a:pPr algn="l"/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※본교 뿐만 아니라 해외교에도 동시에 등록금을 납부하는 </a:t>
            </a:r>
            <a:r>
              <a:rPr lang="ko-KR" altLang="en-US" sz="200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경우는 </a:t>
            </a:r>
            <a:endParaRPr lang="en-US" altLang="ko-KR" sz="2000">
              <a:latin typeface="HY견고딕" panose="02030600000101010101" pitchFamily="18" charset="-127"/>
              <a:ea typeface="HY견고딕" panose="02030600000101010101" pitchFamily="18" charset="-127"/>
              <a:cs typeface="KoPubWorld돋움체 Medium"/>
            </a:endParaRPr>
          </a:p>
          <a:p>
            <a:pPr algn="l"/>
            <a:r>
              <a:rPr lang="en-US" altLang="ko-KR" sz="200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 </a:t>
            </a:r>
            <a:r>
              <a:rPr lang="ko-KR" altLang="en-US" sz="200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교환학생이라 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칭하지 않음</a:t>
            </a:r>
            <a:r>
              <a:rPr lang="ko-KR" altLang="en-US" sz="200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. (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자비유학생 = </a:t>
            </a:r>
            <a:r>
              <a:rPr lang="ko-KR" altLang="en-US" sz="20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fee-paying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 </a:t>
            </a:r>
            <a:r>
              <a:rPr lang="ko-KR" altLang="en-US" sz="20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student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)</a:t>
            </a:r>
            <a:endParaRPr lang="ko-KR" altLang="en-US" sz="2000" dirty="0">
              <a:latin typeface="HY견고딕" panose="02030600000101010101" pitchFamily="18" charset="-127"/>
              <a:ea typeface="HY견고딕" panose="02030600000101010101" pitchFamily="18" charset="-127"/>
              <a:cs typeface="KoPubWorld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861849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자유형 33"/>
          <p:cNvSpPr/>
          <p:nvPr/>
        </p:nvSpPr>
        <p:spPr>
          <a:xfrm>
            <a:off x="0" y="-23370"/>
            <a:ext cx="371959" cy="3797085"/>
          </a:xfrm>
          <a:custGeom>
            <a:avLst/>
            <a:gdLst>
              <a:gd name="connsiteX0" fmla="*/ 364210 w 371959"/>
              <a:gd name="connsiteY0" fmla="*/ 0 h 3797085"/>
              <a:gd name="connsiteX1" fmla="*/ 0 w 371959"/>
              <a:gd name="connsiteY1" fmla="*/ 0 h 3797085"/>
              <a:gd name="connsiteX2" fmla="*/ 0 w 371959"/>
              <a:gd name="connsiteY2" fmla="*/ 3797085 h 3797085"/>
              <a:gd name="connsiteX3" fmla="*/ 371959 w 371959"/>
              <a:gd name="connsiteY3" fmla="*/ 3719593 h 3797085"/>
              <a:gd name="connsiteX4" fmla="*/ 364210 w 371959"/>
              <a:gd name="connsiteY4" fmla="*/ 0 h 3797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959" h="3797085">
                <a:moveTo>
                  <a:pt x="364210" y="0"/>
                </a:moveTo>
                <a:lnTo>
                  <a:pt x="0" y="0"/>
                </a:lnTo>
                <a:lnTo>
                  <a:pt x="0" y="3797085"/>
                </a:lnTo>
                <a:lnTo>
                  <a:pt x="371959" y="3719593"/>
                </a:lnTo>
                <a:lnTo>
                  <a:pt x="364210" y="0"/>
                </a:lnTo>
                <a:close/>
              </a:path>
            </a:pathLst>
          </a:custGeom>
          <a:solidFill>
            <a:srgbClr val="0A4D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/>
          <p:cNvSpPr txBox="1"/>
          <p:nvPr/>
        </p:nvSpPr>
        <p:spPr>
          <a:xfrm>
            <a:off x="1479804" y="330455"/>
            <a:ext cx="1254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>
                <a:solidFill>
                  <a:srgbClr val="0A4D9B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 panose="00000800000000000000" pitchFamily="2" charset="-127"/>
              </a:rPr>
              <a:t>국제처</a:t>
            </a: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DC34B2A4-BD7E-440E-B821-5FE019EDD246}"/>
              </a:ext>
            </a:extLst>
          </p:cNvPr>
          <p:cNvSpPr>
            <a:spLocks noGrp="1"/>
          </p:cNvSpPr>
          <p:nvPr/>
        </p:nvSpPr>
        <p:spPr bwMode="auto">
          <a:xfrm>
            <a:off x="2816622" y="0"/>
            <a:ext cx="10054241" cy="5183187"/>
          </a:xfrm>
          <a:prstGeom prst="rect">
            <a:avLst/>
          </a:prstGeom>
          <a:noFill/>
          <a:ln w="1905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171450" indent="-171450" algn="l" defTabSz="685800" rtl="0" eaLnBrk="0" fontAlgn="base" latinLnBrk="1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0" fontAlgn="base" latinLnBrk="1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0" fontAlgn="base" latinLnBrk="1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latinLnBrk="1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latinLnBrk="1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en-US" altLang="ko-KR" sz="1600" dirty="0">
              <a:latin typeface="HY견고딕" panose="02030600000101010101" pitchFamily="18" charset="-127"/>
              <a:ea typeface="HY견고딕" panose="02030600000101010101" pitchFamily="18" charset="-127"/>
              <a:cs typeface="함초롬돋움" panose="020B0504000101010101" pitchFamily="50" charset="-127"/>
            </a:endParaRPr>
          </a:p>
          <a:p>
            <a:pPr>
              <a:spcAft>
                <a:spcPts val="0"/>
              </a:spcAft>
              <a:defRPr/>
            </a:pPr>
            <a:r>
              <a:rPr lang="ko-KR" altLang="en-US" sz="16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홈페이지 : </a:t>
            </a:r>
            <a:r>
              <a:rPr lang="en-US" altLang="ko-KR" sz="16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oia</a:t>
            </a:r>
            <a:r>
              <a:rPr lang="ko-KR" altLang="en-US" sz="16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.</a:t>
            </a:r>
            <a:r>
              <a:rPr lang="ko-KR" altLang="en-US" sz="16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uos.ac.kr</a:t>
            </a:r>
            <a:endParaRPr lang="ko-KR" altLang="en-US" sz="1600" dirty="0">
              <a:latin typeface="HY견고딕" panose="02030600000101010101" pitchFamily="18" charset="-127"/>
              <a:ea typeface="HY견고딕" panose="02030600000101010101" pitchFamily="18" charset="-127"/>
              <a:cs typeface="KoPubWorld돋움체 Medium"/>
            </a:endParaRPr>
          </a:p>
          <a:p>
            <a:pPr>
              <a:spcAft>
                <a:spcPts val="0"/>
              </a:spcAft>
              <a:defRPr/>
            </a:pPr>
            <a:r>
              <a:rPr lang="ko-KR" altLang="en-US" sz="16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국제처</a:t>
            </a:r>
            <a:r>
              <a:rPr lang="ko-KR" altLang="en-US" sz="16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 재학생 </a:t>
            </a:r>
            <a:r>
              <a:rPr lang="ko-KR" altLang="en-US" sz="16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파견팀</a:t>
            </a:r>
            <a:r>
              <a:rPr lang="ko-KR" altLang="en-US" sz="16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 </a:t>
            </a:r>
            <a:r>
              <a:rPr lang="ko-KR" altLang="en-US" sz="16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이메일주소</a:t>
            </a:r>
            <a:r>
              <a:rPr lang="en-US" altLang="ko-KR" sz="16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 : </a:t>
            </a:r>
            <a:r>
              <a:rPr lang="en-US" altLang="ko-KR" sz="16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exchangeout@uos.ac.kr</a:t>
            </a:r>
            <a:endParaRPr lang="en-US" altLang="ko-KR" sz="1600" dirty="0">
              <a:latin typeface="HY견고딕" panose="02030600000101010101" pitchFamily="18" charset="-127"/>
              <a:ea typeface="HY견고딕" panose="02030600000101010101" pitchFamily="18" charset="-127"/>
              <a:cs typeface="KoPubWorld돋움체 Medium"/>
            </a:endParaRPr>
          </a:p>
          <a:p>
            <a:pPr marL="0" indent="0">
              <a:lnSpc>
                <a:spcPct val="100000"/>
              </a:lnSpc>
              <a:spcBef>
                <a:spcPts val="700"/>
              </a:spcBef>
              <a:buFont typeface="Arial" panose="020B0604020202020204" pitchFamily="34" charset="0"/>
              <a:buNone/>
              <a:defRPr/>
            </a:pPr>
            <a:endParaRPr lang="en-US" altLang="ko-KR" sz="1600" dirty="0">
              <a:latin typeface="HY견고딕" panose="02030600000101010101" pitchFamily="18" charset="-127"/>
              <a:ea typeface="HY견고딕" panose="02030600000101010101" pitchFamily="18" charset="-127"/>
              <a:cs typeface="KoPubWorld돋움체 Medium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F22AB463-5E40-1BD0-9B18-1B0EEE5EFBF1}"/>
              </a:ext>
            </a:extLst>
          </p:cNvPr>
          <p:cNvSpPr/>
          <p:nvPr/>
        </p:nvSpPr>
        <p:spPr>
          <a:xfrm>
            <a:off x="2107253" y="5243602"/>
            <a:ext cx="1919987" cy="19128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4"/>
          <a:srcRect l="50204" t="11944" r="1224" b="5508"/>
          <a:stretch/>
        </p:blipFill>
        <p:spPr>
          <a:xfrm>
            <a:off x="814786" y="1153390"/>
            <a:ext cx="10739052" cy="5133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9316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자유형 33"/>
          <p:cNvSpPr/>
          <p:nvPr/>
        </p:nvSpPr>
        <p:spPr>
          <a:xfrm>
            <a:off x="0" y="0"/>
            <a:ext cx="371959" cy="3797085"/>
          </a:xfrm>
          <a:custGeom>
            <a:avLst/>
            <a:gdLst>
              <a:gd name="connsiteX0" fmla="*/ 364210 w 371959"/>
              <a:gd name="connsiteY0" fmla="*/ 0 h 3797085"/>
              <a:gd name="connsiteX1" fmla="*/ 0 w 371959"/>
              <a:gd name="connsiteY1" fmla="*/ 0 h 3797085"/>
              <a:gd name="connsiteX2" fmla="*/ 0 w 371959"/>
              <a:gd name="connsiteY2" fmla="*/ 3797085 h 3797085"/>
              <a:gd name="connsiteX3" fmla="*/ 371959 w 371959"/>
              <a:gd name="connsiteY3" fmla="*/ 3719593 h 3797085"/>
              <a:gd name="connsiteX4" fmla="*/ 364210 w 371959"/>
              <a:gd name="connsiteY4" fmla="*/ 0 h 3797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959" h="3797085">
                <a:moveTo>
                  <a:pt x="364210" y="0"/>
                </a:moveTo>
                <a:lnTo>
                  <a:pt x="0" y="0"/>
                </a:lnTo>
                <a:lnTo>
                  <a:pt x="0" y="3797085"/>
                </a:lnTo>
                <a:lnTo>
                  <a:pt x="371959" y="3719593"/>
                </a:lnTo>
                <a:lnTo>
                  <a:pt x="364210" y="0"/>
                </a:lnTo>
                <a:close/>
              </a:path>
            </a:pathLst>
          </a:custGeom>
          <a:solidFill>
            <a:srgbClr val="0A4D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/>
          <p:cNvSpPr txBox="1"/>
          <p:nvPr/>
        </p:nvSpPr>
        <p:spPr>
          <a:xfrm>
            <a:off x="692319" y="320829"/>
            <a:ext cx="911177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ko-KR" altLang="en-US" sz="2800" dirty="0">
                <a:solidFill>
                  <a:srgbClr val="0A4D9B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교환학생 준비 </a:t>
            </a:r>
            <a:r>
              <a:rPr lang="en-US" altLang="ko-KR" sz="2800" dirty="0">
                <a:solidFill>
                  <a:srgbClr val="0A4D9B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(1)</a:t>
            </a:r>
            <a:r>
              <a:rPr lang="ko-KR" altLang="en-US" sz="2800" dirty="0">
                <a:solidFill>
                  <a:srgbClr val="0A4D9B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 </a:t>
            </a:r>
            <a:r>
              <a:rPr lang="en-US" altLang="ko-KR" sz="2800" dirty="0">
                <a:solidFill>
                  <a:srgbClr val="0A4D9B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: </a:t>
            </a:r>
            <a:r>
              <a:rPr lang="ko-KR" altLang="en-US" sz="2800" dirty="0">
                <a:solidFill>
                  <a:srgbClr val="0A4D9B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 홈페이지 공고문 살펴보기</a:t>
            </a:r>
            <a:endParaRPr lang="en-US" altLang="ko-KR" sz="2800" dirty="0">
              <a:solidFill>
                <a:srgbClr val="0A4D9B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KoPubWorld돋움체 Bold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21E9CF-5982-4870-8C34-3DB9651DC5D5}"/>
              </a:ext>
            </a:extLst>
          </p:cNvPr>
          <p:cNvSpPr txBox="1"/>
          <p:nvPr/>
        </p:nvSpPr>
        <p:spPr>
          <a:xfrm>
            <a:off x="964471" y="994621"/>
            <a:ext cx="10436592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altLang="ko-KR" dirty="0">
                <a:latin typeface="+mn-ea"/>
                <a:cs typeface="Arial"/>
              </a:rPr>
              <a:t>-</a:t>
            </a:r>
            <a:r>
              <a:rPr lang="ko-KR" altLang="en-US" dirty="0">
                <a:latin typeface="+mn-ea"/>
                <a:cs typeface="Arial"/>
              </a:rPr>
              <a:t> 학교홈페이지 및 </a:t>
            </a:r>
            <a:r>
              <a:rPr lang="ko-KR" altLang="en-US" dirty="0" err="1">
                <a:latin typeface="+mn-ea"/>
                <a:cs typeface="Arial"/>
              </a:rPr>
              <a:t>국제처</a:t>
            </a:r>
            <a:r>
              <a:rPr lang="ko-KR" altLang="en-US" dirty="0">
                <a:latin typeface="+mn-ea"/>
                <a:cs typeface="Arial"/>
              </a:rPr>
              <a:t> 홈페이지의 공지사항 [202</a:t>
            </a:r>
            <a:r>
              <a:rPr lang="en-US" altLang="ko-KR" dirty="0">
                <a:latin typeface="+mn-ea"/>
                <a:cs typeface="Arial"/>
              </a:rPr>
              <a:t>7</a:t>
            </a:r>
            <a:r>
              <a:rPr lang="ko-KR" altLang="en-US" dirty="0">
                <a:latin typeface="+mn-ea"/>
                <a:cs typeface="Arial"/>
              </a:rPr>
              <a:t>학년도 </a:t>
            </a:r>
            <a:r>
              <a:rPr lang="en-US" altLang="ko-KR" dirty="0">
                <a:latin typeface="+mn-ea"/>
                <a:cs typeface="Arial"/>
              </a:rPr>
              <a:t>1</a:t>
            </a:r>
            <a:r>
              <a:rPr lang="ko-KR" altLang="en-US" dirty="0">
                <a:latin typeface="+mn-ea"/>
                <a:cs typeface="Arial"/>
              </a:rPr>
              <a:t>학기 파견 교환학생 선발공고]</a:t>
            </a:r>
          </a:p>
          <a:p>
            <a:r>
              <a:rPr lang="ko-KR" altLang="en-US" dirty="0">
                <a:latin typeface="+mn-ea"/>
                <a:cs typeface="Arial"/>
              </a:rPr>
              <a:t>1. </a:t>
            </a:r>
            <a:r>
              <a:rPr lang="ko-KR" altLang="en-US" dirty="0">
                <a:highlight>
                  <a:srgbClr val="FFFF00"/>
                </a:highlight>
                <a:latin typeface="+mn-ea"/>
                <a:cs typeface="Arial"/>
              </a:rPr>
              <a:t>선발 개요, 일정 숙지</a:t>
            </a:r>
          </a:p>
          <a:p>
            <a:r>
              <a:rPr lang="ko-KR" altLang="en-US" dirty="0">
                <a:latin typeface="+mn-ea"/>
                <a:cs typeface="Arial"/>
              </a:rPr>
              <a:t>2. </a:t>
            </a:r>
            <a:r>
              <a:rPr lang="ko-KR" altLang="en-US" b="1" dirty="0">
                <a:latin typeface="+mn-ea"/>
                <a:cs typeface="Arial"/>
              </a:rPr>
              <a:t>링크 1) 선발 공고문</a:t>
            </a:r>
            <a:r>
              <a:rPr lang="ko-KR" altLang="en-US" dirty="0">
                <a:latin typeface="+mn-ea"/>
                <a:cs typeface="Arial"/>
              </a:rPr>
              <a:t>에 선발 관련된 전형일정, 장학금, 지원방법 등 파견교환관련 모든 내용 포함</a:t>
            </a:r>
            <a:endParaRPr lang="en-US" altLang="ko-KR" dirty="0">
              <a:latin typeface="+mn-ea"/>
              <a:cs typeface="Arial"/>
            </a:endParaRPr>
          </a:p>
          <a:p>
            <a:r>
              <a:rPr lang="en-US" altLang="ko-KR" b="1" dirty="0">
                <a:latin typeface="+mn-ea"/>
                <a:cs typeface="Arial"/>
              </a:rPr>
              <a:t>                 </a:t>
            </a:r>
            <a:r>
              <a:rPr lang="ko-KR" altLang="en-US" b="1" dirty="0">
                <a:latin typeface="+mn-ea"/>
                <a:cs typeface="Arial"/>
              </a:rPr>
              <a:t> + 자주하는 질문과 답</a:t>
            </a:r>
            <a:r>
              <a:rPr lang="ko-KR" altLang="en-US" dirty="0">
                <a:latin typeface="+mn-ea"/>
                <a:cs typeface="Arial"/>
              </a:rPr>
              <a:t>에 주요 1</a:t>
            </a:r>
            <a:r>
              <a:rPr lang="en-US" altLang="ko-KR" dirty="0">
                <a:latin typeface="+mn-ea"/>
                <a:cs typeface="Arial"/>
              </a:rPr>
              <a:t>2</a:t>
            </a:r>
            <a:r>
              <a:rPr lang="ko-KR" altLang="en-US" dirty="0">
                <a:latin typeface="+mn-ea"/>
                <a:cs typeface="Arial"/>
              </a:rPr>
              <a:t>개 관련 질문과 답 참고</a:t>
            </a:r>
            <a:endParaRPr lang="ko-KR" dirty="0">
              <a:latin typeface="+mn-ea"/>
              <a:cs typeface="Arial"/>
            </a:endParaRPr>
          </a:p>
          <a:p>
            <a:r>
              <a:rPr lang="ko-KR" altLang="en-US" dirty="0">
                <a:latin typeface="+mn-ea"/>
                <a:cs typeface="Arial"/>
              </a:rPr>
              <a:t>3. </a:t>
            </a:r>
            <a:r>
              <a:rPr lang="ko-KR" altLang="en-US" b="1" dirty="0">
                <a:latin typeface="+mn-ea"/>
                <a:cs typeface="Arial"/>
              </a:rPr>
              <a:t>링크 </a:t>
            </a:r>
            <a:r>
              <a:rPr lang="en-US" altLang="ko-KR" b="1" dirty="0">
                <a:latin typeface="+mn-ea"/>
                <a:cs typeface="Arial"/>
              </a:rPr>
              <a:t>2</a:t>
            </a:r>
            <a:r>
              <a:rPr lang="ko-KR" b="1" dirty="0">
                <a:latin typeface="+mn-ea"/>
                <a:cs typeface="Arial"/>
              </a:rPr>
              <a:t>) 해외대학별 세부정보</a:t>
            </a:r>
            <a:r>
              <a:rPr lang="ko-KR" dirty="0">
                <a:latin typeface="+mn-ea"/>
                <a:cs typeface="Arial"/>
              </a:rPr>
              <a:t> : 파견가능한 학교, 인원, 지원방법 등 학교별 자료 포함 </a:t>
            </a:r>
            <a:endParaRPr lang="ko-KR" altLang="en-US" dirty="0">
              <a:latin typeface="+mn-ea"/>
              <a:cs typeface="Arial"/>
            </a:endParaRPr>
          </a:p>
          <a:p>
            <a:endParaRPr lang="ko-KR" altLang="en-US" dirty="0">
              <a:latin typeface="Arial"/>
              <a:ea typeface="KoPubWorld돋움체 Light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2318" y="2691542"/>
            <a:ext cx="10361504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ko-KR" altLang="en-US" sz="28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★</a:t>
            </a:r>
            <a:r>
              <a:rPr lang="en-US" altLang="ko-KR" sz="28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2027-1</a:t>
            </a:r>
            <a:r>
              <a:rPr lang="ko-KR" altLang="en-US" sz="28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학기 교환학생 신청기간 </a:t>
            </a:r>
            <a:r>
              <a:rPr lang="en-US" altLang="ko-KR" sz="28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: 26. 7. 8. (</a:t>
            </a:r>
            <a:r>
              <a:rPr lang="ko-KR" altLang="en-US" sz="28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수</a:t>
            </a:r>
            <a:r>
              <a:rPr lang="en-US" altLang="ko-KR" sz="28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) ~ 10.(</a:t>
            </a:r>
            <a:r>
              <a:rPr lang="ko-KR" altLang="en-US" sz="28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금</a:t>
            </a:r>
            <a:r>
              <a:rPr lang="en-US" altLang="ko-KR" sz="28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)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23763C38-2BE4-4F7C-BC77-9D03EF5B98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318" y="3680578"/>
            <a:ext cx="7220958" cy="1753271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6F8DEB2C-C459-4E61-B590-E31A642BB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318" y="5433849"/>
            <a:ext cx="7725853" cy="1009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407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자유형 33"/>
          <p:cNvSpPr/>
          <p:nvPr/>
        </p:nvSpPr>
        <p:spPr>
          <a:xfrm>
            <a:off x="0" y="0"/>
            <a:ext cx="371959" cy="3797085"/>
          </a:xfrm>
          <a:custGeom>
            <a:avLst/>
            <a:gdLst>
              <a:gd name="connsiteX0" fmla="*/ 364210 w 371959"/>
              <a:gd name="connsiteY0" fmla="*/ 0 h 3797085"/>
              <a:gd name="connsiteX1" fmla="*/ 0 w 371959"/>
              <a:gd name="connsiteY1" fmla="*/ 0 h 3797085"/>
              <a:gd name="connsiteX2" fmla="*/ 0 w 371959"/>
              <a:gd name="connsiteY2" fmla="*/ 3797085 h 3797085"/>
              <a:gd name="connsiteX3" fmla="*/ 371959 w 371959"/>
              <a:gd name="connsiteY3" fmla="*/ 3719593 h 3797085"/>
              <a:gd name="connsiteX4" fmla="*/ 364210 w 371959"/>
              <a:gd name="connsiteY4" fmla="*/ 0 h 3797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959" h="3797085">
                <a:moveTo>
                  <a:pt x="364210" y="0"/>
                </a:moveTo>
                <a:lnTo>
                  <a:pt x="0" y="0"/>
                </a:lnTo>
                <a:lnTo>
                  <a:pt x="0" y="3797085"/>
                </a:lnTo>
                <a:lnTo>
                  <a:pt x="371959" y="3719593"/>
                </a:lnTo>
                <a:lnTo>
                  <a:pt x="364210" y="0"/>
                </a:lnTo>
                <a:close/>
              </a:path>
            </a:pathLst>
          </a:custGeom>
          <a:solidFill>
            <a:srgbClr val="0A4D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/>
          <p:cNvSpPr txBox="1"/>
          <p:nvPr/>
        </p:nvSpPr>
        <p:spPr>
          <a:xfrm>
            <a:off x="741030" y="284869"/>
            <a:ext cx="3564884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ko-KR" altLang="en-US" sz="2800" dirty="0">
                <a:solidFill>
                  <a:srgbClr val="0A4D9B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교환학생 파견 국가 </a:t>
            </a:r>
            <a:endParaRPr lang="ko-KR" altLang="en-US" sz="2800" dirty="0">
              <a:solidFill>
                <a:srgbClr val="0A4D9B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KoPubWorld돋움체 Bold" panose="00000800000000000000" pitchFamily="2" charset="-127"/>
            </a:endParaRPr>
          </a:p>
        </p:txBody>
      </p:sp>
      <p:pic>
        <p:nvPicPr>
          <p:cNvPr id="7" name="Picture 2" descr="world map에 대한 이미지 검색결과">
            <a:extLst>
              <a:ext uri="{FF2B5EF4-FFF2-40B4-BE49-F238E27FC236}">
                <a16:creationId xmlns:a16="http://schemas.microsoft.com/office/drawing/2014/main" id="{3ECEF2A0-BC54-7C28-35CA-66BBD09CAD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0153" y="1599444"/>
            <a:ext cx="7249725" cy="3996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2D58D4-7739-902C-9519-89002CE0AD26}"/>
              </a:ext>
            </a:extLst>
          </p:cNvPr>
          <p:cNvSpPr txBox="1">
            <a:spLocks/>
          </p:cNvSpPr>
          <p:nvPr/>
        </p:nvSpPr>
        <p:spPr>
          <a:xfrm>
            <a:off x="2367345" y="4191324"/>
            <a:ext cx="1407773" cy="1582337"/>
          </a:xfrm>
          <a:prstGeom prst="rect">
            <a:avLst/>
          </a:prstGeom>
          <a:ln w="28575">
            <a:solidFill>
              <a:srgbClr val="00B050"/>
            </a:solidFill>
          </a:ln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ko-KR" sz="1400" b="1" dirty="0" err="1">
                <a:latin typeface="맑은 고딕"/>
                <a:ea typeface="맑은 고딕"/>
                <a:cs typeface="KoPubWorld돋움체 Medium"/>
              </a:rPr>
              <a:t>기타</a:t>
            </a:r>
            <a:r>
              <a:rPr lang="en-US" altLang="ko-KR" sz="1400" b="1" dirty="0">
                <a:latin typeface="맑은 고딕"/>
                <a:ea typeface="맑은 고딕"/>
                <a:cs typeface="KoPubWorld돋움체 Medium"/>
              </a:rPr>
              <a:t>(</a:t>
            </a:r>
            <a:r>
              <a:rPr lang="en-US" altLang="ko-KR" sz="1400" b="1" dirty="0" err="1">
                <a:latin typeface="맑은 고딕"/>
                <a:ea typeface="맑은 고딕"/>
                <a:cs typeface="KoPubWorld돋움체 Medium"/>
              </a:rPr>
              <a:t>중남미</a:t>
            </a:r>
            <a:r>
              <a:rPr lang="en-US" altLang="ko-KR" sz="1400" b="1" dirty="0">
                <a:latin typeface="맑은 고딕"/>
                <a:ea typeface="맑은 고딕"/>
                <a:cs typeface="KoPubWorld돋움체 Medium"/>
              </a:rPr>
              <a:t>)</a:t>
            </a:r>
          </a:p>
          <a:p>
            <a:pPr algn="l"/>
            <a:r>
              <a:rPr lang="en-US" altLang="ko-KR" sz="1400" dirty="0">
                <a:latin typeface="맑은 고딕"/>
                <a:ea typeface="맑은 고딕"/>
                <a:cs typeface="KoPubWorld돋움체 Medium"/>
              </a:rPr>
              <a:t>-</a:t>
            </a:r>
            <a:r>
              <a:rPr lang="en-US" altLang="ko-KR" sz="1400" dirty="0" err="1">
                <a:latin typeface="맑은 고딕"/>
                <a:ea typeface="맑은 고딕"/>
                <a:cs typeface="KoPubWorld돋움체 Medium"/>
              </a:rPr>
              <a:t>브라질</a:t>
            </a:r>
            <a:endParaRPr lang="en-US" altLang="ko-KR" sz="1400" dirty="0">
              <a:latin typeface="맑은 고딕"/>
              <a:ea typeface="맑은 고딕"/>
              <a:cs typeface="KoPubWorld돋움체 Medium"/>
            </a:endParaRPr>
          </a:p>
          <a:p>
            <a:pPr algn="l"/>
            <a:r>
              <a:rPr lang="en-US" altLang="ko-KR" sz="1400" dirty="0">
                <a:latin typeface="맑은 고딕"/>
                <a:ea typeface="맑은 고딕"/>
                <a:cs typeface="KoPubWorld돋움체 Medium"/>
              </a:rPr>
              <a:t>-</a:t>
            </a:r>
            <a:r>
              <a:rPr lang="en-US" altLang="ko-KR" sz="1400" dirty="0" err="1">
                <a:latin typeface="맑은 고딕"/>
                <a:ea typeface="맑은 고딕"/>
                <a:cs typeface="KoPubWorld돋움체 Medium"/>
              </a:rPr>
              <a:t>멕시코</a:t>
            </a:r>
            <a:endParaRPr lang="en-US" altLang="ko-KR" sz="1400" dirty="0">
              <a:latin typeface="맑은 고딕"/>
              <a:ea typeface="맑은 고딕"/>
              <a:cs typeface="KoPubWorld돋움체 Medium" panose="00000600000000000000" pitchFamily="2" charset="-127"/>
            </a:endParaRPr>
          </a:p>
          <a:p>
            <a:pPr algn="l"/>
            <a:r>
              <a:rPr lang="en-US" altLang="ko-KR" sz="1400" dirty="0">
                <a:latin typeface="맑은 고딕"/>
                <a:ea typeface="맑은 고딕"/>
                <a:cs typeface="KoPubWorld돋움체 Medium"/>
              </a:rPr>
              <a:t>-</a:t>
            </a:r>
            <a:r>
              <a:rPr lang="en-US" altLang="ko-KR" sz="1400" dirty="0" err="1">
                <a:latin typeface="맑은 고딕"/>
                <a:ea typeface="맑은 고딕"/>
                <a:cs typeface="KoPubWorld돋움체 Medium"/>
              </a:rPr>
              <a:t>콜롬비아</a:t>
            </a:r>
            <a:endParaRPr lang="en-US" altLang="ko-KR" sz="1400" dirty="0">
              <a:latin typeface="맑은 고딕"/>
              <a:ea typeface="맑은 고딕"/>
              <a:cs typeface="KoPubWorld돋움체 Medium"/>
            </a:endParaRPr>
          </a:p>
          <a:p>
            <a:pPr algn="l"/>
            <a:r>
              <a:rPr lang="en-US" altLang="ko-KR" sz="1400" dirty="0">
                <a:latin typeface="맑은 고딕"/>
                <a:ea typeface="맑은 고딕"/>
                <a:cs typeface="KoPubWorld돋움체 Medium" panose="00000600000000000000" pitchFamily="2" charset="-127"/>
              </a:rPr>
              <a:t>-</a:t>
            </a:r>
            <a:r>
              <a:rPr lang="en-US" altLang="ko-KR" sz="1400" dirty="0" err="1">
                <a:latin typeface="맑은 고딕"/>
                <a:ea typeface="맑은 고딕"/>
                <a:cs typeface="KoPubWorld돋움체 Medium" panose="00000600000000000000" pitchFamily="2" charset="-127"/>
              </a:rPr>
              <a:t>칠레</a:t>
            </a:r>
            <a:endParaRPr lang="en-US" altLang="ko-KR" sz="1400" dirty="0">
              <a:latin typeface="맑은 고딕"/>
              <a:ea typeface="맑은 고딕"/>
              <a:cs typeface="KoPubWorld돋움체 Medium" panose="00000600000000000000" pitchFamily="2" charset="-127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A7B44DB-19A6-0A27-B498-917F5D6AD6AF}"/>
              </a:ext>
            </a:extLst>
          </p:cNvPr>
          <p:cNvSpPr txBox="1">
            <a:spLocks/>
          </p:cNvSpPr>
          <p:nvPr/>
        </p:nvSpPr>
        <p:spPr>
          <a:xfrm>
            <a:off x="1835815" y="2057569"/>
            <a:ext cx="1063059" cy="984312"/>
          </a:xfrm>
          <a:prstGeom prst="rect">
            <a:avLst/>
          </a:prstGeom>
          <a:ln w="28575">
            <a:solidFill>
              <a:srgbClr val="00B050"/>
            </a:solidFill>
          </a:ln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ko-KR" sz="1400" b="1" dirty="0" err="1">
                <a:latin typeface="맑은 고딕"/>
                <a:ea typeface="맑은 고딕"/>
                <a:cs typeface="KoPubWorld돋움체 Medium"/>
              </a:rPr>
              <a:t>북미</a:t>
            </a:r>
            <a:endParaRPr lang="en-US" altLang="ko-KR" sz="1400" b="1" dirty="0">
              <a:latin typeface="맑은 고딕"/>
              <a:ea typeface="맑은 고딕"/>
              <a:cs typeface="KoPubWorld돋움체 Medium"/>
            </a:endParaRPr>
          </a:p>
          <a:p>
            <a:pPr algn="l"/>
            <a:r>
              <a:rPr lang="en-US" altLang="ko-KR" sz="1400" dirty="0">
                <a:latin typeface="맑은 고딕"/>
                <a:ea typeface="맑은 고딕"/>
                <a:cs typeface="KoPubWorld돋움체 Medium"/>
              </a:rPr>
              <a:t>-</a:t>
            </a:r>
            <a:r>
              <a:rPr lang="en-US" altLang="ko-KR" sz="1400" dirty="0" err="1">
                <a:latin typeface="맑은 고딕"/>
                <a:ea typeface="맑은 고딕"/>
                <a:cs typeface="KoPubWorld돋움체 Medium"/>
              </a:rPr>
              <a:t>미국</a:t>
            </a:r>
            <a:endParaRPr lang="en-US" altLang="ko-KR" sz="1400" dirty="0">
              <a:latin typeface="맑은 고딕"/>
              <a:ea typeface="맑은 고딕"/>
              <a:cs typeface="KoPubWorld돋움체 Medium"/>
            </a:endParaRPr>
          </a:p>
          <a:p>
            <a:pPr algn="l"/>
            <a:r>
              <a:rPr lang="en-US" altLang="ko-KR" sz="1400" dirty="0">
                <a:latin typeface="맑은 고딕"/>
                <a:ea typeface="맑은 고딕"/>
                <a:cs typeface="KoPubWorld돋움체 Medium"/>
              </a:rPr>
              <a:t>-</a:t>
            </a:r>
            <a:r>
              <a:rPr lang="en-US" altLang="ko-KR" sz="1400" dirty="0" err="1">
                <a:latin typeface="맑은 고딕"/>
                <a:ea typeface="맑은 고딕"/>
                <a:cs typeface="KoPubWorld돋움체 Medium"/>
              </a:rPr>
              <a:t>캐나다</a:t>
            </a:r>
            <a:endParaRPr lang="en-US" altLang="ko-KR" sz="1400" dirty="0">
              <a:latin typeface="맑은 고딕"/>
              <a:ea typeface="맑은 고딕"/>
              <a:cs typeface="KoPubWorld돋움체 Medium" panose="00000600000000000000" pitchFamily="2" charset="-127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5E9B4264-D32E-115E-C976-919566D0FE5B}"/>
              </a:ext>
            </a:extLst>
          </p:cNvPr>
          <p:cNvSpPr txBox="1">
            <a:spLocks/>
          </p:cNvSpPr>
          <p:nvPr/>
        </p:nvSpPr>
        <p:spPr>
          <a:xfrm>
            <a:off x="5659221" y="287268"/>
            <a:ext cx="5548247" cy="1611274"/>
          </a:xfrm>
          <a:prstGeom prst="rect">
            <a:avLst/>
          </a:prstGeom>
          <a:ln w="28575">
            <a:solidFill>
              <a:srgbClr val="4472C4"/>
            </a:solidFill>
          </a:ln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ko-KR" sz="1400" b="1" dirty="0" err="1">
                <a:latin typeface="맑은 고딕"/>
                <a:ea typeface="맑은 고딕"/>
                <a:cs typeface="KoPubWorld돋움체 Medium"/>
              </a:rPr>
              <a:t>유럽</a:t>
            </a:r>
            <a:endParaRPr lang="en-US" altLang="ko-KR" sz="1400" b="1" dirty="0">
              <a:latin typeface="맑은 고딕"/>
              <a:ea typeface="맑은 고딕"/>
              <a:cs typeface="KoPubWorld돋움체 Medium"/>
            </a:endParaRPr>
          </a:p>
          <a:p>
            <a:pPr algn="l"/>
            <a:r>
              <a:rPr lang="en-US" altLang="ko-KR" sz="1400" dirty="0">
                <a:latin typeface="맑은 고딕"/>
                <a:ea typeface="맑은 고딕"/>
                <a:cs typeface="KoPubWorld돋움체 Medium"/>
              </a:rPr>
              <a:t>- </a:t>
            </a:r>
            <a:r>
              <a:rPr lang="en-US" altLang="ko-KR" sz="1400" dirty="0" err="1">
                <a:latin typeface="맑은 고딕"/>
                <a:ea typeface="맑은 고딕"/>
                <a:cs typeface="KoPubWorld돋움체 Medium"/>
              </a:rPr>
              <a:t>북유럽</a:t>
            </a:r>
            <a:r>
              <a:rPr lang="en-US" altLang="ko-KR" sz="1400" dirty="0">
                <a:latin typeface="맑은 고딕"/>
                <a:ea typeface="맑은 고딕"/>
                <a:cs typeface="KoPubWorld돋움체 Medium"/>
              </a:rPr>
              <a:t> : </a:t>
            </a:r>
            <a:r>
              <a:rPr lang="ko-KR" altLang="en-US" sz="1400">
                <a:latin typeface="맑은 고딕"/>
                <a:ea typeface="맑은 고딕"/>
                <a:cs typeface="KoPubWorld돋움체 Medium"/>
              </a:rPr>
              <a:t>노르웨이</a:t>
            </a:r>
            <a:r>
              <a:rPr lang="en-US" altLang="ko-KR" sz="1400" dirty="0">
                <a:latin typeface="맑은 고딕"/>
                <a:ea typeface="맑은 고딕"/>
                <a:cs typeface="KoPubWorld돋움체 Medium"/>
              </a:rPr>
              <a:t>, </a:t>
            </a:r>
            <a:r>
              <a:rPr lang="ko-KR" altLang="en-US" sz="1400">
                <a:latin typeface="맑은 고딕"/>
                <a:ea typeface="맑은 고딕"/>
                <a:cs typeface="KoPubWorld돋움체 Medium"/>
              </a:rPr>
              <a:t>덴마크</a:t>
            </a:r>
            <a:r>
              <a:rPr lang="en-US" altLang="ko-KR" sz="1400" dirty="0">
                <a:latin typeface="맑은 고딕"/>
                <a:ea typeface="맑은 고딕"/>
                <a:cs typeface="KoPubWorld돋움체 Medium"/>
              </a:rPr>
              <a:t>, </a:t>
            </a:r>
            <a:r>
              <a:rPr lang="en-US" altLang="ko-KR" sz="1400" dirty="0" err="1">
                <a:latin typeface="맑은 고딕"/>
                <a:ea typeface="맑은 고딕"/>
                <a:cs typeface="KoPubWorld돋움체 Medium"/>
              </a:rPr>
              <a:t>스웨덴</a:t>
            </a:r>
            <a:r>
              <a:rPr lang="en-US" altLang="ko-KR" sz="1400" dirty="0">
                <a:latin typeface="맑은 고딕"/>
                <a:ea typeface="맑은 고딕"/>
                <a:cs typeface="KoPubWorld돋움체 Medium"/>
              </a:rPr>
              <a:t>, </a:t>
            </a:r>
            <a:r>
              <a:rPr lang="ko-KR" altLang="en-US" sz="1400">
                <a:latin typeface="맑은 고딕"/>
                <a:ea typeface="맑은 고딕"/>
                <a:cs typeface="KoPubWorld돋움체 Medium"/>
              </a:rPr>
              <a:t>핀란드</a:t>
            </a:r>
            <a:endParaRPr lang="en-US" altLang="ko-KR" sz="1400" dirty="0">
              <a:latin typeface="맑은 고딕"/>
              <a:ea typeface="맑은 고딕"/>
              <a:cs typeface="KoPubWorld돋움체 Medium" panose="00000600000000000000" pitchFamily="2" charset="-127"/>
            </a:endParaRPr>
          </a:p>
          <a:p>
            <a:pPr algn="l"/>
            <a:r>
              <a:rPr lang="en-US" altLang="ko-KR" sz="1400" dirty="0">
                <a:latin typeface="맑은 고딕"/>
                <a:ea typeface="맑은 고딕"/>
                <a:cs typeface="KoPubWorld돋움체 Medium"/>
              </a:rPr>
              <a:t>- </a:t>
            </a:r>
            <a:r>
              <a:rPr lang="en-US" altLang="ko-KR" sz="1400" dirty="0" err="1">
                <a:latin typeface="맑은 고딕"/>
                <a:ea typeface="맑은 고딕"/>
                <a:cs typeface="KoPubWorld돋움체 Medium"/>
              </a:rPr>
              <a:t>서유럽</a:t>
            </a:r>
            <a:r>
              <a:rPr lang="en-US" altLang="ko-KR" sz="1400" dirty="0">
                <a:latin typeface="맑은 고딕"/>
                <a:ea typeface="맑은 고딕"/>
                <a:cs typeface="KoPubWorld돋움체 Medium"/>
              </a:rPr>
              <a:t> : </a:t>
            </a:r>
            <a:r>
              <a:rPr lang="en-US" altLang="ko-KR" sz="1400" dirty="0" err="1">
                <a:latin typeface="맑은 고딕"/>
                <a:ea typeface="맑은 고딕"/>
                <a:cs typeface="KoPubWorld돋움체 Medium"/>
              </a:rPr>
              <a:t>영국</a:t>
            </a:r>
            <a:r>
              <a:rPr lang="en-US" altLang="ko-KR" sz="1400" dirty="0">
                <a:latin typeface="맑은 고딕"/>
                <a:ea typeface="맑은 고딕"/>
                <a:cs typeface="KoPubWorld돋움체 Medium"/>
              </a:rPr>
              <a:t>, </a:t>
            </a:r>
            <a:r>
              <a:rPr lang="en-US" altLang="ko-KR" sz="1400" dirty="0" err="1">
                <a:latin typeface="맑은 고딕"/>
                <a:ea typeface="맑은 고딕"/>
                <a:cs typeface="KoPubWorld돋움체 Medium"/>
              </a:rPr>
              <a:t>아일랜드</a:t>
            </a:r>
            <a:r>
              <a:rPr lang="en-US" altLang="ko-KR" sz="1400" dirty="0">
                <a:latin typeface="맑은 고딕"/>
                <a:ea typeface="맑은 고딕"/>
                <a:cs typeface="KoPubWorld돋움체 Medium"/>
              </a:rPr>
              <a:t>, </a:t>
            </a:r>
            <a:r>
              <a:rPr lang="en-US" altLang="ko-KR" sz="1400" dirty="0" err="1">
                <a:latin typeface="맑은 고딕"/>
                <a:ea typeface="맑은 고딕"/>
                <a:cs typeface="KoPubWorld돋움체 Medium"/>
              </a:rPr>
              <a:t>독일</a:t>
            </a:r>
            <a:r>
              <a:rPr lang="en-US" altLang="ko-KR" sz="1400" dirty="0">
                <a:latin typeface="맑은 고딕"/>
                <a:ea typeface="맑은 고딕"/>
                <a:cs typeface="KoPubWorld돋움체 Medium"/>
              </a:rPr>
              <a:t>, </a:t>
            </a:r>
            <a:r>
              <a:rPr lang="en-US" altLang="ko-KR" sz="1400" dirty="0" err="1">
                <a:latin typeface="맑은 고딕"/>
                <a:ea typeface="맑은 고딕"/>
                <a:cs typeface="KoPubWorld돋움체 Medium"/>
              </a:rPr>
              <a:t>네덜란드</a:t>
            </a:r>
            <a:r>
              <a:rPr lang="en-US" altLang="ko-KR" sz="1400" dirty="0">
                <a:latin typeface="맑은 고딕"/>
                <a:ea typeface="맑은 고딕"/>
                <a:cs typeface="KoPubWorld돋움체 Medium"/>
              </a:rPr>
              <a:t>, </a:t>
            </a:r>
            <a:r>
              <a:rPr lang="en-US" altLang="ko-KR" sz="1400" dirty="0" err="1">
                <a:latin typeface="맑은 고딕"/>
                <a:ea typeface="맑은 고딕"/>
                <a:cs typeface="KoPubWorld돋움체 Medium"/>
              </a:rPr>
              <a:t>벨기에</a:t>
            </a:r>
            <a:r>
              <a:rPr lang="en-US" altLang="ko-KR" sz="1400" dirty="0">
                <a:latin typeface="맑은 고딕"/>
                <a:ea typeface="맑은 고딕"/>
                <a:cs typeface="KoPubWorld돋움체 Medium"/>
              </a:rPr>
              <a:t>, </a:t>
            </a:r>
            <a:r>
              <a:rPr lang="en-US" altLang="ko-KR" sz="1400" dirty="0" err="1">
                <a:latin typeface="맑은 고딕"/>
                <a:ea typeface="맑은 고딕"/>
                <a:cs typeface="KoPubWorld돋움체 Medium"/>
              </a:rPr>
              <a:t>스위스</a:t>
            </a:r>
            <a:r>
              <a:rPr lang="en-US" altLang="ko-KR" sz="1400" dirty="0">
                <a:latin typeface="맑은 고딕"/>
                <a:ea typeface="맑은 고딕"/>
                <a:cs typeface="KoPubWorld돋움체 Medium"/>
              </a:rPr>
              <a:t>, </a:t>
            </a:r>
            <a:r>
              <a:rPr lang="en-US" altLang="ko-KR" sz="1400" dirty="0" err="1">
                <a:latin typeface="맑은 고딕"/>
                <a:ea typeface="맑은 고딕"/>
                <a:cs typeface="KoPubWorld돋움체 Medium"/>
              </a:rPr>
              <a:t>프랑스</a:t>
            </a:r>
            <a:endParaRPr lang="en-US" altLang="ko-KR" sz="1400" dirty="0">
              <a:latin typeface="맑은 고딕"/>
              <a:ea typeface="맑은 고딕"/>
              <a:cs typeface="KoPubWorld돋움체 Medium" panose="00000600000000000000" pitchFamily="2" charset="-127"/>
            </a:endParaRPr>
          </a:p>
          <a:p>
            <a:pPr algn="l"/>
            <a:r>
              <a:rPr lang="en-US" altLang="ko-KR" sz="1400" dirty="0">
                <a:latin typeface="맑은 고딕"/>
                <a:ea typeface="맑은 고딕"/>
                <a:cs typeface="KoPubWorld돋움체 Medium"/>
              </a:rPr>
              <a:t>- </a:t>
            </a:r>
            <a:r>
              <a:rPr lang="en-US" altLang="ko-KR" sz="1400" dirty="0" err="1">
                <a:latin typeface="맑은 고딕"/>
                <a:ea typeface="맑은 고딕"/>
                <a:cs typeface="KoPubWorld돋움체 Medium"/>
              </a:rPr>
              <a:t>동유럽</a:t>
            </a:r>
            <a:r>
              <a:rPr lang="en-US" altLang="ko-KR" sz="1400" dirty="0">
                <a:latin typeface="맑은 고딕"/>
                <a:ea typeface="맑은 고딕"/>
                <a:cs typeface="KoPubWorld돋움체 Medium"/>
              </a:rPr>
              <a:t> </a:t>
            </a:r>
            <a:r>
              <a:rPr lang="en-US" altLang="ko-KR" sz="1400">
                <a:latin typeface="맑은 고딕"/>
                <a:ea typeface="맑은 고딕"/>
                <a:cs typeface="KoPubWorld돋움체 Medium"/>
              </a:rPr>
              <a:t>: </a:t>
            </a:r>
            <a:r>
              <a:rPr lang="ko-KR" altLang="en-US" sz="1400">
                <a:latin typeface="맑은 고딕"/>
                <a:ea typeface="맑은 고딕"/>
                <a:cs typeface="KoPubWorld돋움체 Medium"/>
              </a:rPr>
              <a:t>오스트리아</a:t>
            </a:r>
            <a:r>
              <a:rPr lang="en-US" altLang="ko-KR" sz="1400">
                <a:latin typeface="맑은 고딕"/>
                <a:ea typeface="맑은 고딕"/>
                <a:cs typeface="KoPubWorld돋움체 Medium"/>
              </a:rPr>
              <a:t>, </a:t>
            </a:r>
            <a:r>
              <a:rPr lang="ko-KR" altLang="en-US" sz="1400">
                <a:latin typeface="맑은 고딕"/>
                <a:ea typeface="맑은 고딕"/>
                <a:cs typeface="KoPubWorld돋움체 Medium"/>
              </a:rPr>
              <a:t>체코</a:t>
            </a:r>
            <a:r>
              <a:rPr lang="en-US" altLang="ko-KR" sz="1400">
                <a:latin typeface="맑은 고딕"/>
                <a:ea typeface="맑은 고딕"/>
                <a:cs typeface="KoPubWorld돋움체 Medium"/>
              </a:rPr>
              <a:t>, </a:t>
            </a:r>
            <a:r>
              <a:rPr lang="ko-KR" altLang="en-US" sz="1400">
                <a:latin typeface="맑은 고딕"/>
                <a:ea typeface="맑은 고딕"/>
                <a:cs typeface="KoPubWorld돋움체 Medium"/>
              </a:rPr>
              <a:t>튀르키예</a:t>
            </a:r>
            <a:r>
              <a:rPr lang="en-US" altLang="ko-KR" sz="1400">
                <a:latin typeface="맑은 고딕"/>
                <a:ea typeface="맑은 고딕"/>
                <a:cs typeface="KoPubWorld돋움체 Medium"/>
              </a:rPr>
              <a:t>, 폴란드</a:t>
            </a:r>
            <a:endParaRPr lang="en-US" altLang="ko-KR" sz="1400" dirty="0">
              <a:latin typeface="맑은 고딕"/>
              <a:ea typeface="맑은 고딕"/>
              <a:cs typeface="KoPubWorld돋움체 Medium"/>
            </a:endParaRPr>
          </a:p>
          <a:p>
            <a:pPr algn="l"/>
            <a:r>
              <a:rPr lang="en-US" altLang="ko-KR" sz="1400" dirty="0">
                <a:latin typeface="맑은 고딕"/>
                <a:ea typeface="맑은 고딕"/>
                <a:cs typeface="KoPubWorld돋움체 Medium"/>
              </a:rPr>
              <a:t>- </a:t>
            </a:r>
            <a:r>
              <a:rPr lang="en-US" altLang="ko-KR" sz="1400" dirty="0" err="1">
                <a:latin typeface="맑은 고딕"/>
                <a:ea typeface="맑은 고딕"/>
                <a:cs typeface="KoPubWorld돋움체 Medium"/>
              </a:rPr>
              <a:t>남유럽</a:t>
            </a:r>
            <a:r>
              <a:rPr lang="en-US" altLang="ko-KR" sz="1400" dirty="0">
                <a:latin typeface="맑은 고딕"/>
                <a:ea typeface="맑은 고딕"/>
                <a:cs typeface="KoPubWorld돋움체 Medium"/>
              </a:rPr>
              <a:t> : </a:t>
            </a:r>
            <a:r>
              <a:rPr lang="ko-KR" altLang="en-US" sz="1400">
                <a:latin typeface="맑은 고딕"/>
                <a:ea typeface="맑은 고딕"/>
                <a:cs typeface="KoPubWorld돋움체 Medium"/>
              </a:rPr>
              <a:t>그리스</a:t>
            </a:r>
            <a:r>
              <a:rPr lang="en-US" altLang="ko-KR" sz="1400">
                <a:latin typeface="맑은 고딕"/>
                <a:ea typeface="맑은 고딕"/>
                <a:cs typeface="KoPubWorld돋움체 Medium"/>
              </a:rPr>
              <a:t>, 스페인, 크로아티아, 포르투갈</a:t>
            </a:r>
            <a:endParaRPr lang="en-US" altLang="ko-KR" sz="1400" dirty="0">
              <a:latin typeface="맑은 고딕"/>
              <a:ea typeface="맑은 고딕"/>
              <a:cs typeface="KoPubWorld돋움체 Medium"/>
            </a:endParaRP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A0E3E9E2-B2F4-A1C3-71A2-29E81114CC4E}"/>
              </a:ext>
            </a:extLst>
          </p:cNvPr>
          <p:cNvSpPr txBox="1">
            <a:spLocks/>
          </p:cNvSpPr>
          <p:nvPr/>
        </p:nvSpPr>
        <p:spPr>
          <a:xfrm>
            <a:off x="9746204" y="5049780"/>
            <a:ext cx="1947924" cy="617780"/>
          </a:xfrm>
          <a:prstGeom prst="rect">
            <a:avLst/>
          </a:prstGeom>
          <a:ln w="28575">
            <a:solidFill>
              <a:srgbClr val="00B050"/>
            </a:solidFill>
          </a:ln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ko-KR" sz="1400" b="1" err="1">
                <a:latin typeface="맑은 고딕"/>
                <a:ea typeface="맑은 고딕"/>
                <a:cs typeface="KoPubWorld돋움체 Medium"/>
              </a:rPr>
              <a:t>기타</a:t>
            </a:r>
            <a:r>
              <a:rPr lang="en-US" altLang="ko-KR" sz="1400" b="1">
                <a:latin typeface="맑은 고딕"/>
                <a:ea typeface="맑은 고딕"/>
                <a:cs typeface="KoPubWorld돋움체 Medium"/>
              </a:rPr>
              <a:t>(</a:t>
            </a:r>
            <a:r>
              <a:rPr lang="en-US" altLang="ko-KR" sz="1400" b="1" err="1">
                <a:latin typeface="맑은 고딕"/>
                <a:ea typeface="맑은 고딕"/>
                <a:cs typeface="KoPubWorld돋움체 Medium"/>
              </a:rPr>
              <a:t>오세아니아</a:t>
            </a:r>
            <a:r>
              <a:rPr lang="en-US" altLang="ko-KR" sz="1400" b="1">
                <a:latin typeface="맑은 고딕"/>
                <a:ea typeface="맑은 고딕"/>
                <a:cs typeface="KoPubWorld돋움체 Medium"/>
              </a:rPr>
              <a:t>)</a:t>
            </a:r>
          </a:p>
          <a:p>
            <a:pPr algn="l"/>
            <a:r>
              <a:rPr lang="en-US" altLang="ko-KR" sz="1400">
                <a:latin typeface="맑은 고딕"/>
                <a:ea typeface="맑은 고딕"/>
                <a:cs typeface="KoPubWorld돋움체 Medium"/>
              </a:rPr>
              <a:t>-</a:t>
            </a:r>
            <a:r>
              <a:rPr lang="en-US" altLang="ko-KR" sz="1400" err="1">
                <a:latin typeface="맑은 고딕"/>
                <a:ea typeface="맑은 고딕"/>
                <a:cs typeface="KoPubWorld돋움체 Medium"/>
              </a:rPr>
              <a:t>호주</a:t>
            </a:r>
            <a:endParaRPr lang="en-US" altLang="ko-KR" sz="1400" err="1">
              <a:latin typeface="맑은 고딕"/>
              <a:ea typeface="맑은 고딕"/>
              <a:cs typeface="KoPubWorld돋움체 Medium" panose="00000600000000000000" pitchFamily="2" charset="-127"/>
            </a:endParaRP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9B671966-C3CC-CF9D-0B20-ED33DCC7897E}"/>
              </a:ext>
            </a:extLst>
          </p:cNvPr>
          <p:cNvSpPr txBox="1">
            <a:spLocks/>
          </p:cNvSpPr>
          <p:nvPr/>
        </p:nvSpPr>
        <p:spPr>
          <a:xfrm>
            <a:off x="9366007" y="2809825"/>
            <a:ext cx="2582923" cy="1611273"/>
          </a:xfrm>
          <a:prstGeom prst="rect">
            <a:avLst/>
          </a:prstGeom>
          <a:ln w="28575">
            <a:solidFill>
              <a:srgbClr val="00B050"/>
            </a:solidFill>
          </a:ln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ko-KR" sz="1400" b="1" err="1">
                <a:latin typeface="맑은 고딕"/>
                <a:ea typeface="맑은 고딕"/>
                <a:cs typeface="KoPubWorld돋움체 Medium"/>
              </a:rPr>
              <a:t>아시아</a:t>
            </a:r>
            <a:endParaRPr lang="en-US" altLang="ko-KR" sz="1400" b="1">
              <a:latin typeface="맑은 고딕"/>
              <a:ea typeface="맑은 고딕"/>
              <a:cs typeface="KoPubWorld돋움체 Medium"/>
            </a:endParaRPr>
          </a:p>
          <a:p>
            <a:pPr algn="l"/>
            <a:r>
              <a:rPr lang="en-US" altLang="ko-KR" sz="1400">
                <a:latin typeface="맑은 고딕"/>
                <a:ea typeface="맑은 고딕"/>
                <a:cs typeface="KoPubWorld돋움체 Medium"/>
              </a:rPr>
              <a:t>- </a:t>
            </a:r>
            <a:r>
              <a:rPr lang="en-US" altLang="ko-KR" sz="1400" err="1">
                <a:latin typeface="맑은 고딕"/>
                <a:ea typeface="맑은 고딕"/>
                <a:cs typeface="KoPubWorld돋움체 Medium"/>
              </a:rPr>
              <a:t>중국</a:t>
            </a:r>
            <a:r>
              <a:rPr lang="en-US" altLang="ko-KR" sz="1400">
                <a:latin typeface="맑은 고딕"/>
                <a:ea typeface="맑은 고딕"/>
                <a:cs typeface="KoPubWorld돋움체 Medium"/>
              </a:rPr>
              <a:t>, </a:t>
            </a:r>
            <a:r>
              <a:rPr lang="en-US" altLang="ko-KR" sz="1400" err="1">
                <a:latin typeface="맑은 고딕"/>
                <a:ea typeface="맑은 고딕"/>
                <a:cs typeface="KoPubWorld돋움체 Medium"/>
              </a:rPr>
              <a:t>대만</a:t>
            </a:r>
            <a:r>
              <a:rPr lang="en-US" altLang="ko-KR" sz="1400">
                <a:latin typeface="맑은 고딕"/>
                <a:ea typeface="맑은 고딕"/>
                <a:cs typeface="KoPubWorld돋움체 Medium"/>
              </a:rPr>
              <a:t>, </a:t>
            </a:r>
            <a:r>
              <a:rPr lang="en-US" altLang="ko-KR" sz="1400" err="1">
                <a:latin typeface="맑은 고딕"/>
                <a:ea typeface="맑은 고딕"/>
                <a:cs typeface="KoPubWorld돋움체 Medium"/>
              </a:rPr>
              <a:t>홍콩</a:t>
            </a:r>
            <a:endParaRPr lang="en-US" altLang="ko-KR" sz="1400" err="1">
              <a:latin typeface="맑은 고딕"/>
              <a:ea typeface="맑은 고딕"/>
              <a:cs typeface="KoPubWorld돋움체 Medium" panose="00000600000000000000" pitchFamily="2" charset="-127"/>
            </a:endParaRPr>
          </a:p>
          <a:p>
            <a:pPr algn="l"/>
            <a:r>
              <a:rPr lang="en-US" altLang="ko-KR" sz="1400">
                <a:latin typeface="맑은 고딕"/>
                <a:ea typeface="맑은 고딕"/>
                <a:cs typeface="KoPubWorld돋움체 Medium"/>
              </a:rPr>
              <a:t>- </a:t>
            </a:r>
            <a:r>
              <a:rPr lang="en-US" altLang="ko-KR" sz="1400" err="1">
                <a:latin typeface="맑은 고딕"/>
                <a:ea typeface="맑은 고딕"/>
                <a:cs typeface="KoPubWorld돋움체 Medium"/>
              </a:rPr>
              <a:t>일본</a:t>
            </a:r>
            <a:endParaRPr lang="en-US" altLang="ko-KR" sz="1400" err="1">
              <a:latin typeface="맑은 고딕"/>
              <a:ea typeface="맑은 고딕"/>
              <a:cs typeface="KoPubWorld돋움체 Medium" panose="00000600000000000000" pitchFamily="2" charset="-127"/>
            </a:endParaRPr>
          </a:p>
          <a:p>
            <a:pPr algn="l"/>
            <a:r>
              <a:rPr lang="en-US" altLang="ko-KR" sz="1400">
                <a:latin typeface="맑은 고딕"/>
                <a:ea typeface="맑은 고딕"/>
                <a:cs typeface="KoPubWorld돋움체 Medium"/>
              </a:rPr>
              <a:t>- </a:t>
            </a:r>
            <a:r>
              <a:rPr lang="en-US" altLang="ko-KR" sz="1400" err="1">
                <a:latin typeface="맑은 고딕"/>
                <a:ea typeface="맑은 고딕"/>
                <a:cs typeface="KoPubWorld돋움체 Medium"/>
              </a:rPr>
              <a:t>필리핀</a:t>
            </a:r>
            <a:r>
              <a:rPr lang="en-US" altLang="ko-KR" sz="1400">
                <a:latin typeface="맑은 고딕"/>
                <a:ea typeface="맑은 고딕"/>
                <a:cs typeface="KoPubWorld돋움체 Medium"/>
              </a:rPr>
              <a:t>, </a:t>
            </a:r>
            <a:r>
              <a:rPr lang="en-US" altLang="ko-KR" sz="1400" err="1">
                <a:latin typeface="맑은 고딕"/>
                <a:ea typeface="맑은 고딕"/>
                <a:cs typeface="KoPubWorld돋움체 Medium"/>
              </a:rPr>
              <a:t>태국</a:t>
            </a:r>
            <a:r>
              <a:rPr lang="en-US" altLang="ko-KR" sz="1400">
                <a:latin typeface="맑은 고딕"/>
                <a:ea typeface="맑은 고딕"/>
                <a:cs typeface="KoPubWorld돋움체 Medium"/>
              </a:rPr>
              <a:t>, </a:t>
            </a:r>
            <a:r>
              <a:rPr lang="en-US" altLang="ko-KR" sz="1400" err="1">
                <a:latin typeface="맑은 고딕"/>
                <a:ea typeface="맑은 고딕"/>
                <a:cs typeface="KoPubWorld돋움체 Medium"/>
              </a:rPr>
              <a:t>베트남</a:t>
            </a:r>
            <a:endParaRPr lang="en-US" altLang="ko-KR" sz="1400" err="1">
              <a:latin typeface="맑은 고딕"/>
              <a:ea typeface="맑은 고딕"/>
              <a:cs typeface="KoPubWorld돋움체 Medium" panose="00000600000000000000" pitchFamily="2" charset="-127"/>
            </a:endParaRPr>
          </a:p>
          <a:p>
            <a:pPr algn="l"/>
            <a:r>
              <a:rPr lang="en-US" altLang="ko-KR" sz="1400">
                <a:latin typeface="맑은 고딕"/>
                <a:ea typeface="맑은 고딕"/>
                <a:cs typeface="KoPubWorld돋움체 Medium"/>
              </a:rPr>
              <a:t>- </a:t>
            </a:r>
            <a:r>
              <a:rPr lang="en-US" altLang="ko-KR" sz="1400" err="1">
                <a:latin typeface="맑은 고딕"/>
                <a:ea typeface="맑은 고딕"/>
                <a:cs typeface="KoPubWorld돋움체 Medium"/>
              </a:rPr>
              <a:t>인도네시아</a:t>
            </a:r>
            <a:r>
              <a:rPr lang="en-US" altLang="ko-KR" sz="1400">
                <a:latin typeface="맑은 고딕"/>
                <a:ea typeface="맑은 고딕"/>
                <a:cs typeface="KoPubWorld돋움체 Medium"/>
              </a:rPr>
              <a:t>, </a:t>
            </a:r>
            <a:r>
              <a:rPr lang="en-US" altLang="ko-KR" sz="1400" err="1">
                <a:latin typeface="맑은 고딕"/>
                <a:ea typeface="맑은 고딕"/>
                <a:cs typeface="KoPubWorld돋움체 Medium"/>
              </a:rPr>
              <a:t>말레이시아</a:t>
            </a:r>
            <a:endParaRPr lang="en-US" altLang="ko-KR" sz="1400">
              <a:latin typeface="맑은 고딕"/>
              <a:ea typeface="맑은 고딕"/>
              <a:cs typeface="KoPubWorld돋움체 Medium" panose="00000600000000000000" pitchFamily="2" charset="-127"/>
            </a:endParaRPr>
          </a:p>
          <a:p>
            <a:pPr algn="l"/>
            <a:endParaRPr lang="en-US" altLang="ko-KR" sz="1400">
              <a:latin typeface="맑은 고딕"/>
              <a:ea typeface="맑은 고딕"/>
              <a:cs typeface="KoPubWorld돋움체 Medium" panose="00000600000000000000" pitchFamily="2" charset="-127"/>
            </a:endParaRP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CF9B521-6C8C-C43A-FC28-DD0FADB9F31C}"/>
              </a:ext>
            </a:extLst>
          </p:cNvPr>
          <p:cNvSpPr txBox="1">
            <a:spLocks/>
          </p:cNvSpPr>
          <p:nvPr/>
        </p:nvSpPr>
        <p:spPr>
          <a:xfrm>
            <a:off x="5002193" y="4739055"/>
            <a:ext cx="2927523" cy="1640210"/>
          </a:xfrm>
          <a:prstGeom prst="rect">
            <a:avLst/>
          </a:prstGeom>
          <a:ln w="28575">
            <a:solidFill>
              <a:srgbClr val="00B050"/>
            </a:solidFill>
          </a:ln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ko-KR" sz="1400" b="1" dirty="0" err="1">
                <a:latin typeface="맑은 고딕"/>
                <a:ea typeface="맑은 고딕"/>
                <a:cs typeface="KoPubWorld돋움체 Medium"/>
              </a:rPr>
              <a:t>기타</a:t>
            </a:r>
            <a:r>
              <a:rPr lang="en-US" altLang="ko-KR" sz="1400" b="1" dirty="0">
                <a:latin typeface="맑은 고딕"/>
                <a:ea typeface="맑은 고딕"/>
                <a:cs typeface="KoPubWorld돋움체 Medium"/>
              </a:rPr>
              <a:t>(</a:t>
            </a:r>
            <a:r>
              <a:rPr lang="en-US" altLang="ko-KR" sz="1400" b="1" dirty="0" err="1">
                <a:latin typeface="맑은 고딕"/>
                <a:ea typeface="맑은 고딕"/>
                <a:cs typeface="KoPubWorld돋움체 Medium"/>
              </a:rPr>
              <a:t>아프리카</a:t>
            </a:r>
            <a:r>
              <a:rPr lang="en-US" altLang="ko-KR" sz="1400" b="1" dirty="0">
                <a:latin typeface="맑은 고딕"/>
                <a:ea typeface="맑은 고딕"/>
                <a:cs typeface="KoPubWorld돋움체 Medium"/>
              </a:rPr>
              <a:t>/</a:t>
            </a:r>
            <a:r>
              <a:rPr lang="en-US" altLang="ko-KR" sz="1400" b="1" dirty="0" err="1">
                <a:latin typeface="맑은 고딕"/>
                <a:ea typeface="맑은 고딕"/>
                <a:cs typeface="KoPubWorld돋움체 Medium"/>
              </a:rPr>
              <a:t>중동</a:t>
            </a:r>
            <a:r>
              <a:rPr lang="en-US" altLang="ko-KR" sz="1400" b="1" dirty="0">
                <a:latin typeface="맑은 고딕"/>
                <a:ea typeface="맑은 고딕"/>
                <a:cs typeface="KoPubWorld돋움체 Medium"/>
              </a:rPr>
              <a:t>)</a:t>
            </a:r>
            <a:endParaRPr lang="ko-KR" altLang="en-US"/>
          </a:p>
          <a:p>
            <a:pPr algn="l"/>
            <a:r>
              <a:rPr lang="en-US" altLang="ko-KR" sz="1400">
                <a:latin typeface="맑은 고딕"/>
                <a:ea typeface="맑은 고딕"/>
                <a:cs typeface="KoPubWorld돋움체 Medium"/>
              </a:rPr>
              <a:t>-</a:t>
            </a:r>
            <a:r>
              <a:rPr lang="en-US" altLang="ko-KR" sz="1400" err="1">
                <a:latin typeface="맑은 고딕"/>
                <a:ea typeface="맑은 고딕"/>
                <a:cs typeface="KoPubWorld돋움체 Medium"/>
              </a:rPr>
              <a:t>이집트</a:t>
            </a:r>
            <a:endParaRPr lang="en-US" altLang="ko-KR" sz="1400">
              <a:latin typeface="맑은 고딕"/>
              <a:ea typeface="맑은 고딕"/>
              <a:cs typeface="KoPubWorld돋움체 Medium"/>
            </a:endParaRPr>
          </a:p>
          <a:p>
            <a:pPr algn="l"/>
            <a:r>
              <a:rPr lang="en-US" altLang="ko-KR" sz="1400" dirty="0">
                <a:latin typeface="맑은 고딕"/>
                <a:ea typeface="맑은 고딕"/>
                <a:cs typeface="KoPubWorld돋움체 Medium"/>
              </a:rPr>
              <a:t>-</a:t>
            </a:r>
            <a:r>
              <a:rPr lang="en-US" altLang="ko-KR" sz="1400" dirty="0" err="1">
                <a:latin typeface="맑은 고딕"/>
                <a:ea typeface="맑은 고딕"/>
                <a:cs typeface="KoPubWorld돋움체 Medium"/>
              </a:rPr>
              <a:t>아랍에미레이트</a:t>
            </a:r>
            <a:r>
              <a:rPr lang="en-US" altLang="ko-KR" sz="1400" dirty="0">
                <a:latin typeface="맑은 고딕"/>
                <a:ea typeface="맑은 고딕"/>
                <a:cs typeface="KoPubWorld돋움체 Medium"/>
              </a:rPr>
              <a:t>, </a:t>
            </a:r>
            <a:r>
              <a:rPr lang="en-US" altLang="ko-KR" sz="1400" dirty="0" err="1">
                <a:latin typeface="맑은 고딕"/>
                <a:ea typeface="맑은 고딕"/>
                <a:cs typeface="KoPubWorld돋움체 Medium"/>
              </a:rPr>
              <a:t>요르단</a:t>
            </a:r>
            <a:endParaRPr lang="en-US" altLang="ko-KR" sz="1400" dirty="0">
              <a:latin typeface="맑은 고딕"/>
              <a:ea typeface="맑은 고딕"/>
              <a:cs typeface="KoPubWorld돋움체 Medium"/>
            </a:endParaRPr>
          </a:p>
          <a:p>
            <a:pPr algn="l"/>
            <a:r>
              <a:rPr lang="en-US" altLang="ko-KR" sz="1400" dirty="0">
                <a:latin typeface="맑은 고딕"/>
                <a:ea typeface="맑은 고딕"/>
                <a:cs typeface="KoPubWorld돋움체 Medium"/>
              </a:rPr>
              <a:t>-</a:t>
            </a:r>
            <a:r>
              <a:rPr lang="en-US" altLang="ko-KR" sz="1400" dirty="0" err="1">
                <a:latin typeface="맑은 고딕"/>
                <a:ea typeface="맑은 고딕"/>
                <a:cs typeface="KoPubWorld돋움체 Medium"/>
              </a:rPr>
              <a:t>남아프리카공화국</a:t>
            </a:r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926846" y="959622"/>
            <a:ext cx="7496768" cy="71297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총 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39</a:t>
            </a:r>
            <a:r>
              <a:rPr 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개국 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194</a:t>
            </a:r>
            <a:r>
              <a:rPr 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개교 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및 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ISEP/SAF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 </a:t>
            </a:r>
            <a:endParaRPr lang="en-US" altLang="ko-KR" sz="2000" dirty="0">
              <a:latin typeface="HY견고딕" panose="02030600000101010101" pitchFamily="18" charset="-127"/>
              <a:ea typeface="HY견고딕" panose="02030600000101010101" pitchFamily="18" charset="-127"/>
              <a:cs typeface="+mn-lt"/>
            </a:endParaRPr>
          </a:p>
          <a:p>
            <a:pPr algn="l"/>
            <a:r>
              <a:rPr 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파견 </a:t>
            </a:r>
            <a:r>
              <a:rPr lang="ko-KR" sz="2000" b="1" u="sng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약 </a:t>
            </a:r>
            <a:r>
              <a:rPr lang="en-US" altLang="ko-KR" sz="2000" b="1" u="sng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40</a:t>
            </a:r>
            <a:r>
              <a:rPr lang="ko-KR" sz="2000" b="1" u="sng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0명</a:t>
            </a:r>
            <a:r>
              <a:rPr lang="en-US" altLang="ko-KR" sz="18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(</a:t>
            </a:r>
            <a:r>
              <a:rPr lang="ko-KR" altLang="en-US" sz="18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매 학기 선발 시 변동</a:t>
            </a:r>
            <a:r>
              <a:rPr lang="en-US" altLang="ko-KR" sz="18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)</a:t>
            </a:r>
          </a:p>
          <a:p>
            <a:pPr algn="l"/>
            <a:endParaRPr lang="ko-KR" altLang="en-US" sz="2000" dirty="0">
              <a:latin typeface="HY견고딕" panose="02030600000101010101" pitchFamily="18" charset="-127"/>
              <a:ea typeface="HY견고딕" panose="02030600000101010101" pitchFamily="18" charset="-127"/>
              <a:cs typeface="KoPubWorld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511636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자유형 33"/>
          <p:cNvSpPr/>
          <p:nvPr/>
        </p:nvSpPr>
        <p:spPr>
          <a:xfrm>
            <a:off x="0" y="0"/>
            <a:ext cx="371959" cy="3797085"/>
          </a:xfrm>
          <a:custGeom>
            <a:avLst/>
            <a:gdLst>
              <a:gd name="connsiteX0" fmla="*/ 364210 w 371959"/>
              <a:gd name="connsiteY0" fmla="*/ 0 h 3797085"/>
              <a:gd name="connsiteX1" fmla="*/ 0 w 371959"/>
              <a:gd name="connsiteY1" fmla="*/ 0 h 3797085"/>
              <a:gd name="connsiteX2" fmla="*/ 0 w 371959"/>
              <a:gd name="connsiteY2" fmla="*/ 3797085 h 3797085"/>
              <a:gd name="connsiteX3" fmla="*/ 371959 w 371959"/>
              <a:gd name="connsiteY3" fmla="*/ 3719593 h 3797085"/>
              <a:gd name="connsiteX4" fmla="*/ 364210 w 371959"/>
              <a:gd name="connsiteY4" fmla="*/ 0 h 3797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959" h="3797085">
                <a:moveTo>
                  <a:pt x="364210" y="0"/>
                </a:moveTo>
                <a:lnTo>
                  <a:pt x="0" y="0"/>
                </a:lnTo>
                <a:lnTo>
                  <a:pt x="0" y="3797085"/>
                </a:lnTo>
                <a:lnTo>
                  <a:pt x="371959" y="3719593"/>
                </a:lnTo>
                <a:lnTo>
                  <a:pt x="364210" y="0"/>
                </a:lnTo>
                <a:close/>
              </a:path>
            </a:pathLst>
          </a:custGeom>
          <a:solidFill>
            <a:srgbClr val="0A4D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/>
          <p:cNvSpPr txBox="1"/>
          <p:nvPr/>
        </p:nvSpPr>
        <p:spPr>
          <a:xfrm>
            <a:off x="692319" y="389197"/>
            <a:ext cx="584899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ko-KR" altLang="en-US" sz="2800">
                <a:solidFill>
                  <a:srgbClr val="0A4D9B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파견대학을 어떻게 결정하나요?</a:t>
            </a:r>
            <a:endParaRPr lang="ko-KR" altLang="en-US" sz="2800">
              <a:solidFill>
                <a:srgbClr val="0A4D9B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KoPubWorld돋움체 Bold" panose="00000800000000000000" pitchFamily="2" charset="-127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053152" y="1052855"/>
            <a:ext cx="10034006" cy="529599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AutoNum type="arabicPeriod"/>
            </a:pPr>
            <a:r>
              <a:rPr lang="ko-KR" altLang="en-US" sz="2000" dirty="0">
                <a:latin typeface="KoPubWorld돋움체 Medium"/>
                <a:ea typeface="KoPubWorld돋움체 Medium"/>
                <a:cs typeface="KoPubWorld돋움체 Medium"/>
              </a:rPr>
              <a:t>관심 있는 국가 결정하고 본교와 체결된 대학들 파악</a:t>
            </a:r>
            <a:endParaRPr lang="ko-KR" dirty="0">
              <a:latin typeface="맑은 고딕" panose="020B0503020000020004" pitchFamily="34" charset="-127"/>
              <a:ea typeface="맑은 고딕" panose="020B0503020000020004" pitchFamily="34" charset="-127"/>
              <a:cs typeface="KoPubWorld돋움체 Medium"/>
            </a:endParaRPr>
          </a:p>
          <a:p>
            <a:pPr algn="l"/>
            <a:r>
              <a:rPr lang="en-US" altLang="ko-KR" sz="2000" dirty="0">
                <a:latin typeface="KoPubWorld돋움체 Medium"/>
                <a:ea typeface="KoPubWorld돋움체 Medium"/>
                <a:cs typeface="KoPubWorld돋움체 Medium"/>
              </a:rPr>
              <a:t>   </a:t>
            </a:r>
            <a:r>
              <a:rPr lang="ko-KR" altLang="en-US" sz="2000" dirty="0">
                <a:latin typeface="KoPubWorld돋움체 Medium"/>
                <a:ea typeface="KoPubWorld돋움체 Medium"/>
                <a:cs typeface="KoPubWorld돋움체 Medium"/>
              </a:rPr>
              <a:t>▶ </a:t>
            </a:r>
            <a:r>
              <a:rPr lang="ko-KR" altLang="en-US" sz="2000" dirty="0" err="1">
                <a:latin typeface="KoPubWorld돋움체 Medium"/>
                <a:ea typeface="KoPubWorld돋움체 Medium"/>
                <a:cs typeface="KoPubWorld돋움체 Medium"/>
              </a:rPr>
              <a:t>국제처</a:t>
            </a:r>
            <a:r>
              <a:rPr lang="ko-KR" altLang="en-US" sz="2000" dirty="0">
                <a:latin typeface="KoPubWorld돋움체 Medium"/>
                <a:ea typeface="KoPubWorld돋움체 Medium"/>
                <a:cs typeface="KoPubWorld돋움체 Medium"/>
              </a:rPr>
              <a:t> 홈페이지 선발 공고 엑셀 파일 대학 리스트 등 참고</a:t>
            </a:r>
          </a:p>
          <a:p>
            <a:pPr algn="l"/>
            <a:r>
              <a:rPr lang="en-US" altLang="ko-KR" sz="2000" dirty="0">
                <a:latin typeface="KoPubWorld돋움체 Medium"/>
                <a:ea typeface="KoPubWorld돋움체 Medium"/>
                <a:cs typeface="KoPubWorld돋움체 Medium"/>
              </a:rPr>
              <a:t>2. </a:t>
            </a:r>
            <a:r>
              <a:rPr lang="ko-KR" altLang="en-US" sz="2000" dirty="0">
                <a:latin typeface="KoPubWorld돋움체 Medium"/>
                <a:ea typeface="KoPubWorld돋움체 Medium"/>
                <a:cs typeface="KoPubWorld돋움체 Medium"/>
              </a:rPr>
              <a:t>세계적으로 명성이 있는 대학 (QS </a:t>
            </a:r>
            <a:r>
              <a:rPr lang="ko-KR" altLang="en-US" sz="2000" dirty="0" err="1">
                <a:latin typeface="KoPubWorld돋움체 Medium"/>
                <a:ea typeface="KoPubWorld돋움체 Medium"/>
                <a:cs typeface="KoPubWorld돋움체 Medium"/>
              </a:rPr>
              <a:t>Ranking</a:t>
            </a:r>
            <a:r>
              <a:rPr lang="ko-KR" altLang="en-US" sz="2000" dirty="0">
                <a:latin typeface="KoPubWorld돋움체 Medium"/>
                <a:ea typeface="KoPubWorld돋움체 Medium"/>
                <a:cs typeface="KoPubWorld돋움체 Medium"/>
              </a:rPr>
              <a:t>, THE </a:t>
            </a:r>
            <a:r>
              <a:rPr lang="ko-KR" altLang="en-US" sz="2000" dirty="0" err="1">
                <a:latin typeface="KoPubWorld돋움체 Medium"/>
                <a:ea typeface="KoPubWorld돋움체 Medium"/>
                <a:cs typeface="KoPubWorld돋움체 Medium"/>
              </a:rPr>
              <a:t>Ranking</a:t>
            </a:r>
            <a:r>
              <a:rPr lang="ko-KR" altLang="en-US" sz="2000" dirty="0">
                <a:latin typeface="KoPubWorld돋움체 Medium"/>
                <a:ea typeface="KoPubWorld돋움체 Medium"/>
                <a:cs typeface="KoPubWorld돋움체 Medium"/>
              </a:rPr>
              <a:t>)</a:t>
            </a:r>
          </a:p>
          <a:p>
            <a:pPr algn="l"/>
            <a:r>
              <a:rPr lang="en-US" altLang="ko-KR" sz="2000" dirty="0">
                <a:latin typeface="KoPubWorld돋움체 Medium"/>
                <a:ea typeface="KoPubWorld돋움체 Medium"/>
                <a:cs typeface="KoPubWorld돋움체 Medium"/>
              </a:rPr>
              <a:t>   </a:t>
            </a:r>
            <a:r>
              <a:rPr lang="ko-KR" altLang="en-US" sz="2000" dirty="0">
                <a:latin typeface="KoPubWorld돋움체 Medium"/>
                <a:ea typeface="KoPubWorld돋움체 Medium"/>
                <a:cs typeface="KoPubWorld돋움체 Medium"/>
              </a:rPr>
              <a:t>▶ 구글 등에서 해당 </a:t>
            </a:r>
            <a:r>
              <a:rPr lang="ko-KR" altLang="en-US" sz="2000" dirty="0" err="1">
                <a:latin typeface="KoPubWorld돋움체 Medium"/>
                <a:ea typeface="KoPubWorld돋움체 Medium"/>
                <a:cs typeface="KoPubWorld돋움체 Medium"/>
              </a:rPr>
              <a:t>대학명</a:t>
            </a:r>
            <a:r>
              <a:rPr lang="ko-KR" altLang="en-US" sz="2000" dirty="0">
                <a:latin typeface="KoPubWorld돋움체 Medium"/>
                <a:ea typeface="KoPubWorld돋움체 Medium"/>
                <a:cs typeface="KoPubWorld돋움체 Medium"/>
              </a:rPr>
              <a:t> </a:t>
            </a:r>
            <a:r>
              <a:rPr lang="en-US" altLang="ko-KR" sz="2000" dirty="0">
                <a:latin typeface="KoPubWorld돋움체 Medium"/>
                <a:ea typeface="KoPubWorld돋움체 Medium"/>
                <a:cs typeface="KoPubWorld돋움체 Medium"/>
              </a:rPr>
              <a:t>+ QS Ranking </a:t>
            </a:r>
            <a:r>
              <a:rPr lang="ko-KR" altLang="en-US" sz="2000" dirty="0">
                <a:latin typeface="KoPubWorld돋움체 Medium"/>
                <a:ea typeface="KoPubWorld돋움체 Medium"/>
                <a:cs typeface="KoPubWorld돋움체 Medium"/>
              </a:rPr>
              <a:t>검색 가능</a:t>
            </a:r>
            <a:endParaRPr lang="ko-KR" altLang="en-US" sz="2000" u="sng" dirty="0">
              <a:latin typeface="KoPubWorld돋움체 Medium"/>
              <a:ea typeface="KoPubWorld돋움체 Medium"/>
              <a:cs typeface="KoPubWorld돋움체 Medium"/>
            </a:endParaRPr>
          </a:p>
          <a:p>
            <a:pPr algn="l"/>
            <a:r>
              <a:rPr lang="en-US" altLang="ko-KR" sz="2000" dirty="0">
                <a:ea typeface="+mn-lt"/>
                <a:cs typeface="+mn-lt"/>
              </a:rPr>
              <a:t>3. </a:t>
            </a:r>
            <a:r>
              <a:rPr lang="ko-KR" sz="2000" dirty="0">
                <a:ea typeface="+mn-lt"/>
                <a:cs typeface="+mn-lt"/>
              </a:rPr>
              <a:t>우리대학에서 전공하는 학과 보유 여부 </a:t>
            </a:r>
            <a:endParaRPr lang="en-US" altLang="ko-KR" sz="2000" dirty="0">
              <a:ea typeface="+mn-lt"/>
              <a:cs typeface="+mn-lt"/>
            </a:endParaRPr>
          </a:p>
          <a:p>
            <a:pPr marL="457200" indent="-457200" algn="l">
              <a:buAutoNum type="arabicPeriod"/>
            </a:pPr>
            <a:endParaRPr lang="ko-KR" sz="2000" dirty="0">
              <a:ea typeface="+mn-lt"/>
              <a:cs typeface="+mn-lt"/>
            </a:endParaRPr>
          </a:p>
          <a:p>
            <a:pPr algn="l"/>
            <a:r>
              <a:rPr lang="en-US" altLang="ko-KR" sz="2000" dirty="0">
                <a:latin typeface="맑은 고딕"/>
                <a:ea typeface="맑은 고딕"/>
                <a:cs typeface="KoPubWorld돋움체 Medium"/>
              </a:rPr>
              <a:t>4. </a:t>
            </a:r>
            <a:r>
              <a:rPr lang="ko-KR" altLang="en-US" sz="2000" dirty="0">
                <a:latin typeface="맑은 고딕"/>
                <a:ea typeface="맑은 고딕"/>
                <a:cs typeface="KoPubWorld돋움체 Medium"/>
              </a:rPr>
              <a:t>지도를 보고 학교 주변 생활 환경 파악</a:t>
            </a:r>
            <a:endParaRPr lang="ko-KR" altLang="en-US" sz="2000" u="sng" dirty="0">
              <a:latin typeface="KoPubWorld돋움체 Medium"/>
              <a:ea typeface="KoPubWorld돋움체 Medium"/>
              <a:cs typeface="KoPubWorld돋움체 Medium"/>
            </a:endParaRPr>
          </a:p>
          <a:p>
            <a:pPr marL="457200" indent="-457200" algn="l">
              <a:buAutoNum type="arabicPeriod"/>
            </a:pPr>
            <a:endParaRPr lang="ko-KR" altLang="en-US" sz="2000" dirty="0">
              <a:latin typeface="맑은 고딕"/>
              <a:ea typeface="맑은 고딕"/>
              <a:cs typeface="KoPubWorld돋움체 Medium"/>
            </a:endParaRPr>
          </a:p>
          <a:p>
            <a:pPr algn="l"/>
            <a:r>
              <a:rPr lang="en-US" altLang="ko-KR" sz="2000" dirty="0">
                <a:latin typeface="맑은 고딕"/>
                <a:ea typeface="맑은 고딕"/>
                <a:cs typeface="KoPubWorld돋움체 Medium"/>
              </a:rPr>
              <a:t>5. </a:t>
            </a:r>
            <a:r>
              <a:rPr lang="ko-KR" altLang="en-US" sz="2000" dirty="0">
                <a:latin typeface="맑은 고딕"/>
                <a:ea typeface="맑은 고딕"/>
                <a:cs typeface="KoPubWorld돋움체 Medium"/>
              </a:rPr>
              <a:t>해외대학 홈페이지 (교환학생프로그램 / 교과목(영어) 목록 / 기숙사)  </a:t>
            </a:r>
            <a:endParaRPr lang="ko-KR" altLang="en-US" sz="2000" u="sng" dirty="0">
              <a:latin typeface="KoPubWorld돋움체 Medium"/>
              <a:ea typeface="KoPubWorld돋움체 Medium"/>
              <a:cs typeface="KoPubWorld돋움체 Medium"/>
            </a:endParaRPr>
          </a:p>
          <a:p>
            <a:pPr marL="457200" indent="-457200" algn="l">
              <a:buAutoNum type="arabicPeriod"/>
            </a:pPr>
            <a:endParaRPr lang="ko-KR" altLang="en-US" sz="2000" dirty="0">
              <a:latin typeface="맑은 고딕"/>
              <a:ea typeface="맑은 고딕"/>
              <a:cs typeface="KoPubWorld돋움체 Medium"/>
            </a:endParaRPr>
          </a:p>
          <a:p>
            <a:pPr algn="l"/>
            <a:r>
              <a:rPr lang="en-US" altLang="ko-KR" sz="2000" dirty="0">
                <a:latin typeface="맑은 고딕"/>
                <a:ea typeface="맑은 고딕"/>
                <a:cs typeface="KoPubWorld돋움체 Medium"/>
              </a:rPr>
              <a:t>6. </a:t>
            </a:r>
            <a:r>
              <a:rPr lang="ko-KR" altLang="en-US" sz="2000" dirty="0">
                <a:latin typeface="맑은 고딕"/>
                <a:ea typeface="맑은 고딕"/>
                <a:cs typeface="KoPubWorld돋움체 Medium"/>
              </a:rPr>
              <a:t>우리대학 </a:t>
            </a:r>
            <a:r>
              <a:rPr lang="ko-KR" altLang="en-US" sz="2000" dirty="0" err="1">
                <a:latin typeface="맑은 고딕"/>
                <a:ea typeface="맑은 고딕"/>
                <a:cs typeface="KoPubWorld돋움체 Medium"/>
              </a:rPr>
              <a:t>Seoulmate</a:t>
            </a:r>
            <a:r>
              <a:rPr lang="ko-KR" altLang="en-US" sz="2000" dirty="0">
                <a:latin typeface="맑은 고딕"/>
                <a:ea typeface="맑은 고딕"/>
                <a:cs typeface="KoPubWorld돋움체 Medium"/>
              </a:rPr>
              <a:t> 와 같은 교환학생 지원 프로그램 보유 여부 확인</a:t>
            </a:r>
          </a:p>
          <a:p>
            <a:pPr marL="457200" indent="-457200" algn="l">
              <a:buAutoNum type="arabicPeriod"/>
            </a:pPr>
            <a:endParaRPr lang="ko-KR" altLang="en-US" sz="2000" dirty="0">
              <a:latin typeface="맑은 고딕"/>
              <a:ea typeface="맑은 고딕"/>
              <a:cs typeface="KoPubWorld돋움체 Medium"/>
            </a:endParaRPr>
          </a:p>
          <a:p>
            <a:pPr algn="l"/>
            <a:r>
              <a:rPr lang="en-US" altLang="ko-KR" sz="2000" dirty="0">
                <a:latin typeface="맑은 고딕"/>
                <a:ea typeface="맑은 고딕"/>
                <a:cs typeface="KoPubWorld돋움체 Medium"/>
              </a:rPr>
              <a:t>7. </a:t>
            </a:r>
            <a:r>
              <a:rPr lang="ko-KR" altLang="en-US" sz="2000" dirty="0">
                <a:latin typeface="맑은 고딕"/>
                <a:ea typeface="맑은 고딕"/>
                <a:cs typeface="KoPubWorld돋움체 Medium"/>
              </a:rPr>
              <a:t>기 참가 선배들이 작성한 해외체험수기 참고</a:t>
            </a:r>
            <a:r>
              <a:rPr lang="ko-KR" altLang="en-US" sz="2000" dirty="0">
                <a:latin typeface="KoPubWorld돋움체 Medium"/>
                <a:ea typeface="KoPubWorld돋움체 Medium"/>
                <a:cs typeface="KoPubWorld돋움체 Medium"/>
              </a:rPr>
              <a:t> </a:t>
            </a:r>
            <a:r>
              <a:rPr lang="en-US" altLang="ko-KR" sz="2000" dirty="0">
                <a:latin typeface="KoPubWorld돋움체 Medium"/>
                <a:ea typeface="KoPubWorld돋움체 Medium"/>
                <a:cs typeface="KoPubWorld돋움체 Medium"/>
              </a:rPr>
              <a:t>(</a:t>
            </a:r>
            <a:r>
              <a:rPr lang="ko-KR" altLang="en-US" sz="2000" dirty="0" err="1">
                <a:latin typeface="KoPubWorld돋움체 Medium"/>
                <a:ea typeface="KoPubWorld돋움체 Medium"/>
                <a:cs typeface="KoPubWorld돋움체 Medium"/>
              </a:rPr>
              <a:t>국제처</a:t>
            </a:r>
            <a:r>
              <a:rPr lang="ko-KR" altLang="en-US" sz="2000" dirty="0">
                <a:latin typeface="KoPubWorld돋움체 Medium"/>
                <a:ea typeface="KoPubWorld돋움체 Medium"/>
                <a:cs typeface="KoPubWorld돋움체 Medium"/>
              </a:rPr>
              <a:t> 홈페이지</a:t>
            </a:r>
            <a:r>
              <a:rPr lang="en-US" altLang="ko-KR" sz="2000" dirty="0">
                <a:latin typeface="KoPubWorld돋움체 Medium"/>
                <a:ea typeface="KoPubWorld돋움체 Medium"/>
                <a:cs typeface="KoPubWorld돋움체 Medium"/>
              </a:rPr>
              <a:t>)</a:t>
            </a:r>
            <a:endParaRPr lang="en-US" altLang="ko-KR" sz="2000" dirty="0">
              <a:latin typeface="맑은 고딕"/>
              <a:ea typeface="맑은 고딕"/>
              <a:cs typeface="KoPubWorld돋움체 Medium"/>
            </a:endParaRPr>
          </a:p>
          <a:p>
            <a:pPr marL="457200" indent="-457200" algn="l">
              <a:buAutoNum type="arabicPeriod"/>
            </a:pPr>
            <a:endParaRPr lang="ko-KR" altLang="en-US" sz="2000" dirty="0">
              <a:latin typeface="맑은 고딕"/>
              <a:ea typeface="맑은 고딕"/>
              <a:cs typeface="KoPubWorld돋움체 Medium"/>
            </a:endParaRPr>
          </a:p>
          <a:p>
            <a:pPr marL="457200" indent="-457200" algn="l">
              <a:buAutoNum type="arabicPeriod"/>
            </a:pPr>
            <a:endParaRPr lang="ko-KR" altLang="en-US" sz="2000" dirty="0">
              <a:latin typeface="맑은 고딕"/>
              <a:ea typeface="맑은 고딕"/>
              <a:cs typeface="KoPubWorld돋움체 Medium"/>
            </a:endParaRPr>
          </a:p>
          <a:p>
            <a:pPr marL="457200" indent="-457200" algn="l">
              <a:buAutoNum type="arabicPeriod"/>
            </a:pPr>
            <a:endParaRPr lang="ko-KR" altLang="en-US" sz="2000" dirty="0">
              <a:latin typeface="맑은 고딕"/>
              <a:ea typeface="맑은 고딕"/>
              <a:cs typeface="KoPubWorld돋움체 Medium"/>
            </a:endParaRPr>
          </a:p>
        </p:txBody>
      </p:sp>
    </p:spTree>
    <p:extLst>
      <p:ext uri="{BB962C8B-B14F-4D97-AF65-F5344CB8AC3E}">
        <p14:creationId xmlns:p14="http://schemas.microsoft.com/office/powerpoint/2010/main" val="17007177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자유형 33"/>
          <p:cNvSpPr/>
          <p:nvPr/>
        </p:nvSpPr>
        <p:spPr>
          <a:xfrm>
            <a:off x="0" y="0"/>
            <a:ext cx="371959" cy="3797085"/>
          </a:xfrm>
          <a:custGeom>
            <a:avLst/>
            <a:gdLst>
              <a:gd name="connsiteX0" fmla="*/ 364210 w 371959"/>
              <a:gd name="connsiteY0" fmla="*/ 0 h 3797085"/>
              <a:gd name="connsiteX1" fmla="*/ 0 w 371959"/>
              <a:gd name="connsiteY1" fmla="*/ 0 h 3797085"/>
              <a:gd name="connsiteX2" fmla="*/ 0 w 371959"/>
              <a:gd name="connsiteY2" fmla="*/ 3797085 h 3797085"/>
              <a:gd name="connsiteX3" fmla="*/ 371959 w 371959"/>
              <a:gd name="connsiteY3" fmla="*/ 3719593 h 3797085"/>
              <a:gd name="connsiteX4" fmla="*/ 364210 w 371959"/>
              <a:gd name="connsiteY4" fmla="*/ 0 h 3797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959" h="3797085">
                <a:moveTo>
                  <a:pt x="364210" y="0"/>
                </a:moveTo>
                <a:lnTo>
                  <a:pt x="0" y="0"/>
                </a:lnTo>
                <a:lnTo>
                  <a:pt x="0" y="3797085"/>
                </a:lnTo>
                <a:lnTo>
                  <a:pt x="371959" y="3719593"/>
                </a:lnTo>
                <a:lnTo>
                  <a:pt x="364210" y="0"/>
                </a:lnTo>
                <a:close/>
              </a:path>
            </a:pathLst>
          </a:custGeom>
          <a:solidFill>
            <a:srgbClr val="0A4D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/>
          <p:cNvSpPr txBox="1"/>
          <p:nvPr/>
        </p:nvSpPr>
        <p:spPr>
          <a:xfrm>
            <a:off x="669169" y="218018"/>
            <a:ext cx="1062772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altLang="ko-KR" sz="2800">
                <a:solidFill>
                  <a:srgbClr val="0A4D9B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ISEP</a:t>
            </a:r>
            <a:r>
              <a:rPr lang="en-US" sz="2800">
                <a:solidFill>
                  <a:srgbClr val="0A4D9B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(International</a:t>
            </a:r>
            <a:r>
              <a:rPr lang="en-US" sz="2800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 </a:t>
            </a:r>
            <a:r>
              <a:rPr lang="en-US" sz="2800">
                <a:solidFill>
                  <a:srgbClr val="0A4D9B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 Student  Exchange  Program)</a:t>
            </a:r>
            <a:endParaRPr lang="ko-KR" altLang="en-US" sz="2800">
              <a:solidFill>
                <a:srgbClr val="0A4D9B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KoPubWorld돋움체 Bold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819567" y="967869"/>
            <a:ext cx="10952019" cy="501675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(</a:t>
            </a:r>
            <a:r>
              <a:rPr lang="ko-KR" altLang="en-US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최저</a:t>
            </a:r>
            <a:r>
              <a:rPr lang="en-US" altLang="ko-KR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) </a:t>
            </a:r>
            <a:r>
              <a:rPr lang="ko-KR" altLang="en-US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어학점수</a:t>
            </a:r>
            <a:r>
              <a:rPr lang="en-US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 : TOFEL </a:t>
            </a:r>
            <a:r>
              <a:rPr lang="en-US" sz="2000" dirty="0" err="1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iBT</a:t>
            </a:r>
            <a:r>
              <a:rPr lang="en-US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 72 </a:t>
            </a:r>
            <a:r>
              <a:rPr lang="en-US" sz="2000" dirty="0" err="1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또는</a:t>
            </a:r>
            <a:r>
              <a:rPr lang="en-US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 IELTS 6.0 </a:t>
            </a:r>
            <a:r>
              <a:rPr lang="en-US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(</a:t>
            </a:r>
            <a:r>
              <a:rPr lang="ko-KR" altLang="en-US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우리대학 선발 기준</a:t>
            </a:r>
            <a:r>
              <a:rPr lang="en-US" altLang="ko-KR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, ISEP </a:t>
            </a:r>
            <a:r>
              <a:rPr lang="ko-KR" altLang="en-US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제시 기준과 상이</a:t>
            </a:r>
            <a:r>
              <a:rPr lang="en-US" altLang="ko-KR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)</a:t>
            </a:r>
            <a:endParaRPr lang="en-US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KoPubWorld돋움체 Medium"/>
            </a:endParaRPr>
          </a:p>
          <a:p>
            <a:r>
              <a:rPr lang="ko-KR" altLang="en-US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선발인원 </a:t>
            </a:r>
            <a:r>
              <a:rPr lang="en-US" altLang="ko-KR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: </a:t>
            </a:r>
            <a:r>
              <a:rPr lang="ko-KR" altLang="en-US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미정</a:t>
            </a:r>
            <a:r>
              <a:rPr lang="en-US" altLang="ko-KR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(</a:t>
            </a:r>
            <a:r>
              <a:rPr lang="ko-KR" altLang="en-US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추후 확정</a:t>
            </a:r>
            <a:r>
              <a:rPr lang="en-US" altLang="ko-KR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)</a:t>
            </a:r>
          </a:p>
          <a:p>
            <a:endParaRPr lang="en-US" altLang="ko-KR" sz="2000" dirty="0">
              <a:latin typeface="HY견고딕" panose="02030600000101010101" pitchFamily="18" charset="-127"/>
              <a:ea typeface="HY견고딕" panose="02030600000101010101" pitchFamily="18" charset="-127"/>
              <a:cs typeface="KoPubWorld돋움체 Medium"/>
            </a:endParaRPr>
          </a:p>
          <a:p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- ISEP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은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비영리단체로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, ISEP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의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엄격한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자격기준에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의거하여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전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세계 약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380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여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개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</a:p>
          <a:p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   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회원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대학이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가입되어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있으며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ISEP </a:t>
            </a:r>
            <a:r>
              <a:rPr lang="ko-KR" altLang="en-US" sz="2000" dirty="0" err="1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회원교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간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학생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교류</a:t>
            </a:r>
            <a:endParaRPr lang="en-US" altLang="ko-KR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ko-KR" altLang="en-US" sz="2000" dirty="0">
              <a:latin typeface="HY견고딕" panose="02030600000101010101" pitchFamily="18" charset="-127"/>
              <a:ea typeface="HY견고딕" panose="02030600000101010101" pitchFamily="18" charset="-127"/>
              <a:cs typeface="+mn-lt"/>
            </a:endParaRPr>
          </a:p>
          <a:p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-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파견기간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동안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본교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및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 err="1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상대교에서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재학생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상태가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유지되며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, </a:t>
            </a:r>
          </a:p>
          <a:p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    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파견대학에서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취득한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학점을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본교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학칙에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준하여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본교로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학점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이전</a:t>
            </a:r>
            <a:endParaRPr lang="ko-KR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ko-KR" altLang="en-US" sz="2000" dirty="0">
              <a:latin typeface="HY견고딕" panose="02030600000101010101" pitchFamily="18" charset="-127"/>
              <a:ea typeface="HY견고딕" panose="02030600000101010101" pitchFamily="18" charset="-127"/>
              <a:cs typeface="+mn-lt"/>
            </a:endParaRPr>
          </a:p>
          <a:p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-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한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학기만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파견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가능</a:t>
            </a:r>
            <a:endParaRPr lang="ko-KR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ko-KR" altLang="en-US" sz="2000" dirty="0">
              <a:latin typeface="HY견고딕" panose="02030600000101010101" pitchFamily="18" charset="-127"/>
              <a:ea typeface="HY견고딕" panose="02030600000101010101" pitchFamily="18" charset="-127"/>
              <a:cs typeface="+mn-lt"/>
            </a:endParaRPr>
          </a:p>
          <a:p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-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숙소와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식비가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면제되어,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일반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교환학생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프로그램과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비교하여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 err="1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비용면에서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경제적</a:t>
            </a:r>
            <a:endParaRPr lang="ko-KR" dirty="0">
              <a:latin typeface="HY견고딕" panose="02030600000101010101" pitchFamily="18" charset="-127"/>
              <a:ea typeface="HY견고딕" panose="02030600000101010101" pitchFamily="18" charset="-127"/>
              <a:cs typeface="+mn-lt"/>
            </a:endParaRPr>
          </a:p>
          <a:p>
            <a:endParaRPr lang="ko-KR" altLang="en-US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- ISEP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  <a:hlinkClick r:id="rId2"/>
              </a:rPr>
              <a:t>(https://www.isepstudyabroad.org)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참조</a:t>
            </a:r>
            <a:endParaRPr lang="ko-KR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ko-KR" altLang="en-US" sz="2000" dirty="0"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endParaRPr lang="en-US" altLang="ko-KR" sz="2000" dirty="0"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799286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자유형 33"/>
          <p:cNvSpPr/>
          <p:nvPr/>
        </p:nvSpPr>
        <p:spPr>
          <a:xfrm>
            <a:off x="0" y="0"/>
            <a:ext cx="371959" cy="3797085"/>
          </a:xfrm>
          <a:custGeom>
            <a:avLst/>
            <a:gdLst>
              <a:gd name="connsiteX0" fmla="*/ 364210 w 371959"/>
              <a:gd name="connsiteY0" fmla="*/ 0 h 3797085"/>
              <a:gd name="connsiteX1" fmla="*/ 0 w 371959"/>
              <a:gd name="connsiteY1" fmla="*/ 0 h 3797085"/>
              <a:gd name="connsiteX2" fmla="*/ 0 w 371959"/>
              <a:gd name="connsiteY2" fmla="*/ 3797085 h 3797085"/>
              <a:gd name="connsiteX3" fmla="*/ 371959 w 371959"/>
              <a:gd name="connsiteY3" fmla="*/ 3719593 h 3797085"/>
              <a:gd name="connsiteX4" fmla="*/ 364210 w 371959"/>
              <a:gd name="connsiteY4" fmla="*/ 0 h 3797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959" h="3797085">
                <a:moveTo>
                  <a:pt x="364210" y="0"/>
                </a:moveTo>
                <a:lnTo>
                  <a:pt x="0" y="0"/>
                </a:lnTo>
                <a:lnTo>
                  <a:pt x="0" y="3797085"/>
                </a:lnTo>
                <a:lnTo>
                  <a:pt x="371959" y="3719593"/>
                </a:lnTo>
                <a:lnTo>
                  <a:pt x="364210" y="0"/>
                </a:lnTo>
                <a:close/>
              </a:path>
            </a:pathLst>
          </a:custGeom>
          <a:solidFill>
            <a:srgbClr val="0A4D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/>
          <p:cNvSpPr txBox="1"/>
          <p:nvPr/>
        </p:nvSpPr>
        <p:spPr>
          <a:xfrm>
            <a:off x="657594" y="258016"/>
            <a:ext cx="486353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ko-KR" altLang="en-US" sz="2800" dirty="0" err="1">
                <a:solidFill>
                  <a:srgbClr val="0A4D9B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장학혜택</a:t>
            </a:r>
            <a:endParaRPr lang="ko-KR" altLang="en-US" sz="2800" dirty="0">
              <a:solidFill>
                <a:srgbClr val="0A4D9B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KoPubWorld돋움체 Bold" panose="00000800000000000000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0147C5E-56A7-4A77-A21B-CBDF7EB99061}"/>
              </a:ext>
            </a:extLst>
          </p:cNvPr>
          <p:cNvSpPr txBox="1"/>
          <p:nvPr/>
        </p:nvSpPr>
        <p:spPr>
          <a:xfrm>
            <a:off x="1067565" y="881204"/>
            <a:ext cx="10637692" cy="606319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 </a:t>
            </a:r>
            <a:r>
              <a:rPr lang="ko-KR" altLang="en-US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국제처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 파견교환장학금</a:t>
            </a:r>
            <a:endParaRPr lang="en-US" altLang="ko-KR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     - 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미주</a:t>
            </a:r>
            <a:r>
              <a:rPr 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/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유럽</a:t>
            </a:r>
            <a:r>
              <a:rPr 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/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기타</a:t>
            </a:r>
            <a:r>
              <a:rPr 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 </a:t>
            </a:r>
            <a:r>
              <a:rPr lang="en-US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400</a:t>
            </a:r>
            <a:r>
              <a:rPr lang="ko-KR" altLang="en-US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만원</a:t>
            </a:r>
            <a:r>
              <a:rPr 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, 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아시아</a:t>
            </a:r>
            <a:r>
              <a:rPr 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 </a:t>
            </a:r>
            <a:r>
              <a:rPr lang="en-US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250</a:t>
            </a:r>
            <a:r>
              <a:rPr lang="ko-KR" altLang="en-US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만원</a:t>
            </a:r>
            <a:r>
              <a:rPr 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 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지급</a:t>
            </a:r>
            <a:r>
              <a:rPr 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 (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소득</a:t>
            </a:r>
            <a:r>
              <a:rPr 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 8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분위</a:t>
            </a:r>
            <a:r>
              <a:rPr 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 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이내</a:t>
            </a:r>
            <a:r>
              <a:rPr 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 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조건에 해당하는 자</a:t>
            </a:r>
            <a:r>
              <a:rPr 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     - </a:t>
            </a:r>
            <a:r>
              <a:rPr lang="en-US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장학금</a:t>
            </a:r>
            <a:r>
              <a:rPr 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 </a:t>
            </a:r>
            <a:r>
              <a:rPr lang="en-US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수혜자</a:t>
            </a:r>
            <a:r>
              <a:rPr 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 </a:t>
            </a:r>
            <a:r>
              <a:rPr lang="en-US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파견</a:t>
            </a:r>
            <a:r>
              <a:rPr 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 </a:t>
            </a:r>
            <a:r>
              <a:rPr lang="en-US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학기별</a:t>
            </a:r>
            <a:r>
              <a:rPr 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 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우리대학으로</a:t>
            </a:r>
            <a:r>
              <a:rPr 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 </a:t>
            </a:r>
            <a:r>
              <a:rPr lang="en-US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이전</a:t>
            </a:r>
            <a:r>
              <a:rPr 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 </a:t>
            </a:r>
            <a:r>
              <a:rPr lang="en-US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학점</a:t>
            </a:r>
            <a:r>
              <a:rPr lang="en-US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 </a:t>
            </a:r>
            <a:r>
              <a:rPr lang="en-US" dirty="0" err="1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최저</a:t>
            </a:r>
            <a:r>
              <a:rPr lang="en-US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 12학점 </a:t>
            </a:r>
            <a:r>
              <a:rPr lang="en-US" dirty="0" err="1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이상</a:t>
            </a:r>
            <a:r>
              <a:rPr 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 </a:t>
            </a:r>
            <a:r>
              <a:rPr lang="en-US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의무</a:t>
            </a:r>
            <a:endParaRPr lang="ko-KR" altLang="en-US" dirty="0" err="1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     - 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향후 파견</a:t>
            </a:r>
            <a:r>
              <a:rPr 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 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교환학생</a:t>
            </a:r>
            <a:r>
              <a:rPr 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 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설명회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참여 의무</a:t>
            </a:r>
            <a:endParaRPr lang="en-US" altLang="ko-KR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★</a:t>
            </a:r>
            <a:r>
              <a:rPr lang="en-US" altLang="ko-KR" sz="24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2026-2</a:t>
            </a:r>
            <a:r>
              <a:rPr lang="ko-KR" altLang="en-US" sz="24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학기 국가장학금 신청기간 </a:t>
            </a:r>
            <a:r>
              <a:rPr lang="en-US" altLang="ko-KR" sz="24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: [1</a:t>
            </a:r>
            <a:r>
              <a:rPr lang="ko-KR" altLang="en-US" sz="24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차</a:t>
            </a:r>
            <a:r>
              <a:rPr lang="en-US" altLang="ko-KR" sz="24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] 5. 22. (</a:t>
            </a:r>
            <a:r>
              <a:rPr lang="ko-KR" altLang="en-US" sz="24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금</a:t>
            </a:r>
            <a:r>
              <a:rPr lang="en-US" altLang="ko-KR" sz="24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) ~ 6. 22.(</a:t>
            </a:r>
            <a:r>
              <a:rPr lang="ko-KR" altLang="en-US" sz="24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월</a:t>
            </a:r>
            <a:r>
              <a:rPr lang="en-US" altLang="ko-KR" sz="24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                            [2</a:t>
            </a:r>
            <a:r>
              <a:rPr lang="ko-KR" altLang="en-US" sz="24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차</a:t>
            </a:r>
            <a:r>
              <a:rPr lang="en-US" altLang="ko-KR" sz="24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] 8</a:t>
            </a:r>
            <a:r>
              <a:rPr lang="ko-KR" altLang="en-US" sz="24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월</a:t>
            </a:r>
            <a:r>
              <a:rPr lang="en-US" altLang="ko-KR" sz="24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~9</a:t>
            </a:r>
            <a:r>
              <a:rPr lang="ko-KR" altLang="en-US" sz="24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월 예정</a:t>
            </a:r>
            <a:endParaRPr lang="ko-KR" altLang="en-US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latin typeface="HY견고딕" panose="02030600000101010101" pitchFamily="18" charset="-127"/>
                <a:ea typeface="HY견고딕" panose="02030600000101010101" pitchFamily="18" charset="-127"/>
              </a:rPr>
              <a:t>※교환학생 명목의 타 장학금과 </a:t>
            </a:r>
            <a:r>
              <a:rPr lang="ko-KR" altLang="en-US" sz="16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중복수혜</a:t>
            </a:r>
            <a:r>
              <a:rPr lang="ko-KR" altLang="en-US" sz="1600" dirty="0">
                <a:latin typeface="HY견고딕" panose="02030600000101010101" pitchFamily="18" charset="-127"/>
                <a:ea typeface="HY견고딕" panose="02030600000101010101" pitchFamily="18" charset="-127"/>
              </a:rPr>
              <a:t> 불가</a:t>
            </a:r>
            <a:endParaRPr lang="en-US" altLang="ko-KR" sz="1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 (e.g. ISEP, </a:t>
            </a:r>
            <a:r>
              <a:rPr lang="ko-KR" sz="16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미래에셋</a:t>
            </a:r>
            <a:r>
              <a:rPr lang="en-US" altLang="ko-KR" sz="16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Erasmus+, ASEM DUO,</a:t>
            </a:r>
            <a:r>
              <a:rPr lang="ko-KR" sz="16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파견교</a:t>
            </a:r>
            <a:r>
              <a:rPr lang="ko-KR" sz="1600" dirty="0">
                <a:latin typeface="HY견고딕" panose="02030600000101010101" pitchFamily="18" charset="-127"/>
                <a:ea typeface="HY견고딕" panose="02030600000101010101" pitchFamily="18" charset="-127"/>
              </a:rPr>
              <a:t> 및 파견국가에서 제공하는 장학금</a:t>
            </a:r>
            <a:r>
              <a:rPr lang="en-US" altLang="ko-KR" sz="1600" dirty="0">
                <a:latin typeface="HY견고딕" panose="02030600000101010101" pitchFamily="18" charset="-127"/>
                <a:ea typeface="HY견고딕" panose="02030600000101010101" pitchFamily="18" charset="-127"/>
              </a:rPr>
              <a:t>)​</a:t>
            </a:r>
            <a:endParaRPr lang="en-US" altLang="ko-KR" sz="1600" dirty="0">
              <a:latin typeface="HY견고딕" panose="02030600000101010101" pitchFamily="18" charset="-127"/>
              <a:ea typeface="HY견고딕" panose="02030600000101010101" pitchFamily="18" charset="-127"/>
              <a:cs typeface="KoPubWorld돋움체 Light"/>
            </a:endParaRPr>
          </a:p>
          <a:p>
            <a:r>
              <a:rPr lang="en-US" sz="16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※ 단, </a:t>
            </a:r>
            <a:r>
              <a:rPr lang="en-US" sz="16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예산</a:t>
            </a:r>
            <a:r>
              <a:rPr lang="en-US" sz="16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 </a:t>
            </a:r>
            <a:r>
              <a:rPr lang="en-US" sz="16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상황에</a:t>
            </a:r>
            <a:r>
              <a:rPr lang="en-US" sz="16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 </a:t>
            </a:r>
            <a:r>
              <a:rPr lang="en-US" sz="16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따라</a:t>
            </a:r>
            <a:r>
              <a:rPr lang="en-US" sz="16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 </a:t>
            </a:r>
            <a:r>
              <a:rPr lang="en-US" sz="16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지급</a:t>
            </a:r>
            <a:r>
              <a:rPr lang="en-US" sz="16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 </a:t>
            </a:r>
            <a:r>
              <a:rPr lang="en-US" sz="16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대상</a:t>
            </a:r>
            <a:r>
              <a:rPr lang="en-US" sz="16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 </a:t>
            </a:r>
            <a:r>
              <a:rPr lang="en-US" sz="16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범위</a:t>
            </a:r>
            <a:r>
              <a:rPr lang="en-US" sz="16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 </a:t>
            </a:r>
            <a:r>
              <a:rPr lang="en-US" sz="16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축소</a:t>
            </a:r>
            <a:r>
              <a:rPr lang="en-US" sz="16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 </a:t>
            </a:r>
            <a:r>
              <a:rPr lang="ko-KR" altLang="en-US" sz="16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가능</a:t>
            </a:r>
            <a:r>
              <a:rPr lang="en-US" sz="16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 </a:t>
            </a:r>
            <a:r>
              <a:rPr lang="en-US" sz="16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endParaRPr 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2.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 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en-US" altLang="ko-KR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외부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) </a:t>
            </a:r>
            <a:r>
              <a:rPr lang="ko-KR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미래에셋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 해외교환 장학금</a:t>
            </a:r>
            <a:endParaRPr lang="ko-KR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- 미주/유럽/기타 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85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0만원 / 아시아 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65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0만원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(26-2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학기 기준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- 홈페이지 : </a:t>
            </a:r>
            <a:r>
              <a:rPr lang="ko-KR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  <a:hlinkClick r:id="rId3"/>
              </a:rPr>
              <a:t>https://foundation.miraeasset.com/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ko-KR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3.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 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외부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) ASEM DUO : 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유럽 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  <a:cs typeface="+mn-lt"/>
            </a:endParaRPr>
          </a:p>
          <a:p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en-US" altLang="ko-KR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(2</a:t>
            </a:r>
            <a:r>
              <a:rPr lang="ko-KR" altLang="en-US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학기만 선발</a:t>
            </a:r>
            <a:r>
              <a:rPr lang="en-US" altLang="ko-KR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en-US" altLang="ko-KR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해당학기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 </a:t>
            </a:r>
            <a:r>
              <a:rPr lang="en-US" altLang="ko-KR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유치+파견학생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 1:1로 </a:t>
            </a:r>
            <a:r>
              <a:rPr lang="en-US" altLang="ko-KR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매칭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후에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 </a:t>
            </a:r>
            <a:r>
              <a:rPr lang="en-US" altLang="ko-KR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지원하며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대상자의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경우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개별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안내</a:t>
            </a:r>
            <a:endParaRPr lang="en-US" altLang="ko-KR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259413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자유형 33"/>
          <p:cNvSpPr/>
          <p:nvPr/>
        </p:nvSpPr>
        <p:spPr>
          <a:xfrm>
            <a:off x="0" y="-9977"/>
            <a:ext cx="371959" cy="3797085"/>
          </a:xfrm>
          <a:custGeom>
            <a:avLst/>
            <a:gdLst>
              <a:gd name="connsiteX0" fmla="*/ 364210 w 371959"/>
              <a:gd name="connsiteY0" fmla="*/ 0 h 3797085"/>
              <a:gd name="connsiteX1" fmla="*/ 0 w 371959"/>
              <a:gd name="connsiteY1" fmla="*/ 0 h 3797085"/>
              <a:gd name="connsiteX2" fmla="*/ 0 w 371959"/>
              <a:gd name="connsiteY2" fmla="*/ 3797085 h 3797085"/>
              <a:gd name="connsiteX3" fmla="*/ 371959 w 371959"/>
              <a:gd name="connsiteY3" fmla="*/ 3719593 h 3797085"/>
              <a:gd name="connsiteX4" fmla="*/ 364210 w 371959"/>
              <a:gd name="connsiteY4" fmla="*/ 0 h 3797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959" h="3797085">
                <a:moveTo>
                  <a:pt x="364210" y="0"/>
                </a:moveTo>
                <a:lnTo>
                  <a:pt x="0" y="0"/>
                </a:lnTo>
                <a:lnTo>
                  <a:pt x="0" y="3797085"/>
                </a:lnTo>
                <a:lnTo>
                  <a:pt x="371959" y="3719593"/>
                </a:lnTo>
                <a:lnTo>
                  <a:pt x="364210" y="0"/>
                </a:lnTo>
                <a:close/>
              </a:path>
            </a:pathLst>
          </a:custGeom>
          <a:solidFill>
            <a:srgbClr val="0A4D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/>
          <p:cNvSpPr txBox="1"/>
          <p:nvPr/>
        </p:nvSpPr>
        <p:spPr>
          <a:xfrm>
            <a:off x="661934" y="282097"/>
            <a:ext cx="6186586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ko-KR" altLang="en-US" sz="2800">
                <a:solidFill>
                  <a:srgbClr val="0A4D9B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교환학생 지원자 대상 최소 요구사항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798020" y="957466"/>
            <a:ext cx="10655329" cy="527070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Char char="•"/>
            </a:pPr>
            <a:r>
              <a:rPr lang="ko-KR" altLang="en-US" sz="2000" dirty="0">
                <a:highlight>
                  <a:srgbClr val="FFFF00"/>
                </a:highlight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학점 기준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 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: </a:t>
            </a:r>
            <a:r>
              <a:rPr lang="ko-KR" altLang="en-US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외국 수학대학의 성적 평점평균 기준을 충족한 자</a:t>
            </a:r>
            <a:endParaRPr lang="en-US" altLang="ko-KR" sz="200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KoPubWorld돋움체 Medium"/>
            </a:endParaRPr>
          </a:p>
          <a:p>
            <a:pPr algn="l"/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- </a:t>
            </a:r>
            <a:r>
              <a:rPr lang="en-US" altLang="ko-KR" sz="20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학교별로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 </a:t>
            </a:r>
            <a:r>
              <a:rPr lang="en-US" altLang="ko-KR" sz="20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요구하는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 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학점 기준이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 </a:t>
            </a:r>
            <a:r>
              <a:rPr lang="en-US" altLang="ko-KR" sz="2000" dirty="0" err="1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상이하</a:t>
            </a:r>
            <a:r>
              <a:rPr lang="ko-KR" altLang="en-US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므로</a:t>
            </a:r>
            <a:r>
              <a:rPr lang="en-US" altLang="ko-KR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 </a:t>
            </a:r>
            <a:r>
              <a:rPr lang="ko-KR" altLang="en-US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공고의 엑셀을</a:t>
            </a:r>
            <a:r>
              <a:rPr lang="en-US" altLang="ko-KR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 </a:t>
            </a:r>
            <a:r>
              <a:rPr lang="en-US" altLang="ko-KR" sz="2000" dirty="0" err="1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확인하여</a:t>
            </a:r>
            <a:r>
              <a:rPr lang="en-US" altLang="ko-KR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 </a:t>
            </a:r>
            <a:r>
              <a:rPr lang="en-US" altLang="ko-KR" sz="2000" dirty="0" err="1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지원</a:t>
            </a:r>
            <a:endParaRPr lang="en-US" altLang="ko-KR" sz="200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KoPubWorld돋움체 Medium" panose="00000600000000000000" pitchFamily="2" charset="-127"/>
            </a:endParaRPr>
          </a:p>
          <a:p>
            <a:pPr algn="l"/>
            <a:endParaRPr lang="en-US" altLang="ko-KR" sz="200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KoPubWorld돋움체 Medium"/>
            </a:endParaRPr>
          </a:p>
          <a:p>
            <a:pPr marL="342900" indent="-342900" algn="l">
              <a:buChar char="•"/>
            </a:pPr>
            <a:r>
              <a:rPr lang="ko-KR" altLang="en-US" sz="2000" dirty="0">
                <a:highlight>
                  <a:srgbClr val="FFFF00"/>
                </a:highlight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어학성적 기준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 : 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해당학교의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지원마감일</a:t>
            </a:r>
            <a:r>
              <a:rPr lang="ko-KR" altLang="en-US" sz="11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(</a:t>
            </a:r>
            <a:r>
              <a:rPr lang="ko-KR" altLang="en-US" sz="1100" dirty="0" err="1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해외대학별세부정보파일</a:t>
            </a:r>
            <a:r>
              <a:rPr lang="ko-KR" altLang="en-US" sz="11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 참고)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까지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유효한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성적</a:t>
            </a:r>
            <a:endParaRPr lang="en-US" altLang="ko-KR" sz="2000" dirty="0">
              <a:latin typeface="HY견고딕" panose="02030600000101010101" pitchFamily="18" charset="-127"/>
              <a:ea typeface="HY견고딕" panose="02030600000101010101" pitchFamily="18" charset="-127"/>
              <a:cs typeface="KoPubWorld돋움체 Medium" panose="00000600000000000000" pitchFamily="2" charset="-127"/>
            </a:endParaRPr>
          </a:p>
          <a:p>
            <a:pPr algn="l"/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- </a:t>
            </a:r>
            <a:r>
              <a:rPr lang="en-US" altLang="ko-KR" sz="20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학교별로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 </a:t>
            </a:r>
            <a:r>
              <a:rPr lang="en-US" altLang="ko-KR" sz="20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요구하는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 </a:t>
            </a:r>
            <a:r>
              <a:rPr lang="en-US" altLang="ko-KR" sz="20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어학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 </a:t>
            </a:r>
            <a:r>
              <a:rPr lang="en-US" altLang="ko-KR" sz="20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시험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/</a:t>
            </a:r>
            <a:r>
              <a:rPr lang="en-US" altLang="ko-KR" sz="20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점수가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 </a:t>
            </a:r>
            <a:r>
              <a:rPr lang="en-US" altLang="ko-KR" sz="2000" dirty="0" err="1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상이하</a:t>
            </a:r>
            <a:r>
              <a:rPr lang="ko-KR" altLang="en-US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므로</a:t>
            </a:r>
            <a:r>
              <a:rPr lang="en-US" altLang="ko-KR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 </a:t>
            </a:r>
            <a:r>
              <a:rPr lang="ko-KR" altLang="en-US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공고의 엑셀을</a:t>
            </a:r>
            <a:r>
              <a:rPr lang="en-US" altLang="ko-KR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 </a:t>
            </a:r>
            <a:r>
              <a:rPr lang="en-US" altLang="ko-KR" sz="2000" dirty="0" err="1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확인하여</a:t>
            </a:r>
            <a:r>
              <a:rPr lang="en-US" altLang="ko-KR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 </a:t>
            </a:r>
            <a:r>
              <a:rPr lang="en-US" altLang="ko-KR" sz="2000" dirty="0" err="1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지원</a:t>
            </a:r>
            <a:endParaRPr lang="en-US" altLang="ko-KR" sz="200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KoPubWorld돋움체 Medium" panose="00000600000000000000" pitchFamily="2" charset="-127"/>
            </a:endParaRPr>
          </a:p>
          <a:p>
            <a:pPr algn="l"/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- </a:t>
            </a:r>
            <a:r>
              <a:rPr lang="en-US" altLang="ko-KR" sz="20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인정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 </a:t>
            </a:r>
            <a:r>
              <a:rPr lang="en-US" altLang="ko-KR" sz="20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공인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 </a:t>
            </a:r>
            <a:r>
              <a:rPr lang="en-US" altLang="ko-KR" sz="20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시험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 : TOEIC, TOEFL, IELTS, 제2외국어(JLPT, HSK, DELE, DELF 등)</a:t>
            </a:r>
            <a:endParaRPr lang="en-US" altLang="ko-KR" sz="2000" dirty="0">
              <a:latin typeface="HY견고딕" panose="02030600000101010101" pitchFamily="18" charset="-127"/>
              <a:ea typeface="HY견고딕" panose="02030600000101010101" pitchFamily="18" charset="-127"/>
              <a:cs typeface="KoPubWorld돋움체 Medium" panose="00000600000000000000" pitchFamily="2" charset="-127"/>
            </a:endParaRPr>
          </a:p>
          <a:p>
            <a:pPr marL="285750" indent="-285750" algn="l">
              <a:buChar char="•"/>
            </a:pPr>
            <a:endParaRPr lang="en-US" altLang="ko-KR" sz="1500" dirty="0">
              <a:latin typeface="HY견고딕" panose="02030600000101010101" pitchFamily="18" charset="-127"/>
              <a:ea typeface="HY견고딕" panose="02030600000101010101" pitchFamily="18" charset="-127"/>
              <a:cs typeface="KoPubWorld돋움체 Medium" panose="00000600000000000000" pitchFamily="2" charset="-127"/>
            </a:endParaRPr>
          </a:p>
        </p:txBody>
      </p:sp>
      <p:graphicFrame>
        <p:nvGraphicFramePr>
          <p:cNvPr id="8" name="내용 개체 틀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80515869"/>
              </p:ext>
            </p:extLst>
          </p:nvPr>
        </p:nvGraphicFramePr>
        <p:xfrm>
          <a:off x="2132822" y="3787108"/>
          <a:ext cx="8229599" cy="24410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56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56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756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56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565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7565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7565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0684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유럽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영국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북미</a:t>
                      </a:r>
                      <a:r>
                        <a:rPr lang="en-US" altLang="ko-KR" sz="1200" b="1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/ISEP</a:t>
                      </a: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일본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err="1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중화권</a:t>
                      </a: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기타지역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684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200" b="1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TOEIC</a:t>
                      </a: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684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200" b="1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TOEFL</a:t>
                      </a:r>
                      <a:endParaRPr lang="en-US" altLang="ko-KR" sz="1200" b="1" baseline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684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200" b="1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IELTS</a:t>
                      </a: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684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200" b="1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JLPT</a:t>
                      </a: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684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200" b="1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HSK</a:t>
                      </a: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pSp>
        <p:nvGrpSpPr>
          <p:cNvPr id="9" name="그룹 8"/>
          <p:cNvGrpSpPr/>
          <p:nvPr/>
        </p:nvGrpSpPr>
        <p:grpSpPr>
          <a:xfrm>
            <a:off x="3583327" y="4248367"/>
            <a:ext cx="587676" cy="393138"/>
            <a:chOff x="1835696" y="3140968"/>
            <a:chExt cx="1152128" cy="770740"/>
          </a:xfrm>
        </p:grpSpPr>
        <p:sp>
          <p:nvSpPr>
            <p:cNvPr id="10" name="타원 9"/>
            <p:cNvSpPr/>
            <p:nvPr/>
          </p:nvSpPr>
          <p:spPr>
            <a:xfrm>
              <a:off x="2267744" y="3140968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835696" y="3428997"/>
              <a:ext cx="1152128" cy="4827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(</a:t>
              </a:r>
              <a:r>
                <a:rPr lang="ko-KR" altLang="en-US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필수</a:t>
              </a:r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)</a:t>
              </a:r>
              <a:endParaRPr lang="ko-KR" altLang="en-US" sz="1000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5953785" y="4669709"/>
            <a:ext cx="587676" cy="393139"/>
            <a:chOff x="1835696" y="3140968"/>
            <a:chExt cx="1152128" cy="770742"/>
          </a:xfrm>
        </p:grpSpPr>
        <p:sp>
          <p:nvSpPr>
            <p:cNvPr id="13" name="타원 12"/>
            <p:cNvSpPr/>
            <p:nvPr/>
          </p:nvSpPr>
          <p:spPr>
            <a:xfrm>
              <a:off x="2267744" y="3140968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835696" y="3428999"/>
              <a:ext cx="1152128" cy="4827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(</a:t>
              </a:r>
              <a:r>
                <a:rPr lang="ko-KR" altLang="en-US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필수</a:t>
              </a:r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)</a:t>
              </a:r>
              <a:endParaRPr lang="ko-KR" altLang="en-US" sz="1000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4767073" y="5077522"/>
            <a:ext cx="587676" cy="393139"/>
            <a:chOff x="1835696" y="3140968"/>
            <a:chExt cx="1152128" cy="770742"/>
          </a:xfrm>
        </p:grpSpPr>
        <p:sp>
          <p:nvSpPr>
            <p:cNvPr id="16" name="타원 15"/>
            <p:cNvSpPr/>
            <p:nvPr/>
          </p:nvSpPr>
          <p:spPr>
            <a:xfrm>
              <a:off x="2267744" y="3140968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835696" y="3428999"/>
              <a:ext cx="1152128" cy="4827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(</a:t>
              </a:r>
              <a:r>
                <a:rPr lang="ko-KR" altLang="en-US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필수</a:t>
              </a:r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)</a:t>
              </a:r>
              <a:endParaRPr lang="ko-KR" altLang="en-US" sz="1000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</p:grpSp>
      <p:grpSp>
        <p:nvGrpSpPr>
          <p:cNvPr id="18" name="그룹 17"/>
          <p:cNvGrpSpPr/>
          <p:nvPr/>
        </p:nvGrpSpPr>
        <p:grpSpPr>
          <a:xfrm>
            <a:off x="8047827" y="5894938"/>
            <a:ext cx="1198072" cy="396950"/>
            <a:chOff x="2488786" y="2996952"/>
            <a:chExt cx="1230995" cy="575241"/>
          </a:xfrm>
        </p:grpSpPr>
        <p:sp>
          <p:nvSpPr>
            <p:cNvPr id="19" name="이등변 삼각형 18"/>
            <p:cNvSpPr/>
            <p:nvPr/>
          </p:nvSpPr>
          <p:spPr>
            <a:xfrm>
              <a:off x="2915816" y="2996952"/>
              <a:ext cx="250588" cy="216024"/>
            </a:xfrm>
            <a:prstGeom prst="triangl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488786" y="3215381"/>
              <a:ext cx="1230995" cy="3568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(</a:t>
              </a:r>
              <a:r>
                <a:rPr lang="ko-KR" altLang="en-US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학교별로 다름</a:t>
              </a:r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)</a:t>
              </a:r>
              <a:endParaRPr lang="ko-KR" altLang="en-US" sz="1000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</p:grpSp>
      <p:grpSp>
        <p:nvGrpSpPr>
          <p:cNvPr id="21" name="그룹 20"/>
          <p:cNvGrpSpPr/>
          <p:nvPr/>
        </p:nvGrpSpPr>
        <p:grpSpPr>
          <a:xfrm>
            <a:off x="8047826" y="4248379"/>
            <a:ext cx="1141652" cy="396950"/>
            <a:chOff x="2488786" y="2996952"/>
            <a:chExt cx="1173025" cy="575241"/>
          </a:xfrm>
        </p:grpSpPr>
        <p:sp>
          <p:nvSpPr>
            <p:cNvPr id="22" name="이등변 삼각형 21"/>
            <p:cNvSpPr/>
            <p:nvPr/>
          </p:nvSpPr>
          <p:spPr>
            <a:xfrm>
              <a:off x="2915816" y="2996952"/>
              <a:ext cx="250588" cy="216024"/>
            </a:xfrm>
            <a:prstGeom prst="triangl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488786" y="3215381"/>
              <a:ext cx="1173025" cy="3568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(</a:t>
              </a:r>
              <a:r>
                <a:rPr lang="ko-KR" altLang="en-US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학교별로 다름</a:t>
              </a:r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)</a:t>
              </a:r>
              <a:endParaRPr lang="ko-KR" altLang="en-US" sz="1000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</p:grpSp>
      <p:grpSp>
        <p:nvGrpSpPr>
          <p:cNvPr id="24" name="그룹 23"/>
          <p:cNvGrpSpPr/>
          <p:nvPr/>
        </p:nvGrpSpPr>
        <p:grpSpPr>
          <a:xfrm>
            <a:off x="6873864" y="5483320"/>
            <a:ext cx="1166590" cy="382609"/>
            <a:chOff x="2488786" y="2996952"/>
            <a:chExt cx="1198648" cy="554464"/>
          </a:xfrm>
        </p:grpSpPr>
        <p:sp>
          <p:nvSpPr>
            <p:cNvPr id="25" name="이등변 삼각형 24"/>
            <p:cNvSpPr/>
            <p:nvPr/>
          </p:nvSpPr>
          <p:spPr>
            <a:xfrm>
              <a:off x="2915816" y="2996952"/>
              <a:ext cx="250588" cy="216024"/>
            </a:xfrm>
            <a:prstGeom prst="triangl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2488786" y="3194601"/>
              <a:ext cx="1198648" cy="3568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(</a:t>
              </a:r>
              <a:r>
                <a:rPr lang="ko-KR" altLang="en-US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학교별로 다름</a:t>
              </a:r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)</a:t>
              </a:r>
              <a:endParaRPr lang="ko-KR" altLang="en-US" sz="1000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</p:grpSp>
      <p:grpSp>
        <p:nvGrpSpPr>
          <p:cNvPr id="27" name="그룹 26"/>
          <p:cNvGrpSpPr/>
          <p:nvPr/>
        </p:nvGrpSpPr>
        <p:grpSpPr>
          <a:xfrm>
            <a:off x="6873862" y="4248378"/>
            <a:ext cx="1173963" cy="396949"/>
            <a:chOff x="2488785" y="2996952"/>
            <a:chExt cx="1206224" cy="575240"/>
          </a:xfrm>
        </p:grpSpPr>
        <p:sp>
          <p:nvSpPr>
            <p:cNvPr id="28" name="이등변 삼각형 27"/>
            <p:cNvSpPr/>
            <p:nvPr/>
          </p:nvSpPr>
          <p:spPr>
            <a:xfrm>
              <a:off x="2915816" y="2996952"/>
              <a:ext cx="250588" cy="216024"/>
            </a:xfrm>
            <a:prstGeom prst="triangl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2488785" y="3215380"/>
              <a:ext cx="1206224" cy="3568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(</a:t>
              </a:r>
              <a:r>
                <a:rPr lang="ko-KR" altLang="en-US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학교별로 다름</a:t>
              </a:r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)</a:t>
              </a:r>
              <a:endParaRPr lang="ko-KR" altLang="en-US" sz="1000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</p:grpSp>
      <p:grpSp>
        <p:nvGrpSpPr>
          <p:cNvPr id="30" name="그룹 29"/>
          <p:cNvGrpSpPr/>
          <p:nvPr/>
        </p:nvGrpSpPr>
        <p:grpSpPr>
          <a:xfrm>
            <a:off x="9483567" y="4255289"/>
            <a:ext cx="587676" cy="393139"/>
            <a:chOff x="1835696" y="3140968"/>
            <a:chExt cx="1152128" cy="770742"/>
          </a:xfrm>
        </p:grpSpPr>
        <p:sp>
          <p:nvSpPr>
            <p:cNvPr id="31" name="타원 30"/>
            <p:cNvSpPr/>
            <p:nvPr/>
          </p:nvSpPr>
          <p:spPr>
            <a:xfrm>
              <a:off x="2267744" y="3140968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835696" y="3428999"/>
              <a:ext cx="1152128" cy="4827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(</a:t>
              </a:r>
              <a:r>
                <a:rPr lang="ko-KR" altLang="en-US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필수</a:t>
              </a:r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)</a:t>
              </a:r>
              <a:endParaRPr lang="ko-KR" altLang="en-US" sz="1000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3339616" y="5078906"/>
            <a:ext cx="1143539" cy="396950"/>
            <a:chOff x="2488785" y="2996952"/>
            <a:chExt cx="1174964" cy="575241"/>
          </a:xfrm>
        </p:grpSpPr>
        <p:sp>
          <p:nvSpPr>
            <p:cNvPr id="35" name="이등변 삼각형 34"/>
            <p:cNvSpPr/>
            <p:nvPr/>
          </p:nvSpPr>
          <p:spPr>
            <a:xfrm>
              <a:off x="2915816" y="2996952"/>
              <a:ext cx="250588" cy="216024"/>
            </a:xfrm>
            <a:prstGeom prst="triangl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2488785" y="3215381"/>
              <a:ext cx="1174964" cy="3568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(</a:t>
              </a:r>
              <a:r>
                <a:rPr lang="ko-KR" altLang="en-US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학교별로 다름</a:t>
              </a:r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)</a:t>
              </a:r>
              <a:endParaRPr lang="ko-KR" altLang="en-US" sz="1000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</p:grpSp>
      <p:grpSp>
        <p:nvGrpSpPr>
          <p:cNvPr id="38" name="그룹 37"/>
          <p:cNvGrpSpPr/>
          <p:nvPr/>
        </p:nvGrpSpPr>
        <p:grpSpPr>
          <a:xfrm>
            <a:off x="3339616" y="4676653"/>
            <a:ext cx="1143541" cy="396950"/>
            <a:chOff x="2488785" y="2996952"/>
            <a:chExt cx="1174966" cy="575241"/>
          </a:xfrm>
        </p:grpSpPr>
        <p:sp>
          <p:nvSpPr>
            <p:cNvPr id="39" name="이등변 삼각형 38"/>
            <p:cNvSpPr/>
            <p:nvPr/>
          </p:nvSpPr>
          <p:spPr>
            <a:xfrm>
              <a:off x="2915816" y="2996952"/>
              <a:ext cx="250588" cy="216024"/>
            </a:xfrm>
            <a:prstGeom prst="triangl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488785" y="3215381"/>
              <a:ext cx="1174966" cy="3568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(</a:t>
              </a:r>
              <a:r>
                <a:rPr lang="ko-KR" altLang="en-US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학교별로 다름</a:t>
              </a:r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)</a:t>
              </a:r>
              <a:endParaRPr lang="ko-KR" altLang="en-US" sz="1000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</p:grpSp>
      <p:grpSp>
        <p:nvGrpSpPr>
          <p:cNvPr id="41" name="그룹 40"/>
          <p:cNvGrpSpPr/>
          <p:nvPr/>
        </p:nvGrpSpPr>
        <p:grpSpPr>
          <a:xfrm>
            <a:off x="5710076" y="5078905"/>
            <a:ext cx="1163788" cy="404417"/>
            <a:chOff x="2488786" y="2996952"/>
            <a:chExt cx="1195769" cy="586062"/>
          </a:xfrm>
        </p:grpSpPr>
        <p:sp>
          <p:nvSpPr>
            <p:cNvPr id="42" name="이등변 삼각형 41"/>
            <p:cNvSpPr/>
            <p:nvPr/>
          </p:nvSpPr>
          <p:spPr>
            <a:xfrm>
              <a:off x="2915816" y="2996952"/>
              <a:ext cx="250588" cy="216024"/>
            </a:xfrm>
            <a:prstGeom prst="triangl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2488786" y="3215380"/>
              <a:ext cx="1195769" cy="3676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(</a:t>
              </a:r>
              <a:r>
                <a:rPr lang="ko-KR" altLang="en-US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학교별로 다름</a:t>
              </a:r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)</a:t>
              </a:r>
              <a:endParaRPr lang="ko-KR" altLang="en-US" sz="1000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</p:grpSp>
      <p:grpSp>
        <p:nvGrpSpPr>
          <p:cNvPr id="44" name="그룹 43"/>
          <p:cNvGrpSpPr/>
          <p:nvPr/>
        </p:nvGrpSpPr>
        <p:grpSpPr>
          <a:xfrm>
            <a:off x="6873864" y="4669718"/>
            <a:ext cx="1166590" cy="396950"/>
            <a:chOff x="2488786" y="2996952"/>
            <a:chExt cx="1198648" cy="575242"/>
          </a:xfrm>
        </p:grpSpPr>
        <p:sp>
          <p:nvSpPr>
            <p:cNvPr id="45" name="이등변 삼각형 44"/>
            <p:cNvSpPr/>
            <p:nvPr/>
          </p:nvSpPr>
          <p:spPr>
            <a:xfrm>
              <a:off x="2915816" y="2996952"/>
              <a:ext cx="250588" cy="216024"/>
            </a:xfrm>
            <a:prstGeom prst="triangl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488786" y="3215382"/>
              <a:ext cx="1198648" cy="3568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(</a:t>
              </a:r>
              <a:r>
                <a:rPr lang="ko-KR" altLang="en-US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학교별로 다름</a:t>
              </a:r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)</a:t>
              </a:r>
              <a:endParaRPr lang="ko-KR" altLang="en-US" sz="1000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</p:grpSp>
      <p:grpSp>
        <p:nvGrpSpPr>
          <p:cNvPr id="47" name="그룹 46"/>
          <p:cNvGrpSpPr/>
          <p:nvPr/>
        </p:nvGrpSpPr>
        <p:grpSpPr>
          <a:xfrm>
            <a:off x="6873864" y="5076509"/>
            <a:ext cx="1166590" cy="396950"/>
            <a:chOff x="2488786" y="2996952"/>
            <a:chExt cx="1198648" cy="575241"/>
          </a:xfrm>
        </p:grpSpPr>
        <p:sp>
          <p:nvSpPr>
            <p:cNvPr id="48" name="이등변 삼각형 47"/>
            <p:cNvSpPr/>
            <p:nvPr/>
          </p:nvSpPr>
          <p:spPr>
            <a:xfrm>
              <a:off x="2915816" y="2996952"/>
              <a:ext cx="250588" cy="216024"/>
            </a:xfrm>
            <a:prstGeom prst="triangl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2488786" y="3215381"/>
              <a:ext cx="1198648" cy="3568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(</a:t>
              </a:r>
              <a:r>
                <a:rPr lang="ko-KR" altLang="en-US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학교별로 다름</a:t>
              </a:r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)</a:t>
              </a:r>
              <a:endParaRPr lang="ko-KR" altLang="en-US" sz="1000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</p:grpSp>
      <p:grpSp>
        <p:nvGrpSpPr>
          <p:cNvPr id="50" name="그룹 49"/>
          <p:cNvGrpSpPr/>
          <p:nvPr/>
        </p:nvGrpSpPr>
        <p:grpSpPr>
          <a:xfrm>
            <a:off x="8047825" y="4665405"/>
            <a:ext cx="1141651" cy="396950"/>
            <a:chOff x="2488785" y="2996952"/>
            <a:chExt cx="1173024" cy="575241"/>
          </a:xfrm>
        </p:grpSpPr>
        <p:sp>
          <p:nvSpPr>
            <p:cNvPr id="51" name="이등변 삼각형 50"/>
            <p:cNvSpPr/>
            <p:nvPr/>
          </p:nvSpPr>
          <p:spPr>
            <a:xfrm>
              <a:off x="2915816" y="2996952"/>
              <a:ext cx="250588" cy="216024"/>
            </a:xfrm>
            <a:prstGeom prst="triangl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488785" y="3215381"/>
              <a:ext cx="1173024" cy="3568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(</a:t>
              </a:r>
              <a:r>
                <a:rPr lang="ko-KR" altLang="en-US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학교별로 다름</a:t>
              </a:r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)</a:t>
              </a:r>
              <a:endParaRPr lang="ko-KR" altLang="en-US" sz="1000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</p:grpSp>
      <p:grpSp>
        <p:nvGrpSpPr>
          <p:cNvPr id="53" name="그룹 52"/>
          <p:cNvGrpSpPr/>
          <p:nvPr/>
        </p:nvGrpSpPr>
        <p:grpSpPr>
          <a:xfrm>
            <a:off x="8047827" y="5070103"/>
            <a:ext cx="1198072" cy="396950"/>
            <a:chOff x="2488786" y="2996952"/>
            <a:chExt cx="1230995" cy="575242"/>
          </a:xfrm>
        </p:grpSpPr>
        <p:sp>
          <p:nvSpPr>
            <p:cNvPr id="54" name="이등변 삼각형 53"/>
            <p:cNvSpPr/>
            <p:nvPr/>
          </p:nvSpPr>
          <p:spPr>
            <a:xfrm>
              <a:off x="2915816" y="2996952"/>
              <a:ext cx="250588" cy="216024"/>
            </a:xfrm>
            <a:prstGeom prst="triangl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2488786" y="3215382"/>
              <a:ext cx="1230995" cy="3568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(</a:t>
              </a:r>
              <a:r>
                <a:rPr lang="ko-KR" altLang="en-US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학교별로 다름</a:t>
              </a:r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)</a:t>
              </a:r>
              <a:endParaRPr lang="ko-KR" altLang="en-US" sz="1000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</p:grpSp>
      <p:grpSp>
        <p:nvGrpSpPr>
          <p:cNvPr id="56" name="그룹 55"/>
          <p:cNvGrpSpPr/>
          <p:nvPr/>
        </p:nvGrpSpPr>
        <p:grpSpPr>
          <a:xfrm>
            <a:off x="9245897" y="5070106"/>
            <a:ext cx="1173963" cy="396950"/>
            <a:chOff x="2488785" y="2996952"/>
            <a:chExt cx="1206224" cy="575241"/>
          </a:xfrm>
        </p:grpSpPr>
        <p:sp>
          <p:nvSpPr>
            <p:cNvPr id="57" name="이등변 삼각형 56"/>
            <p:cNvSpPr/>
            <p:nvPr/>
          </p:nvSpPr>
          <p:spPr>
            <a:xfrm>
              <a:off x="2915816" y="2996952"/>
              <a:ext cx="250588" cy="216024"/>
            </a:xfrm>
            <a:prstGeom prst="triangl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488785" y="3215381"/>
              <a:ext cx="1206224" cy="3568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(</a:t>
              </a:r>
              <a:r>
                <a:rPr lang="ko-KR" altLang="en-US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학교별로 다름</a:t>
              </a:r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)</a:t>
              </a:r>
              <a:endParaRPr lang="ko-KR" altLang="en-US" sz="1000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9245897" y="4676653"/>
            <a:ext cx="1123893" cy="399857"/>
            <a:chOff x="2488785" y="2996952"/>
            <a:chExt cx="1154778" cy="579454"/>
          </a:xfrm>
        </p:grpSpPr>
        <p:sp>
          <p:nvSpPr>
            <p:cNvPr id="60" name="이등변 삼각형 59"/>
            <p:cNvSpPr/>
            <p:nvPr/>
          </p:nvSpPr>
          <p:spPr>
            <a:xfrm>
              <a:off x="2915816" y="2996952"/>
              <a:ext cx="250588" cy="216024"/>
            </a:xfrm>
            <a:prstGeom prst="triangl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2488785" y="3215381"/>
              <a:ext cx="1154778" cy="361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(</a:t>
              </a:r>
              <a:r>
                <a:rPr lang="ko-KR" altLang="en-US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학교별로 다름</a:t>
              </a:r>
              <a:r>
                <a:rPr lang="en-US" altLang="ko-KR" sz="1000">
                  <a:latin typeface="KoPubWorld돋움체 Light" panose="00000300000000000000" pitchFamily="2" charset="-127"/>
                  <a:ea typeface="KoPubWorld돋움체 Light" panose="00000300000000000000" pitchFamily="2" charset="-127"/>
                  <a:cs typeface="KoPubWorld돋움체 Light" panose="00000300000000000000" pitchFamily="2" charset="-127"/>
                </a:rPr>
                <a:t>)</a:t>
              </a:r>
              <a:endParaRPr lang="ko-KR" altLang="en-US" sz="1000"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972902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자유형 33"/>
          <p:cNvSpPr/>
          <p:nvPr/>
        </p:nvSpPr>
        <p:spPr>
          <a:xfrm>
            <a:off x="0" y="0"/>
            <a:ext cx="371959" cy="3797085"/>
          </a:xfrm>
          <a:custGeom>
            <a:avLst/>
            <a:gdLst>
              <a:gd name="connsiteX0" fmla="*/ 364210 w 371959"/>
              <a:gd name="connsiteY0" fmla="*/ 0 h 3797085"/>
              <a:gd name="connsiteX1" fmla="*/ 0 w 371959"/>
              <a:gd name="connsiteY1" fmla="*/ 0 h 3797085"/>
              <a:gd name="connsiteX2" fmla="*/ 0 w 371959"/>
              <a:gd name="connsiteY2" fmla="*/ 3797085 h 3797085"/>
              <a:gd name="connsiteX3" fmla="*/ 371959 w 371959"/>
              <a:gd name="connsiteY3" fmla="*/ 3719593 h 3797085"/>
              <a:gd name="connsiteX4" fmla="*/ 364210 w 371959"/>
              <a:gd name="connsiteY4" fmla="*/ 0 h 3797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959" h="3797085">
                <a:moveTo>
                  <a:pt x="364210" y="0"/>
                </a:moveTo>
                <a:lnTo>
                  <a:pt x="0" y="0"/>
                </a:lnTo>
                <a:lnTo>
                  <a:pt x="0" y="3797085"/>
                </a:lnTo>
                <a:lnTo>
                  <a:pt x="371959" y="3719593"/>
                </a:lnTo>
                <a:lnTo>
                  <a:pt x="364210" y="0"/>
                </a:lnTo>
                <a:close/>
              </a:path>
            </a:pathLst>
          </a:custGeom>
          <a:solidFill>
            <a:srgbClr val="0A4D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/>
          <p:cNvSpPr txBox="1"/>
          <p:nvPr/>
        </p:nvSpPr>
        <p:spPr>
          <a:xfrm>
            <a:off x="669169" y="273449"/>
            <a:ext cx="7784099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ko-KR" altLang="en-US" sz="2800">
                <a:solidFill>
                  <a:srgbClr val="0A4D9B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교환학생 신청방법</a:t>
            </a:r>
            <a:endParaRPr lang="en-US" altLang="ko-KR" sz="2800" dirty="0" err="1">
              <a:solidFill>
                <a:srgbClr val="0A4D9B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KoPubWorld돋움체 Bold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69169" y="977172"/>
            <a:ext cx="10361504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ko-KR" altLang="en-US" sz="28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★</a:t>
            </a:r>
            <a:r>
              <a:rPr lang="en-US" altLang="ko-KR" sz="28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2027-1</a:t>
            </a:r>
            <a:r>
              <a:rPr lang="ko-KR" altLang="en-US" sz="28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학기 교환학생 신청기간 </a:t>
            </a:r>
            <a:r>
              <a:rPr lang="en-US" altLang="ko-KR" sz="28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: 26. 7. 8. (</a:t>
            </a:r>
            <a:r>
              <a:rPr lang="ko-KR" altLang="en-US" sz="28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수</a:t>
            </a:r>
            <a:r>
              <a:rPr lang="en-US" altLang="ko-KR" sz="28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) ~ 10.(</a:t>
            </a:r>
            <a:r>
              <a:rPr lang="ko-KR" altLang="en-US" sz="28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금</a:t>
            </a:r>
            <a:r>
              <a:rPr lang="en-US" altLang="ko-KR" sz="28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69169" y="2261018"/>
            <a:ext cx="786697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ko-KR" altLang="en-US" sz="2800" b="1" dirty="0" err="1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이루넷</a:t>
            </a:r>
            <a:r>
              <a:rPr lang="en-US" altLang="ko-KR" sz="2800" b="1" dirty="0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&gt;</a:t>
            </a:r>
            <a:r>
              <a:rPr lang="ko-KR" altLang="en-US" sz="2800" b="1" dirty="0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국제교류</a:t>
            </a:r>
            <a:r>
              <a:rPr lang="en-US" altLang="ko-KR" sz="2800" b="1" dirty="0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&gt;</a:t>
            </a:r>
            <a:r>
              <a:rPr lang="ko-KR" altLang="en-US" sz="2800" b="1" dirty="0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파견교환</a:t>
            </a:r>
            <a:r>
              <a:rPr lang="en-US" altLang="ko-KR" sz="2800" b="1" dirty="0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&gt;</a:t>
            </a:r>
            <a:r>
              <a:rPr lang="ko-KR" altLang="en-US" sz="2800" b="1" dirty="0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파견학생지원</a:t>
            </a:r>
            <a:endParaRPr lang="ko-KR" altLang="en-US" sz="2800" b="1" dirty="0">
              <a:solidFill>
                <a:srgbClr val="0A4D9B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659" y="2917954"/>
            <a:ext cx="11327094" cy="3616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8947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자유형 33"/>
          <p:cNvSpPr/>
          <p:nvPr/>
        </p:nvSpPr>
        <p:spPr>
          <a:xfrm>
            <a:off x="0" y="0"/>
            <a:ext cx="371959" cy="3797085"/>
          </a:xfrm>
          <a:custGeom>
            <a:avLst/>
            <a:gdLst>
              <a:gd name="connsiteX0" fmla="*/ 364210 w 371959"/>
              <a:gd name="connsiteY0" fmla="*/ 0 h 3797085"/>
              <a:gd name="connsiteX1" fmla="*/ 0 w 371959"/>
              <a:gd name="connsiteY1" fmla="*/ 0 h 3797085"/>
              <a:gd name="connsiteX2" fmla="*/ 0 w 371959"/>
              <a:gd name="connsiteY2" fmla="*/ 3797085 h 3797085"/>
              <a:gd name="connsiteX3" fmla="*/ 371959 w 371959"/>
              <a:gd name="connsiteY3" fmla="*/ 3719593 h 3797085"/>
              <a:gd name="connsiteX4" fmla="*/ 364210 w 371959"/>
              <a:gd name="connsiteY4" fmla="*/ 0 h 3797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959" h="3797085">
                <a:moveTo>
                  <a:pt x="364210" y="0"/>
                </a:moveTo>
                <a:lnTo>
                  <a:pt x="0" y="0"/>
                </a:lnTo>
                <a:lnTo>
                  <a:pt x="0" y="3797085"/>
                </a:lnTo>
                <a:lnTo>
                  <a:pt x="371959" y="3719593"/>
                </a:lnTo>
                <a:lnTo>
                  <a:pt x="364210" y="0"/>
                </a:lnTo>
                <a:close/>
              </a:path>
            </a:pathLst>
          </a:custGeom>
          <a:solidFill>
            <a:srgbClr val="0A4D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/>
          <p:cNvSpPr txBox="1"/>
          <p:nvPr/>
        </p:nvSpPr>
        <p:spPr>
          <a:xfrm>
            <a:off x="669169" y="273449"/>
            <a:ext cx="7784099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ko-KR" altLang="en-US" sz="2800">
                <a:solidFill>
                  <a:srgbClr val="0A4D9B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교환학생 신청방법</a:t>
            </a:r>
            <a:endParaRPr lang="en-US" altLang="ko-KR" sz="2800" dirty="0" err="1">
              <a:solidFill>
                <a:srgbClr val="0A4D9B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KoPubWorld돋움체 Bold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27732" y="883630"/>
            <a:ext cx="786697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ko-KR" altLang="en-US" sz="2800" b="1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이루넷</a:t>
            </a:r>
            <a:r>
              <a:rPr lang="en-US" altLang="ko-KR" sz="2800" b="1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&gt;</a:t>
            </a:r>
            <a:r>
              <a:rPr lang="ko-KR" altLang="en-US" sz="2800" b="1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국제교류</a:t>
            </a:r>
            <a:r>
              <a:rPr lang="en-US" altLang="ko-KR" sz="2800" b="1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&gt;</a:t>
            </a:r>
            <a:r>
              <a:rPr lang="ko-KR" altLang="en-US" sz="2800" b="1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파견교환</a:t>
            </a:r>
            <a:r>
              <a:rPr lang="en-US" altLang="ko-KR" sz="2800" b="1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&gt;</a:t>
            </a:r>
            <a:r>
              <a:rPr lang="ko-KR" altLang="en-US" sz="2800" b="1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파견학생지원</a:t>
            </a:r>
            <a:endParaRPr lang="ko-KR" altLang="en-US" sz="2800" b="1" dirty="0">
              <a:solidFill>
                <a:srgbClr val="0A4D9B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FBCB89A5-A77A-95A2-82F6-F077AEB2E187}"/>
              </a:ext>
            </a:extLst>
          </p:cNvPr>
          <p:cNvGrpSpPr/>
          <p:nvPr/>
        </p:nvGrpSpPr>
        <p:grpSpPr>
          <a:xfrm>
            <a:off x="869661" y="1955925"/>
            <a:ext cx="10452678" cy="3992563"/>
            <a:chOff x="869661" y="2126768"/>
            <a:chExt cx="10452678" cy="3992563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B338EDFC-41C1-0CDC-9717-ADC5903DEE40}"/>
                </a:ext>
              </a:extLst>
            </p:cNvPr>
            <p:cNvGrpSpPr/>
            <p:nvPr/>
          </p:nvGrpSpPr>
          <p:grpSpPr>
            <a:xfrm>
              <a:off x="869661" y="2126768"/>
              <a:ext cx="10452678" cy="3992563"/>
              <a:chOff x="869661" y="2126768"/>
              <a:chExt cx="10452678" cy="3992563"/>
            </a:xfrm>
          </p:grpSpPr>
          <p:grpSp>
            <p:nvGrpSpPr>
              <p:cNvPr id="14" name="그룹 13">
                <a:extLst>
                  <a:ext uri="{FF2B5EF4-FFF2-40B4-BE49-F238E27FC236}">
                    <a16:creationId xmlns:a16="http://schemas.microsoft.com/office/drawing/2014/main" id="{DB9B811C-8C41-B524-B5C7-62B57D3251D0}"/>
                  </a:ext>
                </a:extLst>
              </p:cNvPr>
              <p:cNvGrpSpPr/>
              <p:nvPr/>
            </p:nvGrpSpPr>
            <p:grpSpPr>
              <a:xfrm>
                <a:off x="869661" y="2126768"/>
                <a:ext cx="10452678" cy="3992563"/>
                <a:chOff x="869661" y="2126768"/>
                <a:chExt cx="10452678" cy="3992563"/>
              </a:xfrm>
            </p:grpSpPr>
            <p:pic>
              <p:nvPicPr>
                <p:cNvPr id="3" name="그림 2">
                  <a:extLst>
                    <a:ext uri="{FF2B5EF4-FFF2-40B4-BE49-F238E27FC236}">
                      <a16:creationId xmlns:a16="http://schemas.microsoft.com/office/drawing/2014/main" id="{70B8D6CF-FD1A-D74B-3FA6-E41E093C406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869661" y="2126768"/>
                  <a:ext cx="10452678" cy="3992563"/>
                </a:xfrm>
                <a:prstGeom prst="rect">
                  <a:avLst/>
                </a:prstGeom>
              </p:spPr>
            </p:pic>
            <p:sp>
              <p:nvSpPr>
                <p:cNvPr id="5" name="직사각형 4">
                  <a:extLst>
                    <a:ext uri="{FF2B5EF4-FFF2-40B4-BE49-F238E27FC236}">
                      <a16:creationId xmlns:a16="http://schemas.microsoft.com/office/drawing/2014/main" id="{2829C966-0F6F-30E5-64E9-0076B27715E1}"/>
                    </a:ext>
                  </a:extLst>
                </p:cNvPr>
                <p:cNvSpPr/>
                <p:nvPr/>
              </p:nvSpPr>
              <p:spPr>
                <a:xfrm>
                  <a:off x="1130300" y="4948909"/>
                  <a:ext cx="4965699" cy="558585"/>
                </a:xfrm>
                <a:prstGeom prst="rect">
                  <a:avLst/>
                </a:prstGeom>
                <a:noFill/>
                <a:ln w="12700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" name="직사각형 6">
                  <a:extLst>
                    <a:ext uri="{FF2B5EF4-FFF2-40B4-BE49-F238E27FC236}">
                      <a16:creationId xmlns:a16="http://schemas.microsoft.com/office/drawing/2014/main" id="{16861CE2-7B31-0E09-E908-F84FDEED8ED8}"/>
                    </a:ext>
                  </a:extLst>
                </p:cNvPr>
                <p:cNvSpPr/>
                <p:nvPr/>
              </p:nvSpPr>
              <p:spPr>
                <a:xfrm>
                  <a:off x="882361" y="3885407"/>
                  <a:ext cx="5226338" cy="558585"/>
                </a:xfrm>
                <a:prstGeom prst="rect">
                  <a:avLst/>
                </a:prstGeom>
                <a:noFill/>
                <a:ln w="12700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" name="직사각형 8">
                  <a:extLst>
                    <a:ext uri="{FF2B5EF4-FFF2-40B4-BE49-F238E27FC236}">
                      <a16:creationId xmlns:a16="http://schemas.microsoft.com/office/drawing/2014/main" id="{A1EE872F-4239-967F-4767-80B64E57B15C}"/>
                    </a:ext>
                  </a:extLst>
                </p:cNvPr>
                <p:cNvSpPr/>
                <p:nvPr/>
              </p:nvSpPr>
              <p:spPr>
                <a:xfrm>
                  <a:off x="6356639" y="4948908"/>
                  <a:ext cx="4870162" cy="558585"/>
                </a:xfrm>
                <a:prstGeom prst="rect">
                  <a:avLst/>
                </a:prstGeom>
                <a:noFill/>
                <a:ln w="12700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4725C71-41EA-91E4-333A-A0D9F3B97D68}"/>
                  </a:ext>
                </a:extLst>
              </p:cNvPr>
              <p:cNvSpPr txBox="1"/>
              <p:nvPr/>
            </p:nvSpPr>
            <p:spPr>
              <a:xfrm>
                <a:off x="3149922" y="3410183"/>
                <a:ext cx="89639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2400" b="1" dirty="0">
                    <a:solidFill>
                      <a:srgbClr val="FF0000"/>
                    </a:solidFill>
                  </a:rPr>
                  <a:t>2027</a:t>
                </a:r>
                <a:endParaRPr lang="ko-KR" altLang="en-US" sz="24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6BEB31E3-7330-CE00-59F5-31FBED7A5F99}"/>
                  </a:ext>
                </a:extLst>
              </p:cNvPr>
              <p:cNvSpPr txBox="1"/>
              <p:nvPr/>
            </p:nvSpPr>
            <p:spPr>
              <a:xfrm>
                <a:off x="4851854" y="3431290"/>
                <a:ext cx="97815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2400" b="1" dirty="0">
                    <a:solidFill>
                      <a:srgbClr val="FF0000"/>
                    </a:solidFill>
                  </a:rPr>
                  <a:t>1</a:t>
                </a:r>
                <a:r>
                  <a:rPr lang="ko-KR" altLang="en-US" sz="2400" b="1" dirty="0">
                    <a:solidFill>
                      <a:srgbClr val="FF0000"/>
                    </a:solidFill>
                  </a:rPr>
                  <a:t>학기</a:t>
                </a:r>
              </a:p>
            </p:txBody>
          </p:sp>
        </p:grp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B99BF57-4B9B-F99E-828D-0FEED8C76EEC}"/>
                </a:ext>
              </a:extLst>
            </p:cNvPr>
            <p:cNvSpPr txBox="1"/>
            <p:nvPr/>
          </p:nvSpPr>
          <p:spPr>
            <a:xfrm>
              <a:off x="10057956" y="3448282"/>
              <a:ext cx="97815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400" b="1" dirty="0">
                  <a:solidFill>
                    <a:srgbClr val="FF0000"/>
                  </a:solidFill>
                </a:rPr>
                <a:t>1</a:t>
              </a:r>
              <a:r>
                <a:rPr lang="ko-KR" altLang="en-US" sz="2400" b="1" dirty="0">
                  <a:solidFill>
                    <a:srgbClr val="FF0000"/>
                  </a:solidFill>
                </a:rPr>
                <a:t>차수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B69C066-87FD-95E3-B7BD-C2204ADB8457}"/>
                </a:ext>
              </a:extLst>
            </p:cNvPr>
            <p:cNvSpPr txBox="1"/>
            <p:nvPr/>
          </p:nvSpPr>
          <p:spPr>
            <a:xfrm>
              <a:off x="8146979" y="3448282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400" b="1" dirty="0">
                  <a:solidFill>
                    <a:srgbClr val="FF0000"/>
                  </a:solidFill>
                </a:rPr>
                <a:t>교환학생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482816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자유형 33"/>
          <p:cNvSpPr/>
          <p:nvPr/>
        </p:nvSpPr>
        <p:spPr>
          <a:xfrm>
            <a:off x="0" y="0"/>
            <a:ext cx="371959" cy="3797085"/>
          </a:xfrm>
          <a:custGeom>
            <a:avLst/>
            <a:gdLst>
              <a:gd name="connsiteX0" fmla="*/ 364210 w 371959"/>
              <a:gd name="connsiteY0" fmla="*/ 0 h 3797085"/>
              <a:gd name="connsiteX1" fmla="*/ 0 w 371959"/>
              <a:gd name="connsiteY1" fmla="*/ 0 h 3797085"/>
              <a:gd name="connsiteX2" fmla="*/ 0 w 371959"/>
              <a:gd name="connsiteY2" fmla="*/ 3797085 h 3797085"/>
              <a:gd name="connsiteX3" fmla="*/ 371959 w 371959"/>
              <a:gd name="connsiteY3" fmla="*/ 3719593 h 3797085"/>
              <a:gd name="connsiteX4" fmla="*/ 364210 w 371959"/>
              <a:gd name="connsiteY4" fmla="*/ 0 h 3797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959" h="3797085">
                <a:moveTo>
                  <a:pt x="364210" y="0"/>
                </a:moveTo>
                <a:lnTo>
                  <a:pt x="0" y="0"/>
                </a:lnTo>
                <a:lnTo>
                  <a:pt x="0" y="3797085"/>
                </a:lnTo>
                <a:lnTo>
                  <a:pt x="371959" y="3719593"/>
                </a:lnTo>
                <a:lnTo>
                  <a:pt x="364210" y="0"/>
                </a:lnTo>
                <a:close/>
              </a:path>
            </a:pathLst>
          </a:custGeom>
          <a:solidFill>
            <a:srgbClr val="0A4D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/>
          <p:cNvSpPr txBox="1"/>
          <p:nvPr/>
        </p:nvSpPr>
        <p:spPr>
          <a:xfrm>
            <a:off x="669169" y="273449"/>
            <a:ext cx="7784099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ko-KR" altLang="en-US" sz="2800">
                <a:solidFill>
                  <a:srgbClr val="0A4D9B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교환학생 신청방법</a:t>
            </a:r>
            <a:endParaRPr lang="en-US" altLang="ko-KR" sz="2800" dirty="0" err="1">
              <a:solidFill>
                <a:srgbClr val="0A4D9B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KoPubWorld돋움체 Bold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27732" y="883630"/>
            <a:ext cx="786697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ko-KR" altLang="en-US" sz="2800" b="1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이루넷</a:t>
            </a:r>
            <a:r>
              <a:rPr lang="en-US" altLang="ko-KR" sz="2800" b="1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&gt;</a:t>
            </a:r>
            <a:r>
              <a:rPr lang="ko-KR" altLang="en-US" sz="2800" b="1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국제교류</a:t>
            </a:r>
            <a:r>
              <a:rPr lang="en-US" altLang="ko-KR" sz="2800" b="1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&gt;</a:t>
            </a:r>
            <a:r>
              <a:rPr lang="ko-KR" altLang="en-US" sz="2800" b="1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파견교환</a:t>
            </a:r>
            <a:r>
              <a:rPr lang="en-US" altLang="ko-KR" sz="2800" b="1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&gt;</a:t>
            </a:r>
            <a:r>
              <a:rPr lang="ko-KR" altLang="en-US" sz="2800" b="1">
                <a:solidFill>
                  <a:srgbClr val="0A4D9B"/>
                </a:solidFill>
                <a:latin typeface="KoPubWorld돋움체 Bold"/>
                <a:ea typeface="KoPubWorld돋움체 Bold"/>
                <a:cs typeface="KoPubWorld돋움체 Bold"/>
              </a:rPr>
              <a:t>파견학생지원</a:t>
            </a:r>
            <a:endParaRPr lang="ko-KR" altLang="en-US" sz="2800" b="1" dirty="0">
              <a:solidFill>
                <a:srgbClr val="0A4D9B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4554" y="1493811"/>
            <a:ext cx="11099402" cy="329810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69169" y="4969494"/>
            <a:ext cx="10211034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ko-KR" altLang="en-US" sz="2800" b="1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★</a:t>
            </a:r>
            <a:r>
              <a:rPr lang="en-US" altLang="ko-KR" sz="2800" b="1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ISEP/SAF</a:t>
            </a:r>
            <a:r>
              <a:rPr lang="ko-KR" altLang="en-US" sz="2800" b="1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에 지원할 경우 </a:t>
            </a:r>
            <a:r>
              <a:rPr lang="en-US" altLang="ko-KR" sz="2800" b="1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</a:t>
            </a:r>
            <a:r>
              <a:rPr lang="ko-KR" altLang="en-US" sz="2800" b="1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순위로 반드시 </a:t>
            </a:r>
            <a:r>
              <a:rPr lang="en-US" altLang="ko-KR" sz="2800" b="1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ISEP/SAF</a:t>
            </a:r>
            <a:r>
              <a:rPr lang="ko-KR" altLang="en-US" sz="2800" b="1">
                <a:solidFill>
                  <a:srgbClr val="0A4D9B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선택</a:t>
            </a:r>
            <a:endParaRPr lang="ko-KR" altLang="en-US" sz="2800" b="1" dirty="0">
              <a:solidFill>
                <a:srgbClr val="0A4D9B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41420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자유형 33"/>
          <p:cNvSpPr/>
          <p:nvPr/>
        </p:nvSpPr>
        <p:spPr>
          <a:xfrm>
            <a:off x="0" y="0"/>
            <a:ext cx="371959" cy="3797085"/>
          </a:xfrm>
          <a:custGeom>
            <a:avLst/>
            <a:gdLst>
              <a:gd name="connsiteX0" fmla="*/ 364210 w 371959"/>
              <a:gd name="connsiteY0" fmla="*/ 0 h 3797085"/>
              <a:gd name="connsiteX1" fmla="*/ 0 w 371959"/>
              <a:gd name="connsiteY1" fmla="*/ 0 h 3797085"/>
              <a:gd name="connsiteX2" fmla="*/ 0 w 371959"/>
              <a:gd name="connsiteY2" fmla="*/ 3797085 h 3797085"/>
              <a:gd name="connsiteX3" fmla="*/ 371959 w 371959"/>
              <a:gd name="connsiteY3" fmla="*/ 3719593 h 3797085"/>
              <a:gd name="connsiteX4" fmla="*/ 364210 w 371959"/>
              <a:gd name="connsiteY4" fmla="*/ 0 h 3797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959" h="3797085">
                <a:moveTo>
                  <a:pt x="364210" y="0"/>
                </a:moveTo>
                <a:lnTo>
                  <a:pt x="0" y="0"/>
                </a:lnTo>
                <a:lnTo>
                  <a:pt x="0" y="3797085"/>
                </a:lnTo>
                <a:lnTo>
                  <a:pt x="371959" y="3719593"/>
                </a:lnTo>
                <a:lnTo>
                  <a:pt x="364210" y="0"/>
                </a:lnTo>
                <a:close/>
              </a:path>
            </a:pathLst>
          </a:custGeom>
          <a:solidFill>
            <a:srgbClr val="0A4D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/>
          <p:cNvSpPr txBox="1"/>
          <p:nvPr/>
        </p:nvSpPr>
        <p:spPr>
          <a:xfrm>
            <a:off x="784917" y="354472"/>
            <a:ext cx="43195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solidFill>
                  <a:srgbClr val="0A4D9B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 panose="00000800000000000000" pitchFamily="2" charset="-127"/>
              </a:rPr>
              <a:t>교환학생 관련 질문</a:t>
            </a:r>
          </a:p>
        </p:txBody>
      </p:sp>
      <p:sp>
        <p:nvSpPr>
          <p:cNvPr id="5" name="내용 개체 틀 2"/>
          <p:cNvSpPr txBox="1">
            <a:spLocks/>
          </p:cNvSpPr>
          <p:nvPr/>
        </p:nvSpPr>
        <p:spPr>
          <a:xfrm>
            <a:off x="1146055" y="1016084"/>
            <a:ext cx="9995030" cy="386343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US" altLang="ko-KR" sz="18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1. </a:t>
            </a:r>
            <a:r>
              <a:rPr lang="ko-KR" altLang="en-US" sz="18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교환학생 참가 가능 횟수</a:t>
            </a:r>
            <a:endParaRPr lang="en-US" altLang="ko-KR" sz="1800" dirty="0">
              <a:latin typeface="HY견고딕" panose="02030600000101010101" pitchFamily="18" charset="-127"/>
              <a:ea typeface="HY견고딕" panose="02030600000101010101" pitchFamily="18" charset="-127"/>
              <a:cs typeface="KoPubWorld돋움체 Medium" panose="00000600000000000000" pitchFamily="2" charset="-127"/>
            </a:endParaRPr>
          </a:p>
          <a:p>
            <a:pPr algn="l">
              <a:lnSpc>
                <a:spcPct val="100000"/>
              </a:lnSpc>
              <a:buFontTx/>
              <a:buChar char="-"/>
            </a:pP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 제한이 없음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. 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학칙에 따르면 졸업에 필요한 학점의 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“1/2” 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이상 본교 취득 의무</a:t>
            </a:r>
            <a:endParaRPr lang="ko-KR" altLang="en-US" sz="1400" dirty="0">
              <a:latin typeface="HY견고딕" panose="02030600000101010101" pitchFamily="18" charset="-127"/>
              <a:ea typeface="HY견고딕" panose="02030600000101010101" pitchFamily="18" charset="-127"/>
              <a:cs typeface="KoPubWorld돋움체 Light" panose="00000300000000000000" pitchFamily="2" charset="-127"/>
            </a:endParaRPr>
          </a:p>
          <a:p>
            <a:pPr algn="l">
              <a:lnSpc>
                <a:spcPct val="100000"/>
              </a:lnSpc>
              <a:buFontTx/>
              <a:buChar char="-"/>
            </a:pP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 동일학교에서 1년 초과 파견 불과 (최대 1년), </a:t>
            </a:r>
            <a:r>
              <a:rPr lang="ko-KR" altLang="en-US" sz="1400" dirty="0">
                <a:highlight>
                  <a:srgbClr val="FFFF00"/>
                </a:highlight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파견 희망 학기는 교환학생 선발 이후 결정</a:t>
            </a:r>
          </a:p>
          <a:p>
            <a:pPr algn="l">
              <a:lnSpc>
                <a:spcPct val="100000"/>
              </a:lnSpc>
            </a:pPr>
            <a:endParaRPr lang="ko-KR" altLang="en-US" sz="1400" dirty="0">
              <a:latin typeface="HY견고딕" panose="02030600000101010101" pitchFamily="18" charset="-127"/>
              <a:ea typeface="HY견고딕" panose="02030600000101010101" pitchFamily="18" charset="-127"/>
              <a:cs typeface="KoPubWorld돋움체 Light"/>
            </a:endParaRPr>
          </a:p>
          <a:p>
            <a:pPr algn="l">
              <a:lnSpc>
                <a:spcPct val="100000"/>
              </a:lnSpc>
            </a:pPr>
            <a:r>
              <a:rPr lang="en-US" altLang="ko-KR" sz="18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2</a:t>
            </a:r>
            <a:r>
              <a:rPr lang="ko-KR" altLang="en-US" sz="18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. </a:t>
            </a:r>
            <a:r>
              <a:rPr lang="ko-KR" altLang="en-US" sz="18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언어</a:t>
            </a:r>
            <a:r>
              <a:rPr lang="en-US" altLang="ko-KR" sz="18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altLang="en-US" sz="18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자격증</a:t>
            </a:r>
            <a:endParaRPr lang="ko-KR" sz="1800" dirty="0">
              <a:latin typeface="HY견고딕" panose="02030600000101010101" pitchFamily="18" charset="-127"/>
              <a:ea typeface="HY견고딕" panose="02030600000101010101" pitchFamily="18" charset="-127"/>
              <a:cs typeface="+mn-lt"/>
            </a:endParaRPr>
          </a:p>
          <a:p>
            <a:pPr algn="l">
              <a:lnSpc>
                <a:spcPct val="100000"/>
              </a:lnSpc>
            </a:pP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-</a:t>
            </a:r>
            <a:r>
              <a:rPr 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 지정한 마감기한 내에 </a:t>
            </a:r>
            <a:r>
              <a:rPr lang="ko-KR" sz="1400" dirty="0">
                <a:highlight>
                  <a:srgbClr val="FFFF00"/>
                </a:highlight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유효한 성적을 보유한 경우에</a:t>
            </a:r>
            <a:r>
              <a:rPr lang="ko-KR" altLang="en-US" sz="1400" dirty="0">
                <a:highlight>
                  <a:srgbClr val="FFFF00"/>
                </a:highlight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만</a:t>
            </a:r>
            <a:r>
              <a:rPr lang="ko-KR" sz="1400" dirty="0">
                <a:highlight>
                  <a:srgbClr val="FFFF00"/>
                </a:highlight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 지원 가능</a:t>
            </a:r>
            <a:r>
              <a:rPr 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 </a:t>
            </a:r>
            <a:endParaRPr lang="ko-KR" sz="1400" dirty="0">
              <a:latin typeface="HY견고딕" panose="02030600000101010101" pitchFamily="18" charset="-127"/>
              <a:ea typeface="HY견고딕" panose="02030600000101010101" pitchFamily="18" charset="-127"/>
              <a:cs typeface="+mn-lt"/>
            </a:endParaRPr>
          </a:p>
          <a:p>
            <a:pPr algn="l">
              <a:lnSpc>
                <a:spcPct val="100000"/>
              </a:lnSpc>
            </a:pP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-</a:t>
            </a:r>
            <a:r>
              <a:rPr 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 교환 선발 지원 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기간 </a:t>
            </a:r>
            <a:r>
              <a:rPr 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내에 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어학</a:t>
            </a:r>
            <a:r>
              <a:rPr 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성적표를 보유하고 </a:t>
            </a:r>
            <a:r>
              <a:rPr lang="ko-KR" sz="14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있어야하며</a:t>
            </a:r>
            <a:r>
              <a:rPr 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 해당 성적표가 </a:t>
            </a:r>
            <a:r>
              <a:rPr lang="ko-KR" sz="14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해외교</a:t>
            </a:r>
            <a:r>
              <a:rPr 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 지원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 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마감일까지</a:t>
            </a:r>
            <a:r>
              <a:rPr 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 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유효해야 함. 어학 시험의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 종류에 따라 가산점 부여되지 않음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.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 여러 국가의 여러 대학을 지원 시 대학별로 요구되는 어학성적을 모두 구비하여 지원하여야 함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.</a:t>
            </a:r>
          </a:p>
          <a:p>
            <a:pPr algn="l">
              <a:lnSpc>
                <a:spcPct val="100000"/>
              </a:lnSpc>
            </a:pPr>
            <a:endParaRPr lang="en-US" altLang="ko-KR" sz="1400" dirty="0">
              <a:latin typeface="HY견고딕" panose="02030600000101010101" pitchFamily="18" charset="-127"/>
              <a:ea typeface="HY견고딕" panose="02030600000101010101" pitchFamily="18" charset="-127"/>
              <a:cs typeface="+mn-lt"/>
            </a:endParaRPr>
          </a:p>
          <a:p>
            <a:pPr algn="l"/>
            <a:r>
              <a:rPr lang="en-US" altLang="ko-KR" sz="18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3. </a:t>
            </a:r>
            <a:r>
              <a:rPr lang="ko-KR" altLang="en-US" sz="18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파견 대학 배정 방식</a:t>
            </a:r>
            <a:endParaRPr lang="en-US" altLang="ko-KR" sz="1800" dirty="0">
              <a:latin typeface="HY견고딕" panose="02030600000101010101" pitchFamily="18" charset="-127"/>
              <a:ea typeface="HY견고딕" panose="02030600000101010101" pitchFamily="18" charset="-127"/>
              <a:cs typeface="+mn-lt"/>
            </a:endParaRPr>
          </a:p>
          <a:p>
            <a:pPr algn="l"/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- 100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점 만점 총점 기준으로 최종 평가 점수 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1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등부터 배정</a:t>
            </a:r>
            <a:endParaRPr lang="en-US" altLang="ko-KR" sz="1400" dirty="0">
              <a:latin typeface="HY견고딕" panose="02030600000101010101" pitchFamily="18" charset="-127"/>
              <a:ea typeface="HY견고딕" panose="02030600000101010101" pitchFamily="18" charset="-127"/>
              <a:cs typeface="+mn-lt"/>
            </a:endParaRPr>
          </a:p>
          <a:p>
            <a:pPr algn="l"/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- 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즉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, 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지원자가 작성한 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1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지망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~10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지망의 대학 중 최종 평가 점수 순으로 최대한 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1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지망으로 배정이 되며 배정하는 과정에서 총점 기준 순위가 후위인 지원자일수록 높은 지망의 대학으로 배정될 가능성이 낮아짐</a:t>
            </a:r>
            <a:endParaRPr lang="en-US" altLang="ko-KR" sz="1400" dirty="0">
              <a:latin typeface="HY견고딕" panose="02030600000101010101" pitchFamily="18" charset="-127"/>
              <a:ea typeface="HY견고딕" panose="02030600000101010101" pitchFamily="18" charset="-127"/>
              <a:cs typeface="+mn-lt"/>
            </a:endParaRPr>
          </a:p>
          <a:p>
            <a:pPr algn="l"/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- 선발 </a:t>
            </a:r>
            <a:r>
              <a:rPr lang="ko-KR" altLang="en-US" sz="1400" dirty="0" err="1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발표후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타순위의 대학으로 </a:t>
            </a:r>
            <a:r>
              <a:rPr lang="ko-KR" altLang="en-US" sz="1400" dirty="0" err="1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재배정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 불가 </a:t>
            </a:r>
          </a:p>
          <a:p>
            <a:pPr algn="l">
              <a:lnSpc>
                <a:spcPct val="100000"/>
              </a:lnSpc>
            </a:pPr>
            <a:endParaRPr lang="en-US" altLang="ko-KR" sz="1400" dirty="0">
              <a:latin typeface="HY견고딕" panose="02030600000101010101" pitchFamily="18" charset="-127"/>
              <a:ea typeface="HY견고딕" panose="02030600000101010101" pitchFamily="18" charset="-127"/>
              <a:cs typeface="KoPubWorld돋움체 Light"/>
            </a:endParaRPr>
          </a:p>
          <a:p>
            <a:pPr algn="l">
              <a:lnSpc>
                <a:spcPct val="100000"/>
              </a:lnSpc>
            </a:pPr>
            <a:endParaRPr lang="en-US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508672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자유형 33"/>
          <p:cNvSpPr/>
          <p:nvPr/>
        </p:nvSpPr>
        <p:spPr>
          <a:xfrm>
            <a:off x="-26042" y="0"/>
            <a:ext cx="371959" cy="3797085"/>
          </a:xfrm>
          <a:custGeom>
            <a:avLst/>
            <a:gdLst>
              <a:gd name="connsiteX0" fmla="*/ 364210 w 371959"/>
              <a:gd name="connsiteY0" fmla="*/ 0 h 3797085"/>
              <a:gd name="connsiteX1" fmla="*/ 0 w 371959"/>
              <a:gd name="connsiteY1" fmla="*/ 0 h 3797085"/>
              <a:gd name="connsiteX2" fmla="*/ 0 w 371959"/>
              <a:gd name="connsiteY2" fmla="*/ 3797085 h 3797085"/>
              <a:gd name="connsiteX3" fmla="*/ 371959 w 371959"/>
              <a:gd name="connsiteY3" fmla="*/ 3719593 h 3797085"/>
              <a:gd name="connsiteX4" fmla="*/ 364210 w 371959"/>
              <a:gd name="connsiteY4" fmla="*/ 0 h 3797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959" h="3797085">
                <a:moveTo>
                  <a:pt x="364210" y="0"/>
                </a:moveTo>
                <a:lnTo>
                  <a:pt x="0" y="0"/>
                </a:lnTo>
                <a:lnTo>
                  <a:pt x="0" y="3797085"/>
                </a:lnTo>
                <a:lnTo>
                  <a:pt x="371959" y="3719593"/>
                </a:lnTo>
                <a:lnTo>
                  <a:pt x="364210" y="0"/>
                </a:lnTo>
                <a:close/>
              </a:path>
            </a:pathLst>
          </a:custGeom>
          <a:solidFill>
            <a:srgbClr val="0A4D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/>
          <p:cNvSpPr txBox="1"/>
          <p:nvPr/>
        </p:nvSpPr>
        <p:spPr>
          <a:xfrm>
            <a:off x="622870" y="377622"/>
            <a:ext cx="4226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>
                <a:solidFill>
                  <a:srgbClr val="0A4D9B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 panose="00000800000000000000" pitchFamily="2" charset="-127"/>
              </a:rPr>
              <a:t>교환학생 관련 질문</a:t>
            </a:r>
          </a:p>
        </p:txBody>
      </p:sp>
      <p:sp>
        <p:nvSpPr>
          <p:cNvPr id="5" name="내용 개체 틀 2"/>
          <p:cNvSpPr txBox="1">
            <a:spLocks/>
          </p:cNvSpPr>
          <p:nvPr/>
        </p:nvSpPr>
        <p:spPr>
          <a:xfrm>
            <a:off x="944255" y="1004509"/>
            <a:ext cx="9995030" cy="540668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ko-KR" altLang="en-US" sz="1800" dirty="0">
              <a:latin typeface="HY견고딕" panose="02030600000101010101" pitchFamily="18" charset="-127"/>
              <a:ea typeface="HY견고딕" panose="02030600000101010101" pitchFamily="18" charset="-127"/>
              <a:cs typeface="+mn-lt"/>
            </a:endParaRPr>
          </a:p>
          <a:p>
            <a:pPr algn="l"/>
            <a:r>
              <a:rPr lang="en-US" sz="18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4. </a:t>
            </a:r>
            <a:r>
              <a:rPr lang="ko-KR" altLang="en-US" sz="18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합격 커트라인</a:t>
            </a:r>
            <a:endParaRPr lang="en-US" sz="1800" dirty="0">
              <a:latin typeface="HY견고딕" panose="02030600000101010101" pitchFamily="18" charset="-127"/>
              <a:ea typeface="HY견고딕" panose="02030600000101010101" pitchFamily="18" charset="-127"/>
              <a:cs typeface="KoPubWorld돋움체 Medium"/>
            </a:endParaRPr>
          </a:p>
          <a:p>
            <a:pPr algn="l">
              <a:lnSpc>
                <a:spcPct val="150000"/>
              </a:lnSpc>
            </a:pPr>
            <a:r>
              <a:rPr 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- 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선발 시 학교성적</a:t>
            </a:r>
            <a:r>
              <a:rPr 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, 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외국어 성적</a:t>
            </a:r>
            <a:r>
              <a:rPr 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, 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학업계획서 등의 점수가 복합적으로 고려되고</a:t>
            </a:r>
            <a:r>
              <a:rPr 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, 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지원자 별로 </a:t>
            </a:r>
            <a:r>
              <a:rPr 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1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지망</a:t>
            </a:r>
            <a:r>
              <a:rPr 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~10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지망으로 기재하는 대학이 다양하여 대학별 경쟁률 또는 합격 커트라인 예상이 어려워 지원자들은 본인의 전공 분야 등을 고려하여 </a:t>
            </a:r>
            <a:r>
              <a:rPr lang="ko-KR" altLang="en-US" sz="1400" u="sng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Medium"/>
              </a:rPr>
              <a:t>소신 있게 지원 바람</a:t>
            </a:r>
            <a:endParaRPr lang="en-US" sz="1400" dirty="0">
              <a:latin typeface="HY견고딕" panose="02030600000101010101" pitchFamily="18" charset="-127"/>
              <a:ea typeface="HY견고딕" panose="02030600000101010101" pitchFamily="18" charset="-127"/>
              <a:cs typeface="+mn-lt"/>
            </a:endParaRPr>
          </a:p>
          <a:p>
            <a:pPr algn="l">
              <a:lnSpc>
                <a:spcPct val="150000"/>
              </a:lnSpc>
            </a:pPr>
            <a:endParaRPr lang="ko-KR" altLang="en-US" sz="1400" u="sng" dirty="0">
              <a:latin typeface="HY견고딕" panose="02030600000101010101" pitchFamily="18" charset="-127"/>
              <a:ea typeface="HY견고딕" panose="02030600000101010101" pitchFamily="18" charset="-127"/>
              <a:cs typeface="KoPubWorld돋움체 Medium"/>
            </a:endParaRPr>
          </a:p>
          <a:p>
            <a:pPr algn="l">
              <a:lnSpc>
                <a:spcPct val="100000"/>
              </a:lnSpc>
            </a:pPr>
            <a:r>
              <a:rPr lang="en-US" altLang="ko-KR" sz="18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5. </a:t>
            </a:r>
            <a:r>
              <a:rPr lang="ko-KR" sz="18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후순위</a:t>
            </a:r>
            <a:endParaRPr lang="en-US" altLang="ko-KR" sz="1800" dirty="0">
              <a:latin typeface="HY견고딕" panose="02030600000101010101" pitchFamily="18" charset="-127"/>
              <a:ea typeface="HY견고딕" panose="02030600000101010101" pitchFamily="18" charset="-127"/>
              <a:cs typeface="+mn-lt"/>
            </a:endParaRPr>
          </a:p>
          <a:p>
            <a:pPr algn="l">
              <a:lnSpc>
                <a:spcPct val="100000"/>
              </a:lnSpc>
            </a:pP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- </a:t>
            </a:r>
            <a:r>
              <a:rPr 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후순위 선발 대상자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(</a:t>
            </a:r>
            <a:r>
              <a:rPr 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교환학생 기 </a:t>
            </a:r>
            <a:r>
              <a:rPr lang="ko-KR" sz="1400" dirty="0" err="1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파견자</a:t>
            </a:r>
            <a:r>
              <a:rPr 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/ </a:t>
            </a:r>
            <a:r>
              <a:rPr 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파견시점에서 </a:t>
            </a:r>
            <a:r>
              <a:rPr lang="ko-KR" sz="1400" dirty="0" err="1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정규학기가</a:t>
            </a:r>
            <a:r>
              <a:rPr 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 아닌 자 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/ 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이전 교환학생 선발 후 포기자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)</a:t>
            </a:r>
            <a:r>
              <a:rPr 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가 아닌 </a:t>
            </a:r>
            <a:endParaRPr lang="en-US" altLang="ko-KR" sz="1400" dirty="0">
              <a:latin typeface="HY견고딕" panose="02030600000101010101" pitchFamily="18" charset="-127"/>
              <a:ea typeface="HY견고딕" panose="02030600000101010101" pitchFamily="18" charset="-127"/>
              <a:cs typeface="+mn-lt"/>
            </a:endParaRPr>
          </a:p>
          <a:p>
            <a:pPr algn="l">
              <a:lnSpc>
                <a:spcPct val="100000"/>
              </a:lnSpc>
            </a:pP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   </a:t>
            </a:r>
            <a:r>
              <a:rPr 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학생들에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대한 파견대학 배정이 모두 끝난 후 남는 자리에 한해서 배정하는 것을 말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함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. </a:t>
            </a:r>
            <a:r>
              <a:rPr 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후순위 선발 대상자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 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간 경쟁 발생</a:t>
            </a:r>
            <a:endParaRPr lang="ko-KR" sz="1400" dirty="0">
              <a:latin typeface="HY견고딕" panose="02030600000101010101" pitchFamily="18" charset="-127"/>
              <a:ea typeface="HY견고딕" panose="02030600000101010101" pitchFamily="18" charset="-127"/>
              <a:cs typeface="+mn-lt"/>
            </a:endParaRPr>
          </a:p>
          <a:p>
            <a:pPr algn="l">
              <a:lnSpc>
                <a:spcPct val="100000"/>
              </a:lnSpc>
            </a:pPr>
            <a:r>
              <a:rPr 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- </a:t>
            </a:r>
            <a:r>
              <a:rPr lang="ko-KR" sz="1400" dirty="0" err="1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파견시점이</a:t>
            </a:r>
            <a:r>
              <a:rPr 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4</a:t>
            </a:r>
            <a:r>
              <a:rPr 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학년 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2</a:t>
            </a:r>
            <a:r>
              <a:rPr 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학기의 경우 후순위 선발대상이 아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님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.</a:t>
            </a:r>
            <a:endParaRPr lang="ko-KR" sz="1400" dirty="0">
              <a:latin typeface="HY견고딕" panose="02030600000101010101" pitchFamily="18" charset="-127"/>
              <a:ea typeface="HY견고딕" panose="02030600000101010101" pitchFamily="18" charset="-127"/>
              <a:cs typeface="+mn-lt"/>
            </a:endParaRPr>
          </a:p>
          <a:p>
            <a:pPr algn="l">
              <a:lnSpc>
                <a:spcPct val="100000"/>
              </a:lnSpc>
            </a:pP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 </a:t>
            </a:r>
            <a:r>
              <a:rPr 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 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(</a:t>
            </a:r>
            <a:r>
              <a:rPr 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파견되는 학기의 정규학기 여부를 추후 확인하는 절차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 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있음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)</a:t>
            </a:r>
            <a:endParaRPr lang="ko-KR" dirty="0">
              <a:latin typeface="HY견고딕" panose="02030600000101010101" pitchFamily="18" charset="-127"/>
              <a:ea typeface="HY견고딕" panose="02030600000101010101" pitchFamily="18" charset="-127"/>
              <a:cs typeface="KoPubWorld돋움체 Medium"/>
            </a:endParaRPr>
          </a:p>
          <a:p>
            <a:pPr algn="l">
              <a:lnSpc>
                <a:spcPct val="150000"/>
              </a:lnSpc>
            </a:pPr>
            <a:endParaRPr lang="ko-KR" altLang="en-US" sz="1400" dirty="0">
              <a:latin typeface="HY견고딕" panose="02030600000101010101" pitchFamily="18" charset="-127"/>
              <a:ea typeface="HY견고딕" panose="02030600000101010101" pitchFamily="18" charset="-127"/>
              <a:cs typeface="KoPubWorld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885676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자유형 33"/>
          <p:cNvSpPr/>
          <p:nvPr/>
        </p:nvSpPr>
        <p:spPr>
          <a:xfrm>
            <a:off x="0" y="0"/>
            <a:ext cx="371959" cy="3797085"/>
          </a:xfrm>
          <a:custGeom>
            <a:avLst/>
            <a:gdLst>
              <a:gd name="connsiteX0" fmla="*/ 364210 w 371959"/>
              <a:gd name="connsiteY0" fmla="*/ 0 h 3797085"/>
              <a:gd name="connsiteX1" fmla="*/ 0 w 371959"/>
              <a:gd name="connsiteY1" fmla="*/ 0 h 3797085"/>
              <a:gd name="connsiteX2" fmla="*/ 0 w 371959"/>
              <a:gd name="connsiteY2" fmla="*/ 3797085 h 3797085"/>
              <a:gd name="connsiteX3" fmla="*/ 371959 w 371959"/>
              <a:gd name="connsiteY3" fmla="*/ 3719593 h 3797085"/>
              <a:gd name="connsiteX4" fmla="*/ 364210 w 371959"/>
              <a:gd name="connsiteY4" fmla="*/ 0 h 3797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959" h="3797085">
                <a:moveTo>
                  <a:pt x="364210" y="0"/>
                </a:moveTo>
                <a:lnTo>
                  <a:pt x="0" y="0"/>
                </a:lnTo>
                <a:lnTo>
                  <a:pt x="0" y="3797085"/>
                </a:lnTo>
                <a:lnTo>
                  <a:pt x="371959" y="3719593"/>
                </a:lnTo>
                <a:lnTo>
                  <a:pt x="364210" y="0"/>
                </a:lnTo>
                <a:close/>
              </a:path>
            </a:pathLst>
          </a:custGeom>
          <a:solidFill>
            <a:srgbClr val="0A4D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/>
          <p:cNvSpPr txBox="1"/>
          <p:nvPr/>
        </p:nvSpPr>
        <p:spPr>
          <a:xfrm>
            <a:off x="680744" y="342897"/>
            <a:ext cx="4562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>
                <a:solidFill>
                  <a:srgbClr val="0A4D9B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 panose="00000800000000000000" pitchFamily="2" charset="-127"/>
              </a:rPr>
              <a:t>교환학생 관련 질문</a:t>
            </a:r>
          </a:p>
        </p:txBody>
      </p:sp>
      <p:sp>
        <p:nvSpPr>
          <p:cNvPr id="5" name="내용 개체 틀 2"/>
          <p:cNvSpPr txBox="1">
            <a:spLocks/>
          </p:cNvSpPr>
          <p:nvPr/>
        </p:nvSpPr>
        <p:spPr>
          <a:xfrm>
            <a:off x="959235" y="1268932"/>
            <a:ext cx="9995030" cy="505630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US" altLang="ko-KR" sz="18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7. </a:t>
            </a:r>
            <a:r>
              <a:rPr lang="en-US" altLang="ko-KR" sz="18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재학</a:t>
            </a:r>
            <a:r>
              <a:rPr lang="en-US" altLang="ko-KR" sz="18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 </a:t>
            </a:r>
            <a:r>
              <a:rPr lang="en-US" altLang="ko-KR" sz="18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연한</a:t>
            </a:r>
            <a:endParaRPr lang="en-US" altLang="ko-KR" sz="1800" dirty="0">
              <a:latin typeface="HY견고딕" panose="02030600000101010101" pitchFamily="18" charset="-127"/>
              <a:ea typeface="HY견고딕" panose="02030600000101010101" pitchFamily="18" charset="-127"/>
              <a:cs typeface="KoPubWorld돋움체 Light" panose="00000300000000000000" pitchFamily="2" charset="-127"/>
            </a:endParaRPr>
          </a:p>
          <a:p>
            <a:pPr algn="l">
              <a:lnSpc>
                <a:spcPct val="100000"/>
              </a:lnSpc>
            </a:pP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- 학부 재학 연한 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12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학기의 경우 등록하여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(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등록금 납부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)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 재학생 신분을 유지한 최대 학기 수를 지칭하며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,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 휴학 학기는 포함되지 않음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.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 유예를 한 학기는 휴학이 아닌 재학생 신분이 유지되기 </a:t>
            </a:r>
            <a:r>
              <a:rPr lang="ko-KR" altLang="en-US" sz="1400" dirty="0" err="1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떄문에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 재학 학기 수에 포함됨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.</a:t>
            </a:r>
            <a:endParaRPr lang="ko-KR" altLang="en-US" sz="1400" dirty="0">
              <a:latin typeface="HY견고딕" panose="02030600000101010101" pitchFamily="18" charset="-127"/>
              <a:ea typeface="HY견고딕" panose="02030600000101010101" pitchFamily="18" charset="-127"/>
              <a:cs typeface="+mn-lt"/>
            </a:endParaRPr>
          </a:p>
          <a:p>
            <a:pPr algn="l">
              <a:lnSpc>
                <a:spcPct val="100000"/>
              </a:lnSpc>
            </a:pP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- 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예를 들어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, 2026-1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학기 현재 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10학기 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재학 중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인 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학생이 지원할 경우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,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2026-2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학기에 휴학을 하고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2027-1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학기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(11학기)에 1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개 학기 간 파견 가능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. 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파견 종료 후 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12학기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인 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2027-2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학기 중에 학점이전 완료 후 졸업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.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 </a:t>
            </a:r>
            <a:endParaRPr lang="en-US" altLang="ko-KR" sz="1400" dirty="0">
              <a:latin typeface="HY견고딕" panose="02030600000101010101" pitchFamily="18" charset="-127"/>
              <a:ea typeface="HY견고딕" panose="02030600000101010101" pitchFamily="18" charset="-127"/>
              <a:cs typeface="+mn-lt"/>
            </a:endParaRPr>
          </a:p>
          <a:p>
            <a:pPr algn="l">
              <a:lnSpc>
                <a:spcPct val="100000"/>
              </a:lnSpc>
            </a:pPr>
            <a:endParaRPr lang="en-US" altLang="ko-KR" sz="1400" dirty="0">
              <a:latin typeface="HY견고딕" panose="02030600000101010101" pitchFamily="18" charset="-127"/>
              <a:ea typeface="HY견고딕" panose="02030600000101010101" pitchFamily="18" charset="-127"/>
              <a:cs typeface="KoPubWorld돋움체 Light"/>
            </a:endParaRPr>
          </a:p>
          <a:p>
            <a:pPr algn="l">
              <a:lnSpc>
                <a:spcPct val="100000"/>
              </a:lnSpc>
            </a:pPr>
            <a:r>
              <a:rPr lang="en-US" altLang="ko-KR" sz="18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8. </a:t>
            </a:r>
            <a:r>
              <a:rPr lang="en-US" altLang="ko-KR" sz="18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편입</a:t>
            </a:r>
            <a:r>
              <a:rPr lang="ko-KR" altLang="en-US" sz="18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생</a:t>
            </a:r>
            <a:endParaRPr lang="en-US" altLang="ko-KR" sz="1800" dirty="0">
              <a:latin typeface="HY견고딕" panose="02030600000101010101" pitchFamily="18" charset="-127"/>
              <a:ea typeface="HY견고딕" panose="02030600000101010101" pitchFamily="18" charset="-127"/>
              <a:cs typeface="KoPubWorld돋움체 Light"/>
            </a:endParaRPr>
          </a:p>
          <a:p>
            <a:pPr algn="l">
              <a:lnSpc>
                <a:spcPct val="100000"/>
              </a:lnSpc>
            </a:pP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- 본교 재학 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2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학기 이상인 학생들과 동일하게 지원 가능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.</a:t>
            </a:r>
          </a:p>
          <a:p>
            <a:pPr algn="l">
              <a:lnSpc>
                <a:spcPct val="100000"/>
              </a:lnSpc>
            </a:pPr>
            <a:endParaRPr lang="en-US" altLang="ko-KR" sz="1400" dirty="0">
              <a:latin typeface="HY견고딕" panose="02030600000101010101" pitchFamily="18" charset="-127"/>
              <a:ea typeface="HY견고딕" panose="02030600000101010101" pitchFamily="18" charset="-127"/>
              <a:cs typeface="KoPubWorld돋움체 Light"/>
            </a:endParaRPr>
          </a:p>
          <a:p>
            <a:pPr algn="l">
              <a:lnSpc>
                <a:spcPct val="100000"/>
              </a:lnSpc>
            </a:pPr>
            <a:r>
              <a:rPr lang="en-US" altLang="ko-KR" sz="18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9. </a:t>
            </a:r>
            <a:r>
              <a:rPr lang="en-US" altLang="ko-KR" sz="18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등록금</a:t>
            </a:r>
            <a:r>
              <a:rPr lang="en-US" altLang="ko-KR" sz="18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 : </a:t>
            </a:r>
            <a:r>
              <a:rPr lang="en-US" altLang="ko-KR" sz="18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본교</a:t>
            </a:r>
            <a:r>
              <a:rPr lang="en-US" altLang="ko-KR" sz="18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 </a:t>
            </a:r>
            <a:r>
              <a:rPr lang="en-US" altLang="ko-KR" sz="18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재학생으로</a:t>
            </a:r>
            <a:r>
              <a:rPr lang="en-US" altLang="ko-KR" sz="18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 </a:t>
            </a:r>
            <a:r>
              <a:rPr lang="en-US" altLang="ko-KR" sz="18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등록금</a:t>
            </a:r>
            <a:r>
              <a:rPr lang="en-US" altLang="ko-KR" sz="18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 </a:t>
            </a:r>
            <a:r>
              <a:rPr lang="en-US" altLang="ko-KR" sz="18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납부</a:t>
            </a:r>
            <a:r>
              <a:rPr lang="en-US" altLang="ko-KR" sz="18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 </a:t>
            </a:r>
            <a:r>
              <a:rPr lang="en-US" altLang="ko-KR" sz="1800" dirty="0" err="1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필수</a:t>
            </a:r>
            <a:endParaRPr lang="en-US" altLang="ko-KR" sz="1800" dirty="0">
              <a:latin typeface="HY견고딕" panose="02030600000101010101" pitchFamily="18" charset="-127"/>
              <a:ea typeface="HY견고딕" panose="02030600000101010101" pitchFamily="18" charset="-127"/>
              <a:cs typeface="KoPubWorld돋움체 Light"/>
            </a:endParaRPr>
          </a:p>
          <a:p>
            <a:pPr algn="l">
              <a:lnSpc>
                <a:spcPct val="100000"/>
              </a:lnSpc>
            </a:pP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KoPubWorld돋움체 Light"/>
              </a:rPr>
              <a:t>- </a:t>
            </a:r>
            <a:r>
              <a:rPr lang="ko-KR" altLang="en-US" sz="1400" dirty="0" err="1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시립대학교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 </a:t>
            </a:r>
            <a:r>
              <a:rPr lang="ko-KR" altLang="en-US" sz="1400" dirty="0" err="1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학사공지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 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&gt;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 등록금 납부 안내 </a:t>
            </a:r>
            <a:r>
              <a:rPr lang="ko-KR" altLang="en-US" sz="1400" dirty="0" err="1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공지글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 참고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.</a:t>
            </a:r>
            <a:endParaRPr lang="ko-KR" altLang="en-US" sz="1400" dirty="0">
              <a:latin typeface="HY견고딕" panose="02030600000101010101" pitchFamily="18" charset="-127"/>
              <a:ea typeface="HY견고딕" panose="02030600000101010101" pitchFamily="18" charset="-127"/>
              <a:cs typeface="+mn-lt"/>
            </a:endParaRPr>
          </a:p>
          <a:p>
            <a:pPr algn="l">
              <a:lnSpc>
                <a:spcPct val="100000"/>
              </a:lnSpc>
            </a:pP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- 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정규학기 학생들은 기존 등록금 납부 기간과 동일, 수업연한초과자의 경우에는 별도의 등록금 납부 기간이 있음 </a:t>
            </a:r>
            <a:endParaRPr lang="en-US" altLang="ko-KR" sz="1400" dirty="0">
              <a:latin typeface="HY견고딕" panose="02030600000101010101" pitchFamily="18" charset="-127"/>
              <a:ea typeface="HY견고딕" panose="02030600000101010101" pitchFamily="18" charset="-127"/>
              <a:cs typeface="+mn-lt"/>
            </a:endParaRPr>
          </a:p>
          <a:p>
            <a:pPr algn="l">
              <a:lnSpc>
                <a:spcPct val="100000"/>
              </a:lnSpc>
            </a:pP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  <a:cs typeface="+mn-lt"/>
              </a:rPr>
              <a:t> </a:t>
            </a:r>
            <a:endParaRPr lang="en-US" altLang="ko-KR" sz="1400" dirty="0">
              <a:latin typeface="HY견고딕" panose="02030600000101010101" pitchFamily="18" charset="-127"/>
              <a:ea typeface="HY견고딕" panose="02030600000101010101" pitchFamily="18" charset="-127"/>
              <a:cs typeface="+mn-lt"/>
            </a:endParaRPr>
          </a:p>
          <a:p>
            <a:pPr algn="l">
              <a:lnSpc>
                <a:spcPct val="100000"/>
              </a:lnSpc>
            </a:pPr>
            <a:endParaRPr lang="en-US" altLang="ko-KR" sz="1400" dirty="0">
              <a:latin typeface="HY견고딕" panose="02030600000101010101" pitchFamily="18" charset="-127"/>
              <a:ea typeface="HY견고딕" panose="02030600000101010101" pitchFamily="18" charset="-127"/>
              <a:cs typeface="KoPubWorld돋움체 Light"/>
            </a:endParaRPr>
          </a:p>
          <a:p>
            <a:pPr algn="l">
              <a:lnSpc>
                <a:spcPct val="100000"/>
              </a:lnSpc>
            </a:pPr>
            <a:endParaRPr lang="en-US" altLang="ko-KR" sz="1400" dirty="0">
              <a:latin typeface="HY견고딕" panose="02030600000101010101" pitchFamily="18" charset="-127"/>
              <a:ea typeface="HY견고딕" panose="02030600000101010101" pitchFamily="18" charset="-127"/>
              <a:cs typeface="KoPubWorld돋움체 Light"/>
            </a:endParaRPr>
          </a:p>
          <a:p>
            <a:pPr algn="l">
              <a:lnSpc>
                <a:spcPct val="100000"/>
              </a:lnSpc>
            </a:pPr>
            <a:endParaRPr lang="en-US" altLang="ko-KR" sz="1400" dirty="0">
              <a:latin typeface="HY견고딕" panose="02030600000101010101" pitchFamily="18" charset="-127"/>
              <a:ea typeface="HY견고딕" panose="02030600000101010101" pitchFamily="18" charset="-127"/>
              <a:cs typeface="KoPubWorld돋움체 Light"/>
            </a:endParaRPr>
          </a:p>
          <a:p>
            <a:pPr algn="l">
              <a:lnSpc>
                <a:spcPct val="100000"/>
              </a:lnSpc>
            </a:pPr>
            <a:endParaRPr lang="ko-KR" altLang="en-US" sz="1400" dirty="0">
              <a:latin typeface="HY견고딕" panose="02030600000101010101" pitchFamily="18" charset="-127"/>
              <a:ea typeface="HY견고딕" panose="02030600000101010101" pitchFamily="18" charset="-127"/>
              <a:cs typeface="KoPubWorld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286020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>
            <a:extLst>
              <a:ext uri="{FF2B5EF4-FFF2-40B4-BE49-F238E27FC236}">
                <a16:creationId xmlns:a16="http://schemas.microsoft.com/office/drawing/2014/main" id="{532FA798-D4F8-4D32-8BA9-4B45F2D655C9}"/>
              </a:ext>
            </a:extLst>
          </p:cNvPr>
          <p:cNvSpPr/>
          <p:nvPr/>
        </p:nvSpPr>
        <p:spPr>
          <a:xfrm>
            <a:off x="1305067" y="4429949"/>
            <a:ext cx="1525587" cy="8874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28600" indent="-228600" algn="ctr">
              <a:buFontTx/>
              <a:buAutoNum type="arabicPeriod"/>
              <a:defRPr/>
            </a:pPr>
            <a:r>
              <a:rPr lang="ko-KR" altLang="en-US" sz="1200" b="1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노미네이션</a:t>
            </a:r>
            <a:endParaRPr lang="en-US" altLang="ko-KR" sz="1200" b="1">
              <a:solidFill>
                <a:srgbClr val="FF0000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defRPr/>
            </a:pPr>
            <a:r>
              <a:rPr lang="ko-KR" altLang="en-US" sz="1200" b="1">
                <a:solidFill>
                  <a:srgbClr val="123492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파견 대학으로  </a:t>
            </a:r>
            <a:endParaRPr lang="en-US" altLang="ko-KR" sz="1200" b="1">
              <a:solidFill>
                <a:srgbClr val="123492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defRPr/>
            </a:pPr>
            <a:r>
              <a:rPr lang="en-US" altLang="ko-KR" sz="1200" b="1">
                <a:solidFill>
                  <a:srgbClr val="123492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1200" b="1">
                <a:solidFill>
                  <a:srgbClr val="123492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선발된 학생 알림</a:t>
            </a:r>
            <a:endParaRPr lang="en-US" altLang="ko-KR" sz="1200" b="1">
              <a:solidFill>
                <a:srgbClr val="123492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defRPr/>
            </a:pPr>
            <a:r>
              <a:rPr lang="en-US" altLang="ko-KR" sz="1200" b="1">
                <a:solidFill>
                  <a:srgbClr val="123492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(</a:t>
            </a:r>
            <a:r>
              <a:rPr lang="ko-KR" altLang="en-US" sz="1200" b="1">
                <a:solidFill>
                  <a:srgbClr val="123492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학교별 상이</a:t>
            </a:r>
            <a:r>
              <a:rPr lang="en-US" altLang="ko-KR" sz="1200" b="1">
                <a:solidFill>
                  <a:srgbClr val="123492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endParaRPr lang="ko-KR" altLang="en-US" sz="1200" b="1">
              <a:solidFill>
                <a:srgbClr val="123492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pic>
        <p:nvPicPr>
          <p:cNvPr id="9219" name="그림 3">
            <a:extLst>
              <a:ext uri="{FF2B5EF4-FFF2-40B4-BE49-F238E27FC236}">
                <a16:creationId xmlns:a16="http://schemas.microsoft.com/office/drawing/2014/main" id="{2DB00E45-8A53-4E4F-80F7-A591B4F983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2739" y="188913"/>
            <a:ext cx="2700337" cy="53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286A3FA5-2CC8-434C-BC93-CCF880B9F0E4}"/>
              </a:ext>
            </a:extLst>
          </p:cNvPr>
          <p:cNvSpPr/>
          <p:nvPr/>
        </p:nvSpPr>
        <p:spPr>
          <a:xfrm>
            <a:off x="493853" y="5965061"/>
            <a:ext cx="9144000" cy="476250"/>
          </a:xfrm>
          <a:prstGeom prst="rect">
            <a:avLst/>
          </a:prstGeom>
          <a:solidFill>
            <a:srgbClr val="12349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772833F4-B3D3-42BA-B295-E897F9F9F6EE}"/>
              </a:ext>
            </a:extLst>
          </p:cNvPr>
          <p:cNvSpPr/>
          <p:nvPr/>
        </p:nvSpPr>
        <p:spPr>
          <a:xfrm>
            <a:off x="681178" y="348487"/>
            <a:ext cx="4302200" cy="561975"/>
          </a:xfrm>
          <a:prstGeom prst="rect">
            <a:avLst/>
          </a:prstGeom>
          <a:solidFill>
            <a:srgbClr val="00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32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파견 전 절차 </a:t>
            </a:r>
            <a:r>
              <a:rPr lang="ko-KR" altLang="en-US" sz="3200" b="1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로드맵</a:t>
            </a:r>
            <a:endParaRPr lang="ko-KR" altLang="en-US" sz="3200" b="1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F241F627-C5AD-4585-89C6-724CD2CAF68E}"/>
              </a:ext>
            </a:extLst>
          </p:cNvPr>
          <p:cNvSpPr/>
          <p:nvPr/>
        </p:nvSpPr>
        <p:spPr>
          <a:xfrm>
            <a:off x="517667" y="1716911"/>
            <a:ext cx="561975" cy="4032250"/>
          </a:xfrm>
          <a:prstGeom prst="rect">
            <a:avLst/>
          </a:prstGeom>
          <a:solidFill>
            <a:srgbClr val="00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" name="순서도: 추출 5">
            <a:extLst>
              <a:ext uri="{FF2B5EF4-FFF2-40B4-BE49-F238E27FC236}">
                <a16:creationId xmlns:a16="http://schemas.microsoft.com/office/drawing/2014/main" id="{B836000B-4BCE-4C31-9669-DD0B2085AECB}"/>
              </a:ext>
            </a:extLst>
          </p:cNvPr>
          <p:cNvSpPr/>
          <p:nvPr/>
        </p:nvSpPr>
        <p:spPr>
          <a:xfrm rot="5400000">
            <a:off x="863741" y="2483674"/>
            <a:ext cx="649288" cy="265113"/>
          </a:xfrm>
          <a:prstGeom prst="flowChartExtract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5" name="순서도: 추출 24">
            <a:extLst>
              <a:ext uri="{FF2B5EF4-FFF2-40B4-BE49-F238E27FC236}">
                <a16:creationId xmlns:a16="http://schemas.microsoft.com/office/drawing/2014/main" id="{A3A020B6-8CD1-4548-8A3D-5579B58BBF91}"/>
              </a:ext>
            </a:extLst>
          </p:cNvPr>
          <p:cNvSpPr/>
          <p:nvPr/>
        </p:nvSpPr>
        <p:spPr>
          <a:xfrm rot="5400000">
            <a:off x="876441" y="4728399"/>
            <a:ext cx="647700" cy="241300"/>
          </a:xfrm>
          <a:prstGeom prst="flowChartExtract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475F4EED-CC49-48EB-BCFD-192D6535CB7B}"/>
              </a:ext>
            </a:extLst>
          </p:cNvPr>
          <p:cNvSpPr/>
          <p:nvPr/>
        </p:nvSpPr>
        <p:spPr>
          <a:xfrm>
            <a:off x="517666" y="3364736"/>
            <a:ext cx="2316162" cy="64293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>
              <a:defRPr/>
            </a:pPr>
            <a:r>
              <a:rPr lang="en-US" altLang="ko-KR" sz="2000" b="1" dirty="0">
                <a:ea typeface="맑은 고딕"/>
              </a:rPr>
              <a:t>8</a:t>
            </a:r>
            <a:r>
              <a:rPr lang="ko-KR" altLang="en-US" sz="2000" b="1">
                <a:ea typeface="맑은 고딕"/>
              </a:rPr>
              <a:t>월</a:t>
            </a:r>
            <a:r>
              <a:rPr lang="en-US" altLang="ko-KR" sz="2000" b="1" dirty="0">
                <a:ea typeface="맑은 고딕"/>
              </a:rPr>
              <a:t> – 10</a:t>
            </a:r>
            <a:r>
              <a:rPr lang="ko-KR" altLang="en-US" sz="2000" b="1">
                <a:ea typeface="맑은 고딕"/>
              </a:rPr>
              <a:t>월</a:t>
            </a:r>
            <a:endParaRPr lang="ko-KR" altLang="en-US" sz="2000" b="1" dirty="0">
              <a:ea typeface="맑은 고딕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D7554E06-430D-423D-93CA-590911F11BD0}"/>
              </a:ext>
            </a:extLst>
          </p:cNvPr>
          <p:cNvSpPr/>
          <p:nvPr/>
        </p:nvSpPr>
        <p:spPr>
          <a:xfrm>
            <a:off x="2833828" y="3372674"/>
            <a:ext cx="2362200" cy="62071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>
              <a:defRPr/>
            </a:pPr>
            <a:r>
              <a:rPr lang="en-US" altLang="ko-KR" sz="2000" b="1" dirty="0">
                <a:ea typeface="맑은 고딕"/>
              </a:rPr>
              <a:t> </a:t>
            </a:r>
            <a:r>
              <a:rPr lang="en-US" altLang="ko-KR" sz="2000" b="1">
                <a:ea typeface="맑은 고딕"/>
              </a:rPr>
              <a:t> 9</a:t>
            </a:r>
            <a:r>
              <a:rPr lang="ko-KR" altLang="en-US" sz="2000" b="1">
                <a:ea typeface="맑은 고딕"/>
              </a:rPr>
              <a:t>월 </a:t>
            </a:r>
            <a:r>
              <a:rPr lang="en-US" altLang="ko-KR" sz="2000" b="1">
                <a:ea typeface="맑은 고딕"/>
              </a:rPr>
              <a:t>– 10</a:t>
            </a:r>
            <a:r>
              <a:rPr lang="ko-KR" altLang="en-US" sz="2000" b="1">
                <a:ea typeface="맑은 고딕"/>
              </a:rPr>
              <a:t>월</a:t>
            </a:r>
            <a:endParaRPr lang="ko-KR" altLang="en-US" sz="2000" b="1" dirty="0">
              <a:ea typeface="맑은 고딕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13BED2EB-EEC5-4EAC-B67C-CD62BC5C5DC0}"/>
              </a:ext>
            </a:extLst>
          </p:cNvPr>
          <p:cNvSpPr/>
          <p:nvPr/>
        </p:nvSpPr>
        <p:spPr>
          <a:xfrm>
            <a:off x="5196028" y="3372674"/>
            <a:ext cx="2247900" cy="62071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>
              <a:defRPr/>
            </a:pPr>
            <a:r>
              <a:rPr lang="en-US" altLang="ko-KR" sz="2000" b="1">
                <a:ea typeface="맑은 고딕"/>
              </a:rPr>
              <a:t>10</a:t>
            </a:r>
            <a:r>
              <a:rPr lang="ko-KR" altLang="en-US" sz="2000" b="1">
                <a:ea typeface="맑은 고딕"/>
              </a:rPr>
              <a:t>월 - </a:t>
            </a:r>
            <a:r>
              <a:rPr lang="en-US" altLang="ko-KR" sz="2000" b="1">
                <a:ea typeface="맑은 고딕"/>
              </a:rPr>
              <a:t>11</a:t>
            </a:r>
            <a:r>
              <a:rPr lang="ko-KR" altLang="en-US" sz="2000" b="1">
                <a:ea typeface="맑은 고딕"/>
              </a:rPr>
              <a:t>월</a:t>
            </a:r>
            <a:endParaRPr lang="ko-KR" altLang="en-US" sz="2000" b="1" dirty="0">
              <a:ea typeface="맑은 고딕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5AB0B67C-6E36-4631-8049-2B10EBAC26AF}"/>
              </a:ext>
            </a:extLst>
          </p:cNvPr>
          <p:cNvSpPr/>
          <p:nvPr/>
        </p:nvSpPr>
        <p:spPr>
          <a:xfrm>
            <a:off x="7442342" y="3372674"/>
            <a:ext cx="2160587" cy="62071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>
              <a:defRPr/>
            </a:pPr>
            <a:r>
              <a:rPr lang="en-US" altLang="ko-KR" sz="2000" b="1" dirty="0">
                <a:ea typeface="맑은 고딕"/>
              </a:rPr>
              <a:t>1</a:t>
            </a:r>
            <a:r>
              <a:rPr lang="ko-KR" altLang="en-US" sz="2000" b="1">
                <a:ea typeface="맑은 고딕"/>
              </a:rPr>
              <a:t>월 </a:t>
            </a:r>
            <a:r>
              <a:rPr lang="en-US" altLang="ko-KR" sz="2000" b="1" dirty="0">
                <a:ea typeface="맑은 고딕"/>
              </a:rPr>
              <a:t>~</a:t>
            </a:r>
            <a:endParaRPr lang="ko-KR" altLang="en-US" sz="2000" b="1">
              <a:ea typeface="맑은 고딕"/>
            </a:endParaRPr>
          </a:p>
        </p:txBody>
      </p:sp>
      <p:sp>
        <p:nvSpPr>
          <p:cNvPr id="9229" name="TextBox 7">
            <a:extLst>
              <a:ext uri="{FF2B5EF4-FFF2-40B4-BE49-F238E27FC236}">
                <a16:creationId xmlns:a16="http://schemas.microsoft.com/office/drawing/2014/main" id="{1E1456B4-356C-47AE-BFC4-2FE774E23B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092" y="2004249"/>
            <a:ext cx="3460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9pPr>
          </a:lstStyle>
          <a:p>
            <a:r>
              <a:rPr lang="ko-KR" altLang="en-US" sz="2000" b="1">
                <a:solidFill>
                  <a:schemeClr val="bg1"/>
                </a:solidFill>
                <a:latin typeface="함초롬돋움" pitchFamily="50" charset="-127"/>
                <a:ea typeface="함초롬돋움" pitchFamily="50" charset="-127"/>
              </a:rPr>
              <a:t>학</a:t>
            </a:r>
            <a:endParaRPr lang="en-US" altLang="ko-KR" sz="2000" b="1">
              <a:solidFill>
                <a:schemeClr val="bg1"/>
              </a:solidFill>
              <a:latin typeface="함초롬돋움" pitchFamily="50" charset="-127"/>
              <a:ea typeface="함초롬돋움" pitchFamily="50" charset="-127"/>
            </a:endParaRPr>
          </a:p>
          <a:p>
            <a:endParaRPr lang="en-US" altLang="ko-KR" sz="2000" b="1">
              <a:solidFill>
                <a:schemeClr val="bg1"/>
              </a:solidFill>
              <a:latin typeface="함초롬돋움" pitchFamily="50" charset="-127"/>
              <a:ea typeface="함초롬돋움" pitchFamily="50" charset="-127"/>
            </a:endParaRPr>
          </a:p>
          <a:p>
            <a:r>
              <a:rPr lang="ko-KR" altLang="en-US" sz="2000" b="1">
                <a:solidFill>
                  <a:schemeClr val="bg1"/>
                </a:solidFill>
                <a:latin typeface="함초롬돋움" pitchFamily="50" charset="-127"/>
                <a:ea typeface="함초롬돋움" pitchFamily="50" charset="-127"/>
              </a:rPr>
              <a:t>생</a:t>
            </a:r>
          </a:p>
        </p:txBody>
      </p:sp>
      <p:sp>
        <p:nvSpPr>
          <p:cNvPr id="9230" name="TextBox 8">
            <a:extLst>
              <a:ext uri="{FF2B5EF4-FFF2-40B4-BE49-F238E27FC236}">
                <a16:creationId xmlns:a16="http://schemas.microsoft.com/office/drawing/2014/main" id="{A5879574-C194-4BF6-BEC6-912356CCA9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803" y="4067999"/>
            <a:ext cx="431800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9pPr>
          </a:lstStyle>
          <a:p>
            <a:r>
              <a:rPr lang="ko-KR" altLang="en-US" sz="2000" b="1" dirty="0" err="1">
                <a:solidFill>
                  <a:schemeClr val="bg1"/>
                </a:solidFill>
                <a:latin typeface="함초롬돋움" pitchFamily="50" charset="-127"/>
                <a:ea typeface="함초롬돋움" pitchFamily="50" charset="-127"/>
              </a:rPr>
              <a:t>국제교류과</a:t>
            </a:r>
            <a:endParaRPr lang="ko-KR" altLang="en-US" sz="2000" b="1" dirty="0">
              <a:solidFill>
                <a:schemeClr val="bg1"/>
              </a:solidFill>
              <a:latin typeface="함초롬돋움" pitchFamily="50" charset="-127"/>
              <a:ea typeface="함초롬돋움" pitchFamily="50" charset="-127"/>
            </a:endParaRPr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1B892337-4134-4E65-A7B3-702C7579C841}"/>
              </a:ext>
            </a:extLst>
          </p:cNvPr>
          <p:cNvCxnSpPr/>
          <p:nvPr/>
        </p:nvCxnSpPr>
        <p:spPr>
          <a:xfrm flipH="1">
            <a:off x="1387616" y="4007675"/>
            <a:ext cx="0" cy="517525"/>
          </a:xfrm>
          <a:prstGeom prst="line">
            <a:avLst/>
          </a:prstGeom>
          <a:ln w="28575">
            <a:solidFill>
              <a:schemeClr val="bg2">
                <a:lumMod val="2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AE902653-67AB-4C9D-B74E-752ED3EE77BF}"/>
              </a:ext>
            </a:extLst>
          </p:cNvPr>
          <p:cNvSpPr/>
          <p:nvPr/>
        </p:nvSpPr>
        <p:spPr>
          <a:xfrm>
            <a:off x="3316428" y="2088387"/>
            <a:ext cx="1512888" cy="84772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2. </a:t>
            </a:r>
            <a:r>
              <a:rPr lang="ko-KR" altLang="en-US" sz="1200" b="1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어플리케이션</a:t>
            </a:r>
            <a:endParaRPr lang="en-US" altLang="ko-KR" sz="1200" b="1">
              <a:solidFill>
                <a:srgbClr val="FF0000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defRPr/>
            </a:pPr>
            <a:r>
              <a:rPr lang="ko-KR" altLang="en-US" sz="1200" b="1">
                <a:solidFill>
                  <a:srgbClr val="123492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서류 작성 및 제출    </a:t>
            </a:r>
            <a:endParaRPr lang="en-US" altLang="ko-KR" sz="1200" b="1">
              <a:solidFill>
                <a:srgbClr val="123492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defRPr/>
            </a:pPr>
            <a:r>
              <a:rPr lang="en-US" altLang="ko-KR" sz="1200" b="1">
                <a:solidFill>
                  <a:srgbClr val="123492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(</a:t>
            </a:r>
            <a:r>
              <a:rPr lang="ko-KR" altLang="en-US" sz="1200" b="1">
                <a:solidFill>
                  <a:srgbClr val="123492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학교별 상이</a:t>
            </a:r>
            <a:r>
              <a:rPr lang="en-US" altLang="ko-KR" sz="1200" b="1">
                <a:solidFill>
                  <a:srgbClr val="123492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endParaRPr lang="ko-KR" altLang="en-US" sz="1200" b="1">
              <a:solidFill>
                <a:srgbClr val="123492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DBBB59E1-639F-486A-B08E-66A3000135F8}"/>
              </a:ext>
            </a:extLst>
          </p:cNvPr>
          <p:cNvCxnSpPr/>
          <p:nvPr/>
        </p:nvCxnSpPr>
        <p:spPr>
          <a:xfrm flipH="1" flipV="1">
            <a:off x="3381516" y="2842449"/>
            <a:ext cx="6350" cy="533400"/>
          </a:xfrm>
          <a:prstGeom prst="line">
            <a:avLst/>
          </a:prstGeom>
          <a:ln w="28575">
            <a:solidFill>
              <a:schemeClr val="bg2">
                <a:lumMod val="2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CDD8228D-945D-4FC4-9ABA-024712E12AE8}"/>
              </a:ext>
            </a:extLst>
          </p:cNvPr>
          <p:cNvSpPr/>
          <p:nvPr/>
        </p:nvSpPr>
        <p:spPr>
          <a:xfrm>
            <a:off x="5592171" y="2115374"/>
            <a:ext cx="1899749" cy="81670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>
              <a:defRPr/>
            </a:pPr>
            <a:r>
              <a:rPr lang="en-US" altLang="ko-KR" sz="12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/>
                <a:cs typeface="함초롬돋움" panose="020B0604000101010101" pitchFamily="50" charset="-127"/>
              </a:rPr>
              <a:t>3. </a:t>
            </a:r>
            <a:r>
              <a:rPr lang="ko-KR" altLang="en-US" sz="12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/>
                <a:cs typeface="함초롬돋움" panose="020B0604000101010101" pitchFamily="50" charset="-127"/>
              </a:rPr>
              <a:t>입학허가서 수령</a:t>
            </a:r>
            <a:r>
              <a:rPr lang="en-US" altLang="ko-KR" sz="12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/>
                <a:cs typeface="함초롬돋움" panose="020B0604000101010101" pitchFamily="50" charset="-127"/>
              </a:rPr>
              <a:t> </a:t>
            </a:r>
            <a:r>
              <a:rPr lang="ko-KR" altLang="en-US" sz="12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/>
                <a:cs typeface="함초롬돋움" panose="020B0604000101010101" pitchFamily="50" charset="-127"/>
              </a:rPr>
              <a:t>및 </a:t>
            </a:r>
            <a:endParaRPr lang="en-US" altLang="ko-KR" sz="1200" b="1" dirty="0">
              <a:solidFill>
                <a:srgbClr val="FF0000"/>
              </a:solidFill>
              <a:latin typeface="함초롬돋움" panose="020B0604000101010101" pitchFamily="50" charset="-127"/>
              <a:ea typeface="함초롬돋움"/>
              <a:cs typeface="함초롬돋움" panose="020B0604000101010101" pitchFamily="50" charset="-127"/>
            </a:endParaRPr>
          </a:p>
          <a:p>
            <a:pPr>
              <a:defRPr/>
            </a:pPr>
            <a:r>
              <a:rPr lang="en-US" altLang="ko-KR" sz="12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/>
                <a:cs typeface="함초롬돋움" panose="020B0604000101010101" pitchFamily="50" charset="-127"/>
              </a:rPr>
              <a:t>    </a:t>
            </a:r>
            <a:r>
              <a:rPr lang="ko-KR" altLang="en-US" sz="12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/>
                <a:cs typeface="함초롬돋움" panose="020B0604000101010101" pitchFamily="50" charset="-127"/>
              </a:rPr>
              <a:t>비자 발급 </a:t>
            </a:r>
            <a:endParaRPr lang="en-US" altLang="ko-KR" sz="1200" b="1" dirty="0">
              <a:solidFill>
                <a:srgbClr val="FF0000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defRPr/>
            </a:pPr>
            <a:r>
              <a:rPr lang="ko-KR" altLang="en-US" sz="1200" b="1" dirty="0">
                <a:solidFill>
                  <a:srgbClr val="123492"/>
                </a:solidFill>
                <a:latin typeface="함초롬돋움" panose="020B0604000101010101" pitchFamily="50" charset="-127"/>
                <a:ea typeface="함초롬돋움"/>
                <a:cs typeface="함초롬돋움" panose="020B0604000101010101" pitchFamily="50" charset="-127"/>
              </a:rPr>
              <a:t>  개별적으로 비자  </a:t>
            </a:r>
            <a:endParaRPr lang="en-US" altLang="ko-KR" sz="1200" b="1" dirty="0">
              <a:solidFill>
                <a:srgbClr val="123492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defRPr/>
            </a:pPr>
            <a:r>
              <a:rPr lang="en-US" altLang="ko-KR" sz="1200" b="1" dirty="0">
                <a:solidFill>
                  <a:srgbClr val="123492"/>
                </a:solidFill>
                <a:latin typeface="함초롬돋움" panose="020B0604000101010101" pitchFamily="50" charset="-127"/>
                <a:ea typeface="함초롬돋움"/>
                <a:cs typeface="함초롬돋움" panose="020B0604000101010101" pitchFamily="50" charset="-127"/>
              </a:rPr>
              <a:t>  </a:t>
            </a:r>
            <a:r>
              <a:rPr lang="ko-KR" altLang="en-US" sz="1200" b="1" dirty="0">
                <a:solidFill>
                  <a:srgbClr val="123492"/>
                </a:solidFill>
                <a:latin typeface="함초롬돋움" panose="020B0604000101010101" pitchFamily="50" charset="-127"/>
                <a:ea typeface="함초롬돋움"/>
                <a:cs typeface="함초롬돋움" panose="020B0604000101010101" pitchFamily="50" charset="-127"/>
              </a:rPr>
              <a:t>발급 진행</a:t>
            </a:r>
          </a:p>
        </p:txBody>
      </p:sp>
      <p:cxnSp>
        <p:nvCxnSpPr>
          <p:cNvPr id="47" name="직선 연결선 46">
            <a:extLst>
              <a:ext uri="{FF2B5EF4-FFF2-40B4-BE49-F238E27FC236}">
                <a16:creationId xmlns:a16="http://schemas.microsoft.com/office/drawing/2014/main" id="{6DD46028-501B-4116-8008-AB7228A9F20E}"/>
              </a:ext>
            </a:extLst>
          </p:cNvPr>
          <p:cNvCxnSpPr/>
          <p:nvPr/>
        </p:nvCxnSpPr>
        <p:spPr>
          <a:xfrm flipH="1" flipV="1">
            <a:off x="5638941" y="2851974"/>
            <a:ext cx="4762" cy="533400"/>
          </a:xfrm>
          <a:prstGeom prst="line">
            <a:avLst/>
          </a:prstGeom>
          <a:ln w="28575">
            <a:solidFill>
              <a:schemeClr val="bg2">
                <a:lumMod val="2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직사각형 51">
            <a:extLst>
              <a:ext uri="{FF2B5EF4-FFF2-40B4-BE49-F238E27FC236}">
                <a16:creationId xmlns:a16="http://schemas.microsoft.com/office/drawing/2014/main" id="{032B8ED9-04A2-4122-884E-86BCEE3CED6D}"/>
              </a:ext>
            </a:extLst>
          </p:cNvPr>
          <p:cNvSpPr/>
          <p:nvPr/>
        </p:nvSpPr>
        <p:spPr>
          <a:xfrm>
            <a:off x="7978916" y="2085212"/>
            <a:ext cx="1511300" cy="84772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5. </a:t>
            </a:r>
            <a:r>
              <a:rPr lang="ko-KR" altLang="en-US" sz="12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파견</a:t>
            </a:r>
            <a:endParaRPr lang="en-US" altLang="ko-KR" sz="1200" b="1" dirty="0">
              <a:solidFill>
                <a:srgbClr val="FF0000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defRPr/>
            </a:pPr>
            <a:r>
              <a:rPr lang="ko-KR" altLang="en-US" sz="1200" b="1" dirty="0">
                <a:solidFill>
                  <a:srgbClr val="123492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학생 개별적 파견</a:t>
            </a:r>
          </a:p>
        </p:txBody>
      </p:sp>
      <p:cxnSp>
        <p:nvCxnSpPr>
          <p:cNvPr id="49" name="직선 연결선 48">
            <a:extLst>
              <a:ext uri="{FF2B5EF4-FFF2-40B4-BE49-F238E27FC236}">
                <a16:creationId xmlns:a16="http://schemas.microsoft.com/office/drawing/2014/main" id="{3C785848-BEE3-435A-8755-5CFE97567BDD}"/>
              </a:ext>
            </a:extLst>
          </p:cNvPr>
          <p:cNvCxnSpPr/>
          <p:nvPr/>
        </p:nvCxnSpPr>
        <p:spPr>
          <a:xfrm flipH="1" flipV="1">
            <a:off x="8090041" y="2839274"/>
            <a:ext cx="6350" cy="533400"/>
          </a:xfrm>
          <a:prstGeom prst="line">
            <a:avLst/>
          </a:prstGeom>
          <a:ln w="28575">
            <a:solidFill>
              <a:schemeClr val="bg2">
                <a:lumMod val="2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순서도: 추출 36">
            <a:extLst>
              <a:ext uri="{FF2B5EF4-FFF2-40B4-BE49-F238E27FC236}">
                <a16:creationId xmlns:a16="http://schemas.microsoft.com/office/drawing/2014/main" id="{C1DE48E8-CA1B-40C6-909F-399EDD0A5D26}"/>
              </a:ext>
            </a:extLst>
          </p:cNvPr>
          <p:cNvSpPr/>
          <p:nvPr/>
        </p:nvSpPr>
        <p:spPr>
          <a:xfrm rot="5400000">
            <a:off x="2833829" y="3502849"/>
            <a:ext cx="360362" cy="360363"/>
          </a:xfrm>
          <a:prstGeom prst="flowChartExtra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9" name="순서도: 추출 38">
            <a:extLst>
              <a:ext uri="{FF2B5EF4-FFF2-40B4-BE49-F238E27FC236}">
                <a16:creationId xmlns:a16="http://schemas.microsoft.com/office/drawing/2014/main" id="{F1124CDD-8079-467B-BD85-4AFC77D3C41E}"/>
              </a:ext>
            </a:extLst>
          </p:cNvPr>
          <p:cNvSpPr/>
          <p:nvPr/>
        </p:nvSpPr>
        <p:spPr>
          <a:xfrm rot="5400000">
            <a:off x="5172216" y="3521899"/>
            <a:ext cx="346075" cy="349250"/>
          </a:xfrm>
          <a:prstGeom prst="flowChartExtra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5" name="직사각형 54">
            <a:extLst>
              <a:ext uri="{FF2B5EF4-FFF2-40B4-BE49-F238E27FC236}">
                <a16:creationId xmlns:a16="http://schemas.microsoft.com/office/drawing/2014/main" id="{DF79F666-7129-4A3C-B3DF-E131979A1C29}"/>
              </a:ext>
            </a:extLst>
          </p:cNvPr>
          <p:cNvSpPr/>
          <p:nvPr/>
        </p:nvSpPr>
        <p:spPr>
          <a:xfrm>
            <a:off x="5713553" y="4441062"/>
            <a:ext cx="1525588" cy="88582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/>
                <a:cs typeface="함초롬돋움" panose="020B0604000101010101" pitchFamily="50" charset="-127"/>
              </a:rPr>
              <a:t>4. </a:t>
            </a:r>
            <a:r>
              <a:rPr lang="ko-KR" altLang="en-US" sz="12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/>
                <a:cs typeface="함초롬돋움" panose="020B0604000101010101" pitchFamily="50" charset="-127"/>
              </a:rPr>
              <a:t>최종 </a:t>
            </a:r>
            <a:r>
              <a:rPr lang="en-US" altLang="ko-KR" sz="12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/>
                <a:cs typeface="함초롬돋움" panose="020B0604000101010101" pitchFamily="50" charset="-127"/>
              </a:rPr>
              <a:t>OT</a:t>
            </a:r>
          </a:p>
          <a:p>
            <a:pPr>
              <a:defRPr/>
            </a:pPr>
            <a:r>
              <a:rPr lang="ko-KR" altLang="en-US" sz="1200" b="1" dirty="0">
                <a:solidFill>
                  <a:srgbClr val="123492"/>
                </a:solidFill>
                <a:latin typeface="함초롬돋움" panose="020B0604000101010101" pitchFamily="50" charset="-127"/>
                <a:ea typeface="함초롬돋움"/>
                <a:cs typeface="함초롬돋움" panose="020B0604000101010101" pitchFamily="50" charset="-127"/>
              </a:rPr>
              <a:t>    추후 일정 공유</a:t>
            </a:r>
            <a:endParaRPr lang="en-US" altLang="ko-KR" sz="1200" b="1">
              <a:solidFill>
                <a:srgbClr val="123492"/>
              </a:solidFill>
              <a:latin typeface="함초롬돋움" panose="020B0604000101010101" pitchFamily="50" charset="-127"/>
              <a:ea typeface="함초롬돋움"/>
              <a:cs typeface="함초롬돋움" panose="020B0604000101010101" pitchFamily="50" charset="-127"/>
            </a:endParaRPr>
          </a:p>
          <a:p>
            <a:pPr>
              <a:defRPr/>
            </a:pPr>
            <a:r>
              <a:rPr lang="en-US" altLang="ko-KR" sz="1200" b="1" dirty="0">
                <a:solidFill>
                  <a:srgbClr val="123492"/>
                </a:solidFill>
                <a:latin typeface="함초롬돋움" panose="020B0604000101010101" pitchFamily="50" charset="-127"/>
                <a:ea typeface="함초롬돋움"/>
                <a:cs typeface="함초롬돋움" panose="020B0604000101010101" pitchFamily="50" charset="-127"/>
              </a:rPr>
              <a:t>         (12</a:t>
            </a:r>
            <a:r>
              <a:rPr lang="ko-KR" altLang="en-US" sz="1200" b="1" dirty="0">
                <a:solidFill>
                  <a:srgbClr val="123492"/>
                </a:solidFill>
                <a:latin typeface="함초롬돋움" panose="020B0604000101010101" pitchFamily="50" charset="-127"/>
                <a:ea typeface="함초롬돋움"/>
                <a:cs typeface="함초롬돋움" panose="020B0604000101010101" pitchFamily="50" charset="-127"/>
              </a:rPr>
              <a:t>월 중</a:t>
            </a:r>
            <a:r>
              <a:rPr lang="en-US" altLang="ko-KR" sz="1200" b="1" dirty="0">
                <a:solidFill>
                  <a:srgbClr val="123492"/>
                </a:solidFill>
                <a:latin typeface="함초롬돋움" panose="020B0604000101010101" pitchFamily="50" charset="-127"/>
                <a:ea typeface="함초롬돋움"/>
                <a:cs typeface="함초롬돋움" panose="020B0604000101010101" pitchFamily="50" charset="-127"/>
              </a:rPr>
              <a:t>)</a:t>
            </a:r>
          </a:p>
        </p:txBody>
      </p:sp>
      <p:cxnSp>
        <p:nvCxnSpPr>
          <p:cNvPr id="54" name="직선 연결선 53">
            <a:extLst>
              <a:ext uri="{FF2B5EF4-FFF2-40B4-BE49-F238E27FC236}">
                <a16:creationId xmlns:a16="http://schemas.microsoft.com/office/drawing/2014/main" id="{E9EDBE77-3DDB-46D0-9A11-27FB0C9ECE32}"/>
              </a:ext>
            </a:extLst>
          </p:cNvPr>
          <p:cNvCxnSpPr/>
          <p:nvPr/>
        </p:nvCxnSpPr>
        <p:spPr>
          <a:xfrm flipH="1">
            <a:off x="7096266" y="3987036"/>
            <a:ext cx="0" cy="515938"/>
          </a:xfrm>
          <a:prstGeom prst="line">
            <a:avLst/>
          </a:prstGeom>
          <a:ln w="28575">
            <a:solidFill>
              <a:schemeClr val="bg2">
                <a:lumMod val="2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순서도: 추출 55">
            <a:extLst>
              <a:ext uri="{FF2B5EF4-FFF2-40B4-BE49-F238E27FC236}">
                <a16:creationId xmlns:a16="http://schemas.microsoft.com/office/drawing/2014/main" id="{9AE62E08-0583-495A-8AE5-3F2A9DC077A8}"/>
              </a:ext>
            </a:extLst>
          </p:cNvPr>
          <p:cNvSpPr/>
          <p:nvPr/>
        </p:nvSpPr>
        <p:spPr>
          <a:xfrm rot="5400000">
            <a:off x="7426466" y="3509199"/>
            <a:ext cx="360362" cy="360362"/>
          </a:xfrm>
          <a:prstGeom prst="flowChartExtra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8020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자유형 33"/>
          <p:cNvSpPr/>
          <p:nvPr/>
        </p:nvSpPr>
        <p:spPr>
          <a:xfrm>
            <a:off x="0" y="0"/>
            <a:ext cx="371959" cy="3797085"/>
          </a:xfrm>
          <a:custGeom>
            <a:avLst/>
            <a:gdLst>
              <a:gd name="connsiteX0" fmla="*/ 364210 w 371959"/>
              <a:gd name="connsiteY0" fmla="*/ 0 h 3797085"/>
              <a:gd name="connsiteX1" fmla="*/ 0 w 371959"/>
              <a:gd name="connsiteY1" fmla="*/ 0 h 3797085"/>
              <a:gd name="connsiteX2" fmla="*/ 0 w 371959"/>
              <a:gd name="connsiteY2" fmla="*/ 3797085 h 3797085"/>
              <a:gd name="connsiteX3" fmla="*/ 371959 w 371959"/>
              <a:gd name="connsiteY3" fmla="*/ 3719593 h 3797085"/>
              <a:gd name="connsiteX4" fmla="*/ 364210 w 371959"/>
              <a:gd name="connsiteY4" fmla="*/ 0 h 3797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959" h="3797085">
                <a:moveTo>
                  <a:pt x="364210" y="0"/>
                </a:moveTo>
                <a:lnTo>
                  <a:pt x="0" y="0"/>
                </a:lnTo>
                <a:lnTo>
                  <a:pt x="0" y="3797085"/>
                </a:lnTo>
                <a:lnTo>
                  <a:pt x="371959" y="3719593"/>
                </a:lnTo>
                <a:lnTo>
                  <a:pt x="364210" y="0"/>
                </a:lnTo>
                <a:close/>
              </a:path>
            </a:pathLst>
          </a:custGeom>
          <a:solidFill>
            <a:srgbClr val="0A4D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/>
          <p:cNvSpPr txBox="1"/>
          <p:nvPr/>
        </p:nvSpPr>
        <p:spPr>
          <a:xfrm>
            <a:off x="710075" y="349008"/>
            <a:ext cx="5357211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ko-KR" altLang="en-US" sz="3200" b="1">
                <a:solidFill>
                  <a:srgbClr val="0A4D9B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추가로 </a:t>
            </a:r>
            <a:r>
              <a:rPr lang="ko-KR" altLang="en-US" sz="3200" b="1" dirty="0">
                <a:solidFill>
                  <a:srgbClr val="0A4D9B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/>
              </a:rPr>
              <a:t>궁금한 사항은? </a:t>
            </a:r>
            <a:endParaRPr lang="ko-KR" altLang="en-US" sz="3200" b="1" dirty="0">
              <a:solidFill>
                <a:srgbClr val="0A4D9B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KoPubWorld돋움체 Bold" panose="00000800000000000000" pitchFamily="2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8F4CA36-A1A2-4BB7-BFA3-5643C0BBB2D7}"/>
              </a:ext>
            </a:extLst>
          </p:cNvPr>
          <p:cNvSpPr txBox="1"/>
          <p:nvPr/>
        </p:nvSpPr>
        <p:spPr>
          <a:xfrm>
            <a:off x="1144321" y="1317052"/>
            <a:ext cx="10063536" cy="392928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90000"/>
              </a:lnSpc>
              <a:spcBef>
                <a:spcPts val="750"/>
              </a:spcBef>
            </a:pPr>
            <a:r>
              <a:rPr lang="ko-KR" altLang="en-US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 Cen MT"/>
                <a:ea typeface="+mn-lt"/>
              </a:rPr>
              <a:t>▶</a:t>
            </a:r>
            <a:r>
              <a:rPr lang="ko-KR" altLang="en-US" sz="40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W Cen MT"/>
                <a:ea typeface="+mn-lt"/>
              </a:rPr>
              <a:t>국제처</a:t>
            </a:r>
            <a:r>
              <a:rPr lang="ko-KR" altLang="en-US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 Cen MT"/>
                <a:ea typeface="+mn-lt"/>
              </a:rPr>
              <a:t> </a:t>
            </a:r>
            <a:r>
              <a:rPr lang="ko-KR" altLang="en-US" sz="40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W Cen MT"/>
                <a:ea typeface="+mn-lt"/>
              </a:rPr>
              <a:t>국제교류과</a:t>
            </a:r>
            <a:r>
              <a:rPr lang="ko-KR" altLang="en-US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 Cen MT"/>
                <a:ea typeface="+mn-lt"/>
              </a:rPr>
              <a:t> </a:t>
            </a:r>
            <a:r>
              <a:rPr lang="ko-KR" altLang="en-US" sz="40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W Cen MT"/>
                <a:ea typeface="+mn-lt"/>
              </a:rPr>
              <a:t>국제교류팀</a:t>
            </a:r>
            <a:endParaRPr lang="en-US" altLang="ko-KR" sz="4000" b="1" dirty="0">
              <a:solidFill>
                <a:schemeClr val="tx1">
                  <a:lumMod val="95000"/>
                  <a:lumOff val="5000"/>
                </a:schemeClr>
              </a:solidFill>
              <a:latin typeface="TW Cen MT"/>
              <a:ea typeface="+mn-lt"/>
            </a:endParaRPr>
          </a:p>
          <a:p>
            <a:pPr>
              <a:lnSpc>
                <a:spcPct val="90000"/>
              </a:lnSpc>
              <a:spcBef>
                <a:spcPts val="750"/>
              </a:spcBef>
            </a:pPr>
            <a:endParaRPr lang="en-US" altLang="ko-KR" sz="4000" b="1" dirty="0">
              <a:solidFill>
                <a:schemeClr val="tx1">
                  <a:lumMod val="95000"/>
                  <a:lumOff val="5000"/>
                </a:schemeClr>
              </a:solidFill>
              <a:latin typeface="TW Cen MT"/>
              <a:ea typeface="+mn-lt"/>
            </a:endParaRPr>
          </a:p>
          <a:p>
            <a:pPr>
              <a:lnSpc>
                <a:spcPct val="90000"/>
              </a:lnSpc>
              <a:spcBef>
                <a:spcPts val="750"/>
              </a:spcBef>
            </a:pPr>
            <a:r>
              <a:rPr lang="ko-KR" altLang="en-US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 Cen MT"/>
                <a:ea typeface="+mn-lt"/>
              </a:rPr>
              <a:t>▶ 문의 </a:t>
            </a:r>
            <a:r>
              <a:rPr lang="en-US" altLang="ko-KR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 Cen MT"/>
                <a:ea typeface="+mn-lt"/>
              </a:rPr>
              <a:t>: </a:t>
            </a:r>
            <a:r>
              <a:rPr lang="en-US" altLang="ko-KR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 Cen MT"/>
                <a:ea typeface="+mn-lt"/>
                <a:hlinkClick r:id="rId3"/>
              </a:rPr>
              <a:t>exchangeout@uos.ac.kr</a:t>
            </a:r>
            <a:endParaRPr lang="en-US" altLang="ko-KR" sz="4000" b="1" dirty="0">
              <a:solidFill>
                <a:schemeClr val="tx1">
                  <a:lumMod val="95000"/>
                  <a:lumOff val="5000"/>
                </a:schemeClr>
              </a:solidFill>
              <a:latin typeface="TW Cen MT"/>
              <a:ea typeface="+mn-lt"/>
            </a:endParaRPr>
          </a:p>
          <a:p>
            <a:pPr>
              <a:lnSpc>
                <a:spcPct val="90000"/>
              </a:lnSpc>
              <a:spcBef>
                <a:spcPts val="750"/>
              </a:spcBef>
            </a:pPr>
            <a:endParaRPr lang="en-US" altLang="ko-KR" sz="4000" b="1" dirty="0">
              <a:solidFill>
                <a:schemeClr val="tx1">
                  <a:lumMod val="95000"/>
                  <a:lumOff val="5000"/>
                </a:schemeClr>
              </a:solidFill>
              <a:latin typeface="TW Cen MT"/>
              <a:ea typeface="+mn-lt"/>
            </a:endParaRPr>
          </a:p>
          <a:p>
            <a:pPr>
              <a:lnSpc>
                <a:spcPct val="90000"/>
              </a:lnSpc>
              <a:spcBef>
                <a:spcPts val="750"/>
              </a:spcBef>
            </a:pPr>
            <a:r>
              <a:rPr lang="ko-KR" altLang="en-US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 Cen MT"/>
                <a:ea typeface="+mn-lt"/>
              </a:rPr>
              <a:t>▶ 위치 </a:t>
            </a:r>
            <a:r>
              <a:rPr lang="en-US" altLang="ko-KR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 Cen MT"/>
                <a:ea typeface="+mn-lt"/>
              </a:rPr>
              <a:t>: </a:t>
            </a:r>
            <a:r>
              <a:rPr lang="ko-KR" altLang="en-US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 Cen MT"/>
                <a:ea typeface="+mn-lt"/>
              </a:rPr>
              <a:t>대학본부 </a:t>
            </a:r>
            <a:r>
              <a:rPr lang="en-US" altLang="ko-KR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 Cen MT"/>
                <a:ea typeface="+mn-lt"/>
              </a:rPr>
              <a:t>5</a:t>
            </a:r>
            <a:r>
              <a:rPr lang="ko-KR" altLang="en-US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 Cen MT"/>
                <a:ea typeface="+mn-lt"/>
              </a:rPr>
              <a:t>층 </a:t>
            </a:r>
            <a:r>
              <a:rPr lang="en-US" altLang="ko-KR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 Cen MT"/>
                <a:ea typeface="+mn-lt"/>
              </a:rPr>
              <a:t>506</a:t>
            </a:r>
            <a:r>
              <a:rPr lang="ko-KR" altLang="en-US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 Cen MT"/>
                <a:ea typeface="+mn-lt"/>
              </a:rPr>
              <a:t>호</a:t>
            </a:r>
            <a:endParaRPr lang="en-US" altLang="ko-KR" sz="4000" b="1" dirty="0">
              <a:solidFill>
                <a:schemeClr val="tx1">
                  <a:lumMod val="95000"/>
                  <a:lumOff val="5000"/>
                </a:schemeClr>
              </a:solidFill>
              <a:latin typeface="TW Cen MT"/>
              <a:ea typeface="+mn-lt"/>
            </a:endParaRPr>
          </a:p>
          <a:p>
            <a:pPr>
              <a:lnSpc>
                <a:spcPct val="90000"/>
              </a:lnSpc>
              <a:spcBef>
                <a:spcPts val="750"/>
              </a:spcBef>
            </a:pPr>
            <a:r>
              <a:rPr lang="en-US" altLang="ko-KR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 Cen MT"/>
                <a:ea typeface="+mn-lt"/>
              </a:rPr>
              <a:t>                </a:t>
            </a:r>
            <a:r>
              <a:rPr lang="en-US" altLang="ko-KR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 Cen MT"/>
                <a:ea typeface="+mn-lt"/>
              </a:rPr>
              <a:t>(</a:t>
            </a:r>
            <a:r>
              <a:rPr lang="ko-KR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 Cen MT"/>
                <a:ea typeface="+mn-lt"/>
              </a:rPr>
              <a:t>방문 상담은 이메일로 시간 약속 후 가능해요</a:t>
            </a:r>
            <a:r>
              <a:rPr lang="en-US" altLang="ko-KR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 Cen MT"/>
                <a:ea typeface="+mn-lt"/>
              </a:rPr>
              <a:t>.)</a:t>
            </a:r>
          </a:p>
        </p:txBody>
      </p:sp>
      <p:sp>
        <p:nvSpPr>
          <p:cNvPr id="3" name="자유형 9">
            <a:extLst>
              <a:ext uri="{FF2B5EF4-FFF2-40B4-BE49-F238E27FC236}">
                <a16:creationId xmlns:a16="http://schemas.microsoft.com/office/drawing/2014/main" id="{2ED12721-181B-57D5-3FFA-5EC66D513B50}"/>
              </a:ext>
            </a:extLst>
          </p:cNvPr>
          <p:cNvSpPr/>
          <p:nvPr/>
        </p:nvSpPr>
        <p:spPr>
          <a:xfrm>
            <a:off x="10223715" y="5625885"/>
            <a:ext cx="1968285" cy="1232115"/>
          </a:xfrm>
          <a:custGeom>
            <a:avLst/>
            <a:gdLst>
              <a:gd name="connsiteX0" fmla="*/ 1968285 w 1968285"/>
              <a:gd name="connsiteY0" fmla="*/ 0 h 1232115"/>
              <a:gd name="connsiteX1" fmla="*/ 1968285 w 1968285"/>
              <a:gd name="connsiteY1" fmla="*/ 1232115 h 1232115"/>
              <a:gd name="connsiteX2" fmla="*/ 0 w 1968285"/>
              <a:gd name="connsiteY2" fmla="*/ 1232115 h 1232115"/>
              <a:gd name="connsiteX3" fmla="*/ 0 w 1968285"/>
              <a:gd name="connsiteY3" fmla="*/ 418454 h 1232115"/>
              <a:gd name="connsiteX4" fmla="*/ 1968285 w 1968285"/>
              <a:gd name="connsiteY4" fmla="*/ 0 h 1232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68285" h="1232115">
                <a:moveTo>
                  <a:pt x="1968285" y="0"/>
                </a:moveTo>
                <a:lnTo>
                  <a:pt x="1968285" y="1232115"/>
                </a:lnTo>
                <a:lnTo>
                  <a:pt x="0" y="1232115"/>
                </a:lnTo>
                <a:lnTo>
                  <a:pt x="0" y="418454"/>
                </a:lnTo>
                <a:lnTo>
                  <a:pt x="1968285" y="0"/>
                </a:lnTo>
                <a:close/>
              </a:path>
            </a:pathLst>
          </a:custGeom>
          <a:solidFill>
            <a:srgbClr val="0A4D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 descr="텍스트이(가) 표시된 사진&#10;&#10;자동 생성된 설명">
            <a:extLst>
              <a:ext uri="{FF2B5EF4-FFF2-40B4-BE49-F238E27FC236}">
                <a16:creationId xmlns:a16="http://schemas.microsoft.com/office/drawing/2014/main" id="{4FA65113-3681-E1CD-16DF-95A9BA00085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4741" y="319707"/>
            <a:ext cx="1769502" cy="1276175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3656" y="1826624"/>
            <a:ext cx="2541590" cy="276630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240737" y="5625885"/>
            <a:ext cx="3282282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ko-KR" altLang="en-US" sz="4800" b="1" dirty="0">
                <a:solidFill>
                  <a:srgbClr val="0A4D9B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KoPubWorld돋움체 Bold" panose="00000800000000000000" pitchFamily="2" charset="-127"/>
              </a:rPr>
              <a:t>감사합니다</a:t>
            </a:r>
          </a:p>
        </p:txBody>
      </p:sp>
    </p:spTree>
    <p:extLst>
      <p:ext uri="{BB962C8B-B14F-4D97-AF65-F5344CB8AC3E}">
        <p14:creationId xmlns:p14="http://schemas.microsoft.com/office/powerpoint/2010/main" val="7316564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1290</TotalTime>
  <Words>1699</Words>
  <Application>Microsoft Office PowerPoint</Application>
  <PresentationFormat>와이드스크린</PresentationFormat>
  <Paragraphs>256</Paragraphs>
  <Slides>20</Slides>
  <Notes>16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32" baseType="lpstr">
      <vt:lpstr>HY견고딕</vt:lpstr>
      <vt:lpstr>HY헤드라인M</vt:lpstr>
      <vt:lpstr>KoPubWorld돋움체 Bold</vt:lpstr>
      <vt:lpstr>KoPubWorld돋움체 Light</vt:lpstr>
      <vt:lpstr>KoPubWorld돋움체 Medium</vt:lpstr>
      <vt:lpstr>굴림</vt:lpstr>
      <vt:lpstr>맑은 고딕</vt:lpstr>
      <vt:lpstr>함초롬돋움</vt:lpstr>
      <vt:lpstr>Arial</vt:lpstr>
      <vt:lpstr>Calibri</vt:lpstr>
      <vt:lpstr>TW Cen MT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uos</dc:creator>
  <cp:lastModifiedBy>UOS</cp:lastModifiedBy>
  <cp:revision>261</cp:revision>
  <cp:lastPrinted>2026-05-27T09:08:52Z</cp:lastPrinted>
  <dcterms:created xsi:type="dcterms:W3CDTF">2020-06-18T07:05:02Z</dcterms:created>
  <dcterms:modified xsi:type="dcterms:W3CDTF">2026-06-01T05:30:18Z</dcterms:modified>
</cp:coreProperties>
</file>